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60" r:id="rId5"/>
    <p:sldId id="261" r:id="rId6"/>
    <p:sldId id="282" r:id="rId7"/>
    <p:sldId id="283" r:id="rId8"/>
    <p:sldId id="262" r:id="rId9"/>
    <p:sldId id="284" r:id="rId10"/>
    <p:sldId id="270" r:id="rId11"/>
    <p:sldId id="272" r:id="rId12"/>
    <p:sldId id="273" r:id="rId13"/>
    <p:sldId id="274" r:id="rId14"/>
    <p:sldId id="275" r:id="rId15"/>
    <p:sldId id="263" r:id="rId16"/>
    <p:sldId id="280" r:id="rId17"/>
    <p:sldId id="276" r:id="rId18"/>
    <p:sldId id="277" r:id="rId19"/>
    <p:sldId id="278" r:id="rId20"/>
    <p:sldId id="279" r:id="rId21"/>
    <p:sldId id="271" r:id="rId22"/>
    <p:sldId id="281" r:id="rId23"/>
    <p:sldId id="266" r:id="rId24"/>
    <p:sldId id="267" r:id="rId25"/>
    <p:sldId id="26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1E0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 noEditPoints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 noEditPoints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0D0482-99B4-429F-9BD0-7A59F0084804}" type="datetimeFigureOut">
              <a:rPr lang="en-US" smtClean="0"/>
              <a:pPr/>
              <a:t>4/8/2019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 noEditPoints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 noEditPoints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C13D2A-974E-40A1-8F43-464C92DC432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223210C7-6193-4315-B614-3BD6E589D49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/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0D894CED-A113-4AE9-9F51-1B11ECED6D3F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/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0771544E-A28E-4677-9042-25C9481DDED3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6F7F45B4-A4A6-4452-A89C-85D55F95E3A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/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A6DCE16F-33AD-48D7-BC9C-09CD253651D9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/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67339546-C038-48B2-9F8B-53E145C7A577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/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5977BC4E-BA7C-4351-A7EE-7CEF9B1E841F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/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A1DC37DA-87C7-49AF-8C2E-9A7F9C38C24E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/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284D4E5B-4B93-4290-86AE-07B1DFE81821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/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C80FB59C-C422-4FD3-AE9C-C9917FCD7A8D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/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95BBF361-122E-408C-ABD8-AB34125605E0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D6548007-C52F-4791-838B-44D8938F933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/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E47ECA26-8AB6-45C9-81BC-050A9142B395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/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4F23088C-63CA-414E-82B2-23A391D2A40E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8FAD6B20-0A99-4270-80F3-855DC8F7B32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56C0A764-EA79-40FF-A61B-2AD046BA6F3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FFCE4121-6E34-4A41-B0C4-7D7B64E8E39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89FAFCE7-535B-4809-9033-DEDEDE8322BD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8565FF6E-6617-4E51-8566-072ED4E623D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/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0E3823D3-72DB-4B5E-9AC1-5E3789ABD48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/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0F2B920D-ECE1-4CA0-A914-7B796605847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 noEditPoints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 noEditPoints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 noEditPoints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 noEditPoints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 noEditPoints="1"/>
          </p:cNvSpPr>
          <p:nvPr>
            <p:ph idx="1"/>
          </p:nvPr>
        </p:nvSpPr>
        <p:spPr/>
        <p:txBody>
          <a:bodyPr/>
          <a:lstStyle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 noEditPoints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 noEditPoints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 noEditPoints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 noEditPoints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 noEditPoints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 noEditPoints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 noEditPoints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8" name="Footer Placeholder 7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4" name="Footer Placeholder 3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3" name="Footer Placeholder 2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 noEditPoints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 noEditPoints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 noEditPoints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 noEditPoints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pPr lvl="0"/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lnTo>
                  <a:pt x="10179" y="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 noEditPoints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 noEditPoints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ctrTitle"/>
          </p:nvPr>
        </p:nvSpPr>
        <p:spPr>
          <a:xfrm>
            <a:off x="827584" y="1268760"/>
            <a:ext cx="7920880" cy="2664296"/>
          </a:xfrm>
        </p:spPr>
        <p:txBody>
          <a:bodyPr anchor="t"/>
          <a:lstStyle/>
          <a:p>
            <a:pPr algn="ctr"/>
            <a:r>
              <a:rPr lang="ru-RU" sz="5400" b="1" dirty="0" smtClean="0">
                <a:solidFill>
                  <a:srgbClr val="1B1E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Практическое применение методов сенсорной интеграции в работе с детьми.</a:t>
            </a:r>
            <a:endParaRPr lang="ru-RU" sz="5400" b="1" dirty="0">
              <a:solidFill>
                <a:srgbClr val="1B1E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 noEditPoints="1"/>
          </p:cNvSpPr>
          <p:nvPr>
            <p:ph type="subTitle" idx="1"/>
          </p:nvPr>
        </p:nvSpPr>
        <p:spPr>
          <a:xfrm>
            <a:off x="611560" y="4797152"/>
            <a:ext cx="7848872" cy="1656184"/>
          </a:xfrm>
        </p:spPr>
        <p:txBody>
          <a:bodyPr>
            <a:normAutofit/>
          </a:bodyPr>
          <a:lstStyle/>
          <a:p>
            <a:pPr algn="l"/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 noEditPoints="1"/>
          </p:cNvSpPr>
          <p:nvPr>
            <p:ph idx="1"/>
          </p:nvPr>
        </p:nvSpPr>
        <p:spPr>
          <a:xfrm>
            <a:off x="755576" y="332656"/>
            <a:ext cx="7776864" cy="6192688"/>
          </a:xfrm>
        </p:spPr>
        <p:txBody>
          <a:bodyPr anchor="t">
            <a:normAutofit fontScale="92500" lnSpcReduction="20000"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1B1E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Приёмы работы при гиперчувствительности вестибулярных ощущений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Проявление: Ребёнок избегает активности, не любит передвижений, его укачивает в транспорте.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Методы и приёмы: 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Мягкое включение маятниковых движений, с обеспечением безопасности.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«Яйцо» - сидя на полу, ребёнок находится между согнутых колен родителя или специалиста, которые совершают небольшие покачивающиеся движения вперёд-назад. Движения сопровождаются песенкой или повторением звуков, которые издаёт ребёнок.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«Кочки» - сидя на коленях у родителя или специалиста, спина ребёнка плотно прижата к груди специалиста, руки специалиста обхватывают ребёнка. Под потешки: «по кочкам, по кочкам» или «Ваня-Ваня простота…» совершать небольшие подпрыгивающие движения.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 noEditPoints="1"/>
          </p:cNvSpPr>
          <p:nvPr>
            <p:ph idx="1"/>
          </p:nvPr>
        </p:nvSpPr>
        <p:spPr>
          <a:xfrm>
            <a:off x="539552" y="404664"/>
            <a:ext cx="8136903" cy="6192687"/>
          </a:xfrm>
        </p:spPr>
        <p:txBody>
          <a:bodyPr anchor="t"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«Качели» - двое взрослых (папа и мама или родитель и специалист) сплетают из собственных рук «гамак», ребёнок плотно прижат с двух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сторон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взрослыми, которые совершают покачивающие движения.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Катание с невысокой горки. Сначала ребёнка поддерживают за руку и со спины, затем, постепенно он начинает скатываться самостоятельно. Упражнение сопровождается плавной музыкой, меняющейся по темпу и высоте звука на подъеме и спусках.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Качание в гамаке по типу «капля», движения вперёд-назад и справа –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нелево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467544" y="332656"/>
            <a:ext cx="8208912" cy="924475"/>
          </a:xfrm>
        </p:spPr>
        <p:txBody>
          <a:bodyPr/>
          <a:lstStyle/>
          <a:p>
            <a:pPr marL="342900" indent="-342900" algn="ctr">
              <a:spcBef>
                <a:spcPct val="20000"/>
              </a:spcBef>
              <a:spcAft>
                <a:spcPts val="600"/>
              </a:spcAft>
            </a:pPr>
            <a:r>
              <a:rPr lang="ru-RU" sz="2200" b="1" dirty="0">
                <a:solidFill>
                  <a:srgbClr val="1B1E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Приёмы работы при </a:t>
            </a:r>
            <a:r>
              <a:rPr lang="ru-RU" sz="2200" b="1" dirty="0" smtClean="0">
                <a:solidFill>
                  <a:srgbClr val="1B1E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гипочувствительности </a:t>
            </a:r>
            <a:r>
              <a:rPr lang="ru-RU" sz="2200" b="1" dirty="0">
                <a:solidFill>
                  <a:srgbClr val="1B1E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вестибулярных ощущений</a:t>
            </a:r>
          </a:p>
        </p:txBody>
      </p:sp>
      <p:sp>
        <p:nvSpPr>
          <p:cNvPr id="3" name="Объект 2"/>
          <p:cNvSpPr>
            <a:spLocks noGrp="1" noEditPoints="1"/>
          </p:cNvSpPr>
          <p:nvPr>
            <p:ph idx="1"/>
          </p:nvPr>
        </p:nvSpPr>
        <p:spPr>
          <a:xfrm>
            <a:off x="827584" y="1340768"/>
            <a:ext cx="7488832" cy="4968551"/>
          </a:xfrm>
        </p:spPr>
        <p:txBody>
          <a:bodyPr anchor="t">
            <a:normAutofit lnSpcReduction="10000"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Проявление: ребёнок постоянно в движении, плохо соблюдает дистанцию, любит качели и карусели.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Методы и приёмы: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Лучше начинать с проработки глубокой чувствительности (см. приёмы работы с проприорецепцией).</a:t>
            </a:r>
          </a:p>
          <a:p>
            <a:pPr marL="0" indent="0" algn="ctr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Упражнения, помогающие сбалансировать хаотичные движения: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Упражнения на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фитболе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ребёнок сидит на мяче, взрослый его удерживает за руки, выполняются чёткие ритмические движения под считалки или песенки.</a:t>
            </a:r>
          </a:p>
          <a:p>
            <a:pPr marL="0" indent="0">
              <a:buNone/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 noEditPoints="1"/>
          </p:cNvSpPr>
          <p:nvPr>
            <p:ph idx="1"/>
          </p:nvPr>
        </p:nvSpPr>
        <p:spPr>
          <a:xfrm>
            <a:off x="611560" y="620688"/>
            <a:ext cx="7920880" cy="5544615"/>
          </a:xfrm>
        </p:spPr>
        <p:txBody>
          <a:bodyPr anchor="t"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«Качели»,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ребёнок аккуратно берётся за руки и за ноги, взрослые раскачивают его из стороны в сторону или вверх и вниз. Можно под песенки: «еле-еле, еле – еле, раскачали мы качели, раскачали, раскрутили, Васю на пол положили» или «В поле гуляли трое гуляк, после прогулки делали так –апчхи-апчхи-апчхи».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«Маятник»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ребёнок стоит ногами на ногах взрослого, ноги расставлены по ширине плеч ребёнка, взрослый совершает ритмичные раскачивания из стороны в сторону, лучше под стишок, например: «шалтай-болтай сидел на стене, шалтай-болтай – свалился во сне…».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Поезд из одеяла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 - ребёнок сидит на одеяле, а взрослый везёт его по полу, изображая поезд, делая остановки на станциях.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 noEditPoints="1"/>
          </p:cNvSpPr>
          <p:nvPr>
            <p:ph idx="1"/>
          </p:nvPr>
        </p:nvSpPr>
        <p:spPr>
          <a:xfrm>
            <a:off x="539552" y="548680"/>
            <a:ext cx="7992888" cy="5688631"/>
          </a:xfrm>
        </p:spPr>
        <p:txBody>
          <a:bodyPr anchor="t">
            <a:normAutofit/>
          </a:bodyPr>
          <a:lstStyle/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Упражнения с балансирами, «кочками», «брёвнышками». Обыгрывать можно в зависимости от актуальных целей, важно, чтобы упражнения выполнялись последовательно, в ритмичном темпе.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PP_4035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71800" y="2132856"/>
            <a:ext cx="3472189" cy="450912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 noEditPoints="1"/>
          </p:cNvSpPr>
          <p:nvPr>
            <p:ph idx="1"/>
          </p:nvPr>
        </p:nvSpPr>
        <p:spPr>
          <a:xfrm>
            <a:off x="827583" y="348844"/>
            <a:ext cx="7704855" cy="5888467"/>
          </a:xfrm>
        </p:spPr>
        <p:txBody>
          <a:bodyPr anchor="t">
            <a:normAutofit lnSpcReduction="10000"/>
          </a:bodyPr>
          <a:lstStyle/>
          <a:p>
            <a:pPr algn="ctr">
              <a:buNone/>
            </a:pPr>
            <a:r>
              <a:rPr lang="ru-RU" sz="2400" b="1" dirty="0">
                <a:solidFill>
                  <a:srgbClr val="1B1E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Коррекция нарушений обработки </a:t>
            </a:r>
            <a:r>
              <a:rPr lang="ru-RU" sz="2400" b="1" dirty="0" smtClean="0">
                <a:solidFill>
                  <a:srgbClr val="1B1E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проприоцептивных, кинестетических  ощущений</a:t>
            </a:r>
            <a:endParaRPr lang="ru-RU" sz="2400" b="1" dirty="0" smtClean="0">
              <a:solidFill>
                <a:srgbClr val="1B1E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</a:rPr>
              <a:t>Позволяет выполнять дифференцированные движения.</a:t>
            </a:r>
            <a:endParaRPr dirty="0">
              <a:solidFill>
                <a:schemeClr val="bg1"/>
              </a:solidFill>
              <a:latin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</a:rPr>
              <a:t>Мышечное чувство формируется при изменении напряжения мышц, их оболочек, суставов, связок, сухожилий.</a:t>
            </a:r>
            <a:endParaRPr dirty="0">
              <a:solidFill>
                <a:schemeClr val="bg1"/>
              </a:solidFill>
              <a:latin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</a:rPr>
              <a:t>Типы проприоцепции:</a:t>
            </a:r>
            <a:endParaRPr dirty="0">
              <a:solidFill>
                <a:schemeClr val="bg1"/>
              </a:solidFill>
              <a:latin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</a:rPr>
              <a:t>Чувство позы или ощущение положения конечностей и ориентация их частей относительно друг друга.</a:t>
            </a:r>
            <a:endParaRPr dirty="0">
              <a:solidFill>
                <a:schemeClr val="bg1"/>
              </a:solidFill>
              <a:latin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</a:rPr>
              <a:t>Чувство движения, когда проприоцепторы воспринимают как направление, так и скорость движения при изменении угла в суставах.</a:t>
            </a:r>
          </a:p>
          <a:p>
            <a:pPr algn="l">
              <a:buClr>
                <a:srgbClr val="FEDD78"/>
              </a:buClr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</a:rPr>
              <a:t>Чувство силы, необходимое для поднятия чего-либо, оценивается самим человеком.</a:t>
            </a:r>
            <a:endParaRPr lang="ru-RU" sz="2400" b="1" dirty="0" smtClean="0">
              <a:solidFill>
                <a:schemeClr val="bg1"/>
              </a:solidFill>
              <a:latin typeface="Times New Roman" pitchFamily="18" charset="0"/>
            </a:endParaRPr>
          </a:p>
          <a:p>
            <a:pPr algn="ctr">
              <a:buClr>
                <a:srgbClr val="FEDD78"/>
              </a:buClr>
              <a:buNone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>
              <a:buClr>
                <a:srgbClr val="FEDD78"/>
              </a:buClr>
              <a:buFont typeface="Wingdings" pitchFamily="2" charset="2"/>
              <a:buChar char="Ø"/>
            </a:pPr>
            <a:endParaRPr lang="ru-RU" sz="2400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 noEditPoints="1"/>
          </p:cNvSpPr>
          <p:nvPr>
            <p:ph idx="1"/>
          </p:nvPr>
        </p:nvSpPr>
        <p:spPr>
          <a:xfrm>
            <a:off x="673356" y="181424"/>
            <a:ext cx="8015290" cy="6285964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</a:rPr>
              <a:t>Развитие кинестетической системы также начинается с первых недель внутриутробной жизни.</a:t>
            </a:r>
            <a:endParaRPr sz="2400" dirty="0">
              <a:solidFill>
                <a:schemeClr val="bg1"/>
              </a:solidFill>
              <a:latin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</a:rPr>
              <a:t>Сталкиваясь с сопротивлением околоплодных вод он ощущает лёгкое напряжение мышц, сухожилий и суставов.</a:t>
            </a:r>
            <a:endParaRPr sz="2400" dirty="0">
              <a:solidFill>
                <a:schemeClr val="bg1"/>
              </a:solidFill>
              <a:latin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</a:rPr>
              <a:t>После четвертого месяца он соприкасается со стенками матки, рефлекторно отталкивается от них ручками и ножками.</a:t>
            </a:r>
            <a:endParaRPr sz="2400" dirty="0">
              <a:solidFill>
                <a:schemeClr val="bg1"/>
              </a:solidFill>
              <a:latin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</a:rPr>
              <a:t>Сосание пальчика оказывает мощное воздействие на развитие чувствительности челюсти, затылка, плеч, области бедер.</a:t>
            </a:r>
            <a:endParaRPr sz="2400" dirty="0">
              <a:solidFill>
                <a:schemeClr val="bg1"/>
              </a:solidFill>
              <a:latin typeface="Times New Roman" pitchFamily="18" charset="0"/>
            </a:endParaRP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</a:rPr>
              <a:t>Самый важный процесс для развития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</a:rPr>
              <a:t>проприо-кинестетической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</a:rPr>
              <a:t> чувствительности – акт рождения.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500769" y="276052"/>
            <a:ext cx="8196959" cy="924475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1B1E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Приёмы работы при гиперчувствительности проприоцептивных (постуральных) ощущений</a:t>
            </a:r>
          </a:p>
        </p:txBody>
      </p:sp>
      <p:sp>
        <p:nvSpPr>
          <p:cNvPr id="3" name="Content Placeholder 2"/>
          <p:cNvSpPr>
            <a:spLocks noGrp="1" noEditPoints="1"/>
          </p:cNvSpPr>
          <p:nvPr>
            <p:ph idx="1"/>
          </p:nvPr>
        </p:nvSpPr>
        <p:spPr>
          <a:xfrm>
            <a:off x="664272" y="1425856"/>
            <a:ext cx="7924455" cy="4896199"/>
          </a:xfrm>
        </p:spPr>
        <p:txBody>
          <a:bodyPr anchor="b">
            <a:normAutofit fontScale="47500" lnSpcReduction="20000"/>
          </a:bodyPr>
          <a:lstStyle/>
          <a:p>
            <a:endParaRPr lang="ru-RU" sz="2400" dirty="0">
              <a:solidFill>
                <a:srgbClr val="002060"/>
              </a:solidFill>
              <a:latin typeface="Times New Roman" pitchFamily="18" charset="0"/>
            </a:endParaRPr>
          </a:p>
          <a:p>
            <a:endParaRPr dirty="0"/>
          </a:p>
          <a:p>
            <a:endParaRPr dirty="0"/>
          </a:p>
          <a:p>
            <a:endParaRPr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5100" dirty="0">
                <a:solidFill>
                  <a:schemeClr val="bg1"/>
                </a:solidFill>
                <a:latin typeface="Times New Roman" pitchFamily="18" charset="0"/>
              </a:rPr>
              <a:t>Проявления: ребёнок зажат, избегает активности и напряжений, неловкий.</a:t>
            </a:r>
          </a:p>
          <a:p>
            <a:pPr>
              <a:buFont typeface="Wingdings" pitchFamily="2" charset="2"/>
              <a:buChar char="Ø"/>
            </a:pPr>
            <a:r>
              <a:rPr lang="ru-RU" sz="5100" dirty="0">
                <a:solidFill>
                  <a:schemeClr val="bg1"/>
                </a:solidFill>
                <a:latin typeface="Times New Roman" pitchFamily="18" charset="0"/>
              </a:rPr>
              <a:t>Методы и приёмы: </a:t>
            </a:r>
          </a:p>
          <a:p>
            <a:pPr>
              <a:buFont typeface="Wingdings" pitchFamily="2" charset="2"/>
              <a:buChar char="Ø"/>
            </a:pPr>
            <a:r>
              <a:rPr lang="ru-RU" sz="5100" dirty="0">
                <a:solidFill>
                  <a:schemeClr val="bg1"/>
                </a:solidFill>
                <a:latin typeface="Times New Roman" pitchFamily="18" charset="0"/>
              </a:rPr>
              <a:t>Начинать с безопасных заданий из положения лёжа на животе.</a:t>
            </a:r>
          </a:p>
          <a:p>
            <a:pPr>
              <a:buFont typeface="Wingdings" pitchFamily="2" charset="2"/>
              <a:buChar char="Ø"/>
            </a:pPr>
            <a:r>
              <a:rPr lang="ru-RU" sz="5100" dirty="0">
                <a:solidFill>
                  <a:schemeClr val="bg1"/>
                </a:solidFill>
                <a:latin typeface="Times New Roman" pitchFamily="18" charset="0"/>
              </a:rPr>
              <a:t>"Пирожок" - пассивное упражнение, ребёнок лежит на животе, взрослый (специалист или родитель), глубокими, надавливающими движениями проходит тело ребёнка от шейно-воротниковой </a:t>
            </a:r>
            <a:r>
              <a:rPr lang="ru-RU" sz="5100" dirty="0" smtClean="0">
                <a:solidFill>
                  <a:schemeClr val="bg1"/>
                </a:solidFill>
                <a:latin typeface="Times New Roman" pitchFamily="18" charset="0"/>
              </a:rPr>
              <a:t>зоны до </a:t>
            </a:r>
            <a:r>
              <a:rPr lang="ru-RU" sz="5100" dirty="0">
                <a:solidFill>
                  <a:schemeClr val="bg1"/>
                </a:solidFill>
                <a:latin typeface="Times New Roman" pitchFamily="18" charset="0"/>
              </a:rPr>
              <a:t>пяточек, приговаривая </a:t>
            </a:r>
            <a:r>
              <a:rPr lang="ru-RU" sz="5100" dirty="0" err="1">
                <a:solidFill>
                  <a:schemeClr val="bg1"/>
                </a:solidFill>
                <a:latin typeface="Times New Roman" pitchFamily="18" charset="0"/>
              </a:rPr>
              <a:t>потешку</a:t>
            </a:r>
            <a:r>
              <a:rPr lang="ru-RU" sz="5100" dirty="0">
                <a:solidFill>
                  <a:schemeClr val="bg1"/>
                </a:solidFill>
                <a:latin typeface="Times New Roman" pitchFamily="18" charset="0"/>
              </a:rPr>
              <a:t> про пирожок.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</a:rPr>
              <a:t> </a:t>
            </a:r>
          </a:p>
          <a:p>
            <a:endParaRPr dirty="0"/>
          </a:p>
          <a:p>
            <a:endParaRPr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 noEditPoints="1"/>
          </p:cNvSpPr>
          <p:nvPr>
            <p:ph idx="1"/>
          </p:nvPr>
        </p:nvSpPr>
        <p:spPr>
          <a:xfrm>
            <a:off x="845940" y="335844"/>
            <a:ext cx="7125112" cy="6140629"/>
          </a:xfrm>
        </p:spPr>
        <p:txBody>
          <a:bodyPr/>
          <a:lstStyle/>
          <a:p>
            <a:endParaRPr lang="ru-RU" sz="2400" dirty="0">
              <a:solidFill>
                <a:srgbClr val="002060"/>
              </a:solidFill>
              <a:latin typeface="Times New Roman" pitchFamily="18" charset="0"/>
            </a:endParaRPr>
          </a:p>
          <a:p>
            <a:pPr algn="just"/>
            <a: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  <a:t>"Лепёшечка" - ребёнок лежит на животе, взрослый </a:t>
            </a:r>
            <a:r>
              <a:rPr lang="ru-RU" sz="2400" dirty="0" err="1">
                <a:solidFill>
                  <a:schemeClr val="bg1"/>
                </a:solidFill>
                <a:latin typeface="Times New Roman" pitchFamily="18" charset="0"/>
              </a:rPr>
              <a:t>мячом-фитболом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  <a:t> прокатывает его с пяточек до шеи, несильно надавливая на мяч.</a:t>
            </a:r>
          </a:p>
          <a:p>
            <a:pPr algn="just"/>
            <a: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  <a:t>"Утяжелённое одеяло" - пассивная проработка глубинной чувствительности.</a:t>
            </a:r>
          </a:p>
          <a:p>
            <a:pPr algn="just"/>
            <a: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  <a:t>"Тачка" - ребёнок лёжит животом на </a:t>
            </a:r>
            <a:r>
              <a:rPr lang="ru-RU" sz="2400" dirty="0" err="1">
                <a:solidFill>
                  <a:schemeClr val="bg1"/>
                </a:solidFill>
                <a:latin typeface="Times New Roman" pitchFamily="18" charset="0"/>
              </a:rPr>
              <a:t>фитболе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  <a:t> или на гимнастическом ролле, взрослый удерживает его за ноги, а ребёнок должен пройти вперёд за какой-либо целью.</a:t>
            </a:r>
          </a:p>
          <a:p>
            <a:pPr algn="just"/>
            <a: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  <a:t>Игры с мячом на более поздних этапах работы.</a:t>
            </a:r>
          </a:p>
          <a:p>
            <a:pPr algn="just"/>
            <a: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  <a:t>"Повтори движение", "я знаю 5", "дама сдавала в багаж".</a:t>
            </a:r>
          </a:p>
          <a:p>
            <a:endParaRPr dirty="0"/>
          </a:p>
          <a:p>
            <a:endParaRPr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409934" y="366887"/>
            <a:ext cx="8224210" cy="924475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1B1E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Приёмы работы при гипочувствительности проприоцептивных (постуральных) ощущений</a:t>
            </a:r>
          </a:p>
        </p:txBody>
      </p:sp>
      <p:sp>
        <p:nvSpPr>
          <p:cNvPr id="3" name="Content Placeholder 2"/>
          <p:cNvSpPr>
            <a:spLocks noGrp="1" noEditPoints="1"/>
          </p:cNvSpPr>
          <p:nvPr>
            <p:ph idx="1"/>
          </p:nvPr>
        </p:nvSpPr>
        <p:spPr>
          <a:xfrm>
            <a:off x="539552" y="1425856"/>
            <a:ext cx="8136904" cy="5150533"/>
          </a:xfrm>
        </p:spPr>
        <p:txBody>
          <a:bodyPr/>
          <a:lstStyle/>
          <a:p>
            <a:endParaRPr lang="ru-RU" sz="2400" dirty="0">
              <a:solidFill>
                <a:srgbClr val="002060"/>
              </a:solidFill>
              <a:latin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  <a:t>Проявления: ребёнок стремится к </a:t>
            </a:r>
            <a:r>
              <a:rPr lang="ru-RU" sz="2400" dirty="0" err="1">
                <a:solidFill>
                  <a:schemeClr val="bg1"/>
                </a:solidFill>
                <a:latin typeface="Times New Roman" pitchFamily="18" charset="0"/>
              </a:rPr>
              <a:t>обнимашкам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  <a:t>, любит перетаскивать тяжести и бегать.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  <a:t>Методы и приёмы: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  <a:t>"сосиска в одеяле" - ребёнок ложится в одеяло, взрослый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</a:rPr>
              <a:t>плотно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  <a:t>его заворачивает и аккуратно </a:t>
            </a:r>
            <a:r>
              <a:rPr lang="ru-RU" sz="2400" dirty="0" err="1">
                <a:solidFill>
                  <a:schemeClr val="bg1"/>
                </a:solidFill>
                <a:latin typeface="Times New Roman" pitchFamily="18" charset="0"/>
              </a:rPr>
              <a:t>прокатывет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  <a:t> в правую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</a:rPr>
              <a:t>и в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  <a:t>левую стороны.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</a:rPr>
              <a:t>«Ролл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  <a:t>из одеяла" - плед или байковое одеяло размером 180х220 сворачивается в 3 или 4 слоя, ребёнок плотно в него заворачивается, затем этот ролл с ребёнком прокатывается в стороны.</a:t>
            </a:r>
          </a:p>
          <a:p>
            <a:endParaRPr dirty="0"/>
          </a:p>
          <a:p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dirty="0" smtClean="0">
                <a:solidFill>
                  <a:srgbClr val="1B1E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Понятие сенсорной интеграции</a:t>
            </a:r>
            <a:endParaRPr lang="ru-RU" sz="2800" b="1" dirty="0">
              <a:solidFill>
                <a:srgbClr val="1B1E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 noEditPoints="1"/>
          </p:cNvSpPr>
          <p:nvPr>
            <p:ph idx="1"/>
          </p:nvPr>
        </p:nvSpPr>
        <p:spPr>
          <a:xfrm>
            <a:off x="539552" y="1628801"/>
            <a:ext cx="8136904" cy="4608512"/>
          </a:xfrm>
        </p:spPr>
        <p:txBody>
          <a:bodyPr anchor="t"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Сенсорная интеграция – это упорядоченный процесс взаимодействия всех органов чувств, с целью адекватного адаптивного ответа на внешние раздражители 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259633" y="2996952"/>
            <a:ext cx="6696744" cy="37444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 noEditPoints="1"/>
          </p:cNvSpPr>
          <p:nvPr>
            <p:ph idx="1"/>
          </p:nvPr>
        </p:nvSpPr>
        <p:spPr>
          <a:xfrm>
            <a:off x="546188" y="508429"/>
            <a:ext cx="8130268" cy="6140629"/>
          </a:xfrm>
        </p:spPr>
        <p:txBody>
          <a:bodyPr/>
          <a:lstStyle/>
          <a:p>
            <a:endParaRPr lang="ru-RU" sz="2400" dirty="0">
              <a:solidFill>
                <a:srgbClr val="002060"/>
              </a:solidFill>
              <a:latin typeface="Times New Roman" pitchFamily="18" charset="0"/>
            </a:endParaRPr>
          </a:p>
          <a:p>
            <a: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  <a:t>"Тяни-толкай" - дети сидят друг против друга или взрослый напротив ребёнка, берутся за плечи и тянут каждый в свою сторону.</a:t>
            </a:r>
          </a:p>
          <a:p>
            <a: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  <a:t>"Лодочка" - ребёнок лежит на </a:t>
            </a:r>
            <a:r>
              <a:rPr lang="ru-RU" sz="2400" dirty="0" err="1">
                <a:solidFill>
                  <a:schemeClr val="bg1"/>
                </a:solidFill>
                <a:latin typeface="Times New Roman" pitchFamily="18" charset="0"/>
              </a:rPr>
              <a:t>жвиоте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  <a:t>, одновременно приподнимая руки и ноги на 5-7 секунд.</a:t>
            </a:r>
          </a:p>
          <a:p>
            <a: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  <a:t>"Корзиночка" - ребёнок лежит на животе, руками удерживает ноги и покачивается.</a:t>
            </a:r>
          </a:p>
          <a:p>
            <a: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  <a:t>"Утяжелённые мешочки" - метать в корзину или в любую другую мишень.</a:t>
            </a:r>
          </a:p>
          <a:p>
            <a: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  <a:t>"Собираем урожай" - деревянная или пластиковая  тележка в которую необходимо собирать вязаные или сшитые овощи, набитые крупой, камушками, солью.</a:t>
            </a:r>
          </a:p>
          <a:p>
            <a:endParaRPr dirty="0"/>
          </a:p>
          <a:p>
            <a:endParaRPr dirty="0"/>
          </a:p>
          <a:p>
            <a:endParaRPr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455352" y="348720"/>
            <a:ext cx="8142458" cy="924475"/>
          </a:xfrm>
        </p:spPr>
        <p:txBody>
          <a:bodyPr/>
          <a:lstStyle/>
          <a:p>
            <a:pPr algn="ctr"/>
            <a:r>
              <a:rPr lang="ru-RU" sz="2400" b="1" dirty="0">
                <a:solidFill>
                  <a:srgbClr val="1B1E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Коррекция нарушений обработки  тактильных </a:t>
            </a:r>
            <a:r>
              <a:rPr lang="ru-RU" sz="2400" b="1" dirty="0" smtClean="0">
                <a:solidFill>
                  <a:srgbClr val="1B1E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ощущений</a:t>
            </a:r>
            <a:endParaRPr lang="ru-RU" dirty="0">
              <a:solidFill>
                <a:srgbClr val="1B1E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 noEditPoints="1"/>
          </p:cNvSpPr>
          <p:nvPr>
            <p:ph idx="1"/>
          </p:nvPr>
        </p:nvSpPr>
        <p:spPr>
          <a:xfrm>
            <a:off x="718773" y="1480357"/>
            <a:ext cx="7579284" cy="5068783"/>
          </a:xfrm>
        </p:spPr>
        <p:txBody>
          <a:bodyPr>
            <a:normAutofit lnSpcReduction="10000"/>
          </a:bodyPr>
          <a:lstStyle/>
          <a:p>
            <a:pPr algn="just">
              <a:buClr>
                <a:srgbClr val="FEDD78"/>
              </a:buClr>
              <a:buFont typeface="Wingdings" pitchFamily="2" charset="2"/>
              <a:buChar char="Ø"/>
            </a:pPr>
            <a: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  <a:t>Тактильная система связана с вестибулярной.</a:t>
            </a:r>
            <a:endParaRPr sz="2400" dirty="0">
              <a:solidFill>
                <a:schemeClr val="bg1"/>
              </a:solidFill>
              <a:latin typeface="Times New Roman" pitchFamily="18" charset="0"/>
            </a:endParaRPr>
          </a:p>
          <a:p>
            <a:pPr algn="just">
              <a:buClr>
                <a:srgbClr val="FEDD78"/>
              </a:buClr>
              <a:buFont typeface="Wingdings" pitchFamily="2" charset="2"/>
              <a:buChar char="Ø"/>
            </a:pPr>
            <a: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  <a:t>Развитие этой системы также начинается внутриутробно, малыш сначала ощущает околоплодные воды, а затем и касание стенок матки и прикосновение собственных ручек и ножек.</a:t>
            </a:r>
            <a:endParaRPr sz="2400" dirty="0">
              <a:solidFill>
                <a:schemeClr val="bg1"/>
              </a:solidFill>
              <a:latin typeface="Times New Roman" pitchFamily="18" charset="0"/>
            </a:endParaRPr>
          </a:p>
          <a:p>
            <a:pPr algn="just">
              <a:buClr>
                <a:srgbClr val="FEDD78"/>
              </a:buClr>
              <a:buFont typeface="Wingdings" pitchFamily="2" charset="2"/>
              <a:buChar char="Ø"/>
            </a:pPr>
            <a: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  <a:t>На третьем месяце внутриутробного развития ребёнок начинает сосать палец.</a:t>
            </a:r>
            <a:endParaRPr sz="2400" dirty="0">
              <a:solidFill>
                <a:schemeClr val="bg1"/>
              </a:solidFill>
              <a:latin typeface="Times New Roman" pitchFamily="18" charset="0"/>
            </a:endParaRPr>
          </a:p>
          <a:p>
            <a:pPr algn="just">
              <a:buClr>
                <a:srgbClr val="FEDD78"/>
              </a:buClr>
              <a:buFont typeface="Wingdings" pitchFamily="2" charset="2"/>
              <a:buChar char="Ø"/>
            </a:pPr>
            <a: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  <a:t>В коже малыша формируются рецепторы, воспринимающие различные возбудители: боль, холод, тепло.</a:t>
            </a:r>
            <a:endParaRPr sz="2400" dirty="0">
              <a:solidFill>
                <a:schemeClr val="bg1"/>
              </a:solidFill>
              <a:latin typeface="Times New Roman" pitchFamily="18" charset="0"/>
            </a:endParaRPr>
          </a:p>
          <a:p>
            <a:pPr algn="just">
              <a:buClr>
                <a:srgbClr val="FEDD78"/>
              </a:buClr>
              <a:buFont typeface="Wingdings" pitchFamily="2" charset="2"/>
              <a:buChar char="Ø"/>
            </a:pPr>
            <a: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  <a:t>Число нервных волокон, идущих от кожи к спинному мозгу более полмиллиона.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467544" y="260648"/>
            <a:ext cx="8060708" cy="924475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1B1E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Приёмы работы при тактильной гиперчувствительности </a:t>
            </a:r>
          </a:p>
        </p:txBody>
      </p:sp>
      <p:pic>
        <p:nvPicPr>
          <p:cNvPr id="4" name="Содержимое 3" descr="IMG_156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176073" y="1268413"/>
            <a:ext cx="6720416" cy="5040312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PP_403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1720" y="165168"/>
            <a:ext cx="5112568" cy="6504192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9400031d25fb9f6966758cf16408cd9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07704" y="404664"/>
            <a:ext cx="5688632" cy="6120680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 noEditPoints="1"/>
          </p:cNvSpPr>
          <p:nvPr>
            <p:ph idx="1"/>
          </p:nvPr>
        </p:nvSpPr>
        <p:spPr>
          <a:xfrm>
            <a:off x="1043608" y="2276872"/>
            <a:ext cx="7416824" cy="1584176"/>
          </a:xfrm>
        </p:spPr>
        <p:txBody>
          <a:bodyPr anchor="t"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1B1E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2800" b="1" dirty="0">
              <a:solidFill>
                <a:srgbClr val="1B1E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 noEditPoints="1"/>
          </p:cNvSpPr>
          <p:nvPr>
            <p:ph idx="1"/>
          </p:nvPr>
        </p:nvSpPr>
        <p:spPr>
          <a:xfrm>
            <a:off x="683568" y="1052737"/>
            <a:ext cx="8064896" cy="4968552"/>
          </a:xfrm>
        </p:spPr>
        <p:txBody>
          <a:bodyPr anchor="t"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Основательница метода -американский эрготерапевт, специалист в области лечебной педагогики Дж. Айрес.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етодики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основном направлены на развитие баланса в двигательной, вестибулярной и тактильной  системах.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Приёмы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работы с использованием различных спортивных снарядов, тканевых текстур, а так же бассейнов различными наполнителями.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Последователи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метода Айрес  - Улла Кислинг, Крановиц, Як, Аквилла, Банди, привнесли собственные наработки в теорию и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практику сенсорной интеграции.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 noEditPoints="1"/>
          </p:cNvSpPr>
          <p:nvPr>
            <p:ph idx="1"/>
          </p:nvPr>
        </p:nvSpPr>
        <p:spPr>
          <a:xfrm>
            <a:off x="539552" y="620688"/>
            <a:ext cx="7992888" cy="5832648"/>
          </a:xfrm>
        </p:spPr>
        <p:txBody>
          <a:bodyPr anchor="t"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Сенсорный профиль - индивидуальное сочетание обработки и интеграции ощущений, позволяющие адаптироваться в окружающей среде.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Модель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Данн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1997г) – заложен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принцип фокусировки на регистрации импульса, что определяет качество совладания.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ипочувствительные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высокий порог чувствительности, находятся в поиске сенсорных ощущений, используют активную стратегию, ищут дополнительные сенсорные стимулы.  </a:t>
            </a:r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Гиперчувствительные  - избегание сенсорных стимулов, так как являются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сензитивными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 различным воздействиям.</a:t>
            </a:r>
          </a:p>
          <a:p>
            <a:pPr algn="just">
              <a:buFont typeface="Wingdings" pitchFamily="2" charset="2"/>
              <a:buChar char="Ø"/>
            </a:pP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 noEditPoints="1"/>
          </p:cNvSpPr>
          <p:nvPr>
            <p:ph idx="1"/>
          </p:nvPr>
        </p:nvSpPr>
        <p:spPr>
          <a:xfrm>
            <a:off x="683568" y="764704"/>
            <a:ext cx="7920880" cy="5616623"/>
          </a:xfrm>
        </p:spPr>
        <p:txBody>
          <a:bodyPr anchor="t"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Смешанный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профиль - в одних системах гипо-чувствительность, в других гипер.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Существуют опросники для определения нарушений в сенсорной обработке: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К.С. Крановиц,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Данн,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Аквилла, як,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шала </a:t>
            </a:r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SIPT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качественное нейропсихологическое обследование.</a:t>
            </a:r>
            <a:endParaRPr lang="en-US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121920"/>
          <a:ext cx="8640964" cy="60944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2"/>
                <a:gridCol w="2376264"/>
                <a:gridCol w="2448272"/>
                <a:gridCol w="2016226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Ощущения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Гиперчувствительность</a:t>
                      </a:r>
                    </a:p>
                    <a:p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Гипочувствительность</a:t>
                      </a:r>
                    </a:p>
                    <a:p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Поиск ощущений</a:t>
                      </a:r>
                    </a:p>
                    <a:p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899672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Прикосновения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Избегает, привередлив к одежде, чувствителен к опрятности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Индифферентен к прикосновениям, не чувствителен к грязи, равнодушен к игрушкам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Валяется в лужах, что-то жует, разбрасывает,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натыкается на мебель и на людей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8359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Движение и баланс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Избегает активности, не любит передвижений,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укачивает в транспорте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Не реагирует на передвижения, не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замечеат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падений, может долго и без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последствий кружиться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Снижено чувство дистанции постоянно в движении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8359">
                <a:tc>
                  <a:txBody>
                    <a:bodyPr/>
                    <a:lstStyle/>
                    <a:p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Постуральный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праксис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Зажатость, трудности координации, избегание напряжений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Снижен позыв к игровым движениям, но любит активности по типу перенести тяжести, толкание и др.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Стремиться к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обнимашкам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, любит перетаскивать тяжести и бегать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0"/>
          <a:ext cx="8964488" cy="701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1122"/>
                <a:gridCol w="2241122"/>
                <a:gridCol w="2241122"/>
                <a:gridCol w="2241122"/>
              </a:tblGrid>
              <a:tr h="1595332">
                <a:tc>
                  <a:txBody>
                    <a:bodyPr/>
                    <a:lstStyle/>
                    <a:p>
                      <a:pPr algn="l"/>
                      <a:r>
                        <a:rPr lang="ru-RU" sz="2000" b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Зрение</a:t>
                      </a:r>
                      <a:endParaRPr lang="ru-RU" sz="2000" b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Перевозбуждается от длительного рассматривания, избегает глазного контакта, насторожен</a:t>
                      </a:r>
                      <a:endParaRPr lang="ru-RU" b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Игнорирует</a:t>
                      </a:r>
                      <a:r>
                        <a:rPr lang="ru-RU" b="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новые визуальные стимулы, например препятствия, медленно реагирует, смотрит сквозь</a:t>
                      </a:r>
                      <a:endParaRPr lang="ru-RU" b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Ищет визуальных стимулов, привлекают светящиеся и движущиеся объекты</a:t>
                      </a:r>
                      <a:endParaRPr lang="ru-RU" b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595332"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Звуки</a:t>
                      </a:r>
                      <a:endParaRPr lang="ru-RU" sz="2000" b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гиперакузия</a:t>
                      </a:r>
                      <a:endParaRPr lang="ru-RU" sz="2000" b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Игнорирует обычные звуки, но может среагировать на низкие или высокие регистры</a:t>
                      </a:r>
                      <a:endParaRPr lang="ru-RU" sz="2000" b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Жаждет громких</a:t>
                      </a:r>
                      <a:r>
                        <a:rPr lang="ru-RU" sz="2000" b="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звуков, любит находиться в толпе</a:t>
                      </a:r>
                      <a:endParaRPr lang="ru-RU" sz="2000" b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95332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Запахи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Реагирует на легкие ароматы, которые никто не замечает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Не замечает неприятных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запахов и не чувствует запах еды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Ищет сильных запахов, обнюхивает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595332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Вкусы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Отвергает определенные текстуры, температуры, давится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Может есть острую, холодную пищу без реакции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Пробует не съедобные предметы, может предпочитать очень острую или горячую пищу.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 noEditPoints="1"/>
          </p:cNvSpPr>
          <p:nvPr>
            <p:ph idx="1"/>
          </p:nvPr>
        </p:nvSpPr>
        <p:spPr>
          <a:xfrm>
            <a:off x="467544" y="476672"/>
            <a:ext cx="7992888" cy="5904655"/>
          </a:xfrm>
        </p:spPr>
        <p:txBody>
          <a:bodyPr anchor="t">
            <a:normAutofit lnSpcReduction="10000"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1B1E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Коррекция нарушений </a:t>
            </a:r>
            <a:r>
              <a:rPr lang="ru-RU" sz="2400" b="1" dirty="0">
                <a:solidFill>
                  <a:srgbClr val="1B1E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обработки вестибулярных ощущений</a:t>
            </a:r>
            <a:endParaRPr lang="en-US" sz="2400" b="1" dirty="0">
              <a:solidFill>
                <a:srgbClr val="1B1E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685800" indent="-342900">
              <a:buFont typeface="Wingdings" pitchFamily="2" charset="2"/>
              <a:buChar char="Ø"/>
            </a:pPr>
            <a:r>
              <a:rPr lang="ru-RU" sz="2400" b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</a:t>
            </a:r>
            <a:r>
              <a:rPr lang="en-US" sz="2400" b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риферический отдел – вестибулярный аппарат, расположенный во внутреннем ухе.</a:t>
            </a:r>
          </a:p>
          <a:p>
            <a:pPr marL="685800" indent="-342900">
              <a:buFont typeface="Wingdings" pitchFamily="2" charset="2"/>
              <a:buChar char="Ø"/>
            </a:pPr>
            <a:r>
              <a:rPr lang="en-US" sz="2400" b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Проводящие пути, обеспечивающиеся нейронами.</a:t>
            </a:r>
          </a:p>
          <a:p>
            <a:pPr marL="685800" indent="-342900">
              <a:buFont typeface="Wingdings" pitchFamily="2" charset="2"/>
              <a:buChar char="Ø"/>
            </a:pPr>
            <a:r>
              <a:rPr lang="en-US" sz="2400" b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Центральный отдел – вестибулярные ядра продолговатого мозга, таламуса и проекционные зоны коры в постцентральной извилине.</a:t>
            </a:r>
          </a:p>
          <a:p>
            <a:pPr marL="685800" indent="-342900">
              <a:buFont typeface="Wingdings" pitchFamily="2" charset="2"/>
              <a:buChar char="Ø"/>
            </a:pPr>
            <a:r>
              <a:rPr lang="en-US" sz="2400" b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Вестибулярная система помогает ребёнку преодолевать земное притяжение и сохранять вертикальное положение.</a:t>
            </a:r>
          </a:p>
          <a:p>
            <a:pPr marL="685800" indent="-342900">
              <a:buFont typeface="Wingdings" pitchFamily="2" charset="2"/>
              <a:buChar char="Ø"/>
            </a:pPr>
            <a:r>
              <a:rPr lang="en-US" sz="2400" b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Известно, что вестибулярная система начинает функционировать на 21 день 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внутриутробного развития.</a:t>
            </a:r>
          </a:p>
          <a:p>
            <a:pPr marL="685800" indent="-342900" algn="l">
              <a:buFont typeface="Wingdings" pitchFamily="2" charset="2"/>
              <a:buChar char="Ø"/>
            </a:pP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lide-3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55576" y="404664"/>
            <a:ext cx="8136904" cy="604867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Notes Theme">
  <a:themeElements>
    <a:clrScheme name="Office Notes Them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Notes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 Notes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Лето</Template>
  <TotalTime>751</TotalTime>
  <Words>1526</Words>
  <Application>Microsoft Office PowerPoint</Application>
  <PresentationFormat>Экран (4:3)</PresentationFormat>
  <Paragraphs>149</Paragraphs>
  <Slides>25</Slides>
  <Notes>21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Summer</vt:lpstr>
      <vt:lpstr>Практическое применение методов сенсорной интеграции в работе с детьми.</vt:lpstr>
      <vt:lpstr>Понятие сенсорной интеграции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Приёмы работы при гипочувствительности вестибулярных ощущений</vt:lpstr>
      <vt:lpstr>Слайд 13</vt:lpstr>
      <vt:lpstr>Слайд 14</vt:lpstr>
      <vt:lpstr>Слайд 15</vt:lpstr>
      <vt:lpstr>Слайд 16</vt:lpstr>
      <vt:lpstr>Приёмы работы при гиперчувствительности проприоцептивных (постуральных) ощущений</vt:lpstr>
      <vt:lpstr>Слайд 18</vt:lpstr>
      <vt:lpstr>Приёмы работы при гипочувствительности проприоцептивных (постуральных) ощущений</vt:lpstr>
      <vt:lpstr>Слайд 20</vt:lpstr>
      <vt:lpstr>Коррекция нарушений обработки  тактильных ощущений</vt:lpstr>
      <vt:lpstr>Приёмы работы при тактильной гиперчувствительности 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Сенсорная интеграция</dc:title>
  <dc:creator>Леночка</dc:creator>
  <cp:lastModifiedBy>ret1</cp:lastModifiedBy>
  <cp:revision>79</cp:revision>
  <dcterms:created xsi:type="dcterms:W3CDTF">2018-09-25T05:21:07Z</dcterms:created>
  <dcterms:modified xsi:type="dcterms:W3CDTF">2019-04-07T21:54:18Z</dcterms:modified>
</cp:coreProperties>
</file>