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8" r:id="rId3"/>
    <p:sldId id="259" r:id="rId4"/>
    <p:sldId id="260" r:id="rId5"/>
    <p:sldId id="261" r:id="rId6"/>
    <p:sldId id="262" r:id="rId7"/>
    <p:sldId id="263" r:id="rId8"/>
    <p:sldId id="264" r:id="rId9"/>
    <p:sldId id="265" r:id="rId10"/>
    <p:sldId id="266" r:id="rId11"/>
    <p:sldId id="267" r:id="rId12"/>
  </p:sldIdLst>
  <p:sldSz cx="9144000" cy="6858000" type="screen4x3"/>
  <p:notesSz cx="6858000" cy="994727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21.07.2016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21.07.2016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21.07.2016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21.07.2016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21.07.2016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21.07.2016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21.07.2016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21.07.2016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4C71EC6-210F-42DE-9C53-41977AD35B3D}" type="datetimeFigureOut">
              <a:rPr lang="ru-RU" smtClean="0"/>
              <a:t>21.07.2016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21.07.2016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21.07.2016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4C71EC6-210F-42DE-9C53-41977AD35B3D}" type="datetimeFigureOut">
              <a:rPr lang="ru-RU" smtClean="0"/>
              <a:t>21.07.2016</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19B0651-EE4F-4900-A07F-96A6BFA9D0F0}"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0" algn="ctr">
              <a:buNone/>
            </a:pPr>
            <a:r>
              <a:rPr lang="ru-RU" dirty="0" smtClean="0">
                <a:solidFill>
                  <a:schemeClr val="tx1"/>
                </a:solidFill>
                <a:latin typeface="Times New Roman" panose="02020603050405020304" pitchFamily="18" charset="0"/>
                <a:cs typeface="Times New Roman" panose="02020603050405020304" pitchFamily="18" charset="0"/>
              </a:rPr>
              <a:t>ЖИЗНЕСТОЙКОСТЬ КАК ОСНОВА ГАРМОНИЧНОГО РАЗВИТИЯ ЛИЧНОСТИ ДОШКОЛЬНИКА</a:t>
            </a:r>
          </a:p>
          <a:p>
            <a:pPr marL="0" indent="0" algn="ctr">
              <a:buNone/>
            </a:pPr>
            <a:endParaRPr lang="ru-RU" dirty="0">
              <a:latin typeface="Times New Roman" panose="02020603050405020304" pitchFamily="18" charset="0"/>
              <a:cs typeface="Times New Roman" panose="02020603050405020304" pitchFamily="18" charset="0"/>
            </a:endParaRPr>
          </a:p>
        </p:txBody>
      </p:sp>
      <p:sp>
        <p:nvSpPr>
          <p:cNvPr id="2" name="Заголовок 1"/>
          <p:cNvSpPr>
            <a:spLocks noGrp="1"/>
          </p:cNvSpPr>
          <p:nvPr>
            <p:ph type="title"/>
          </p:nvPr>
        </p:nvSpPr>
        <p:spPr>
          <a:xfrm>
            <a:off x="442843" y="260648"/>
            <a:ext cx="8219256" cy="1628800"/>
          </a:xfrm>
        </p:spPr>
        <p:txBody>
          <a:bodyPr>
            <a:normAutofit/>
          </a:bodyPr>
          <a:lstStyle/>
          <a:p>
            <a:r>
              <a:rPr lang="ru-RU" sz="2000" dirty="0" smtClean="0">
                <a:solidFill>
                  <a:schemeClr val="tx1"/>
                </a:solidFill>
                <a:latin typeface="Times New Roman" panose="02020603050405020304" pitchFamily="18" charset="0"/>
                <a:cs typeface="Times New Roman" panose="02020603050405020304" pitchFamily="18" charset="0"/>
              </a:rPr>
              <a:t>МУНИЦИПАЛЬНОЕ АВТОНОМНОЕ ДОШКОЛЬНОЕ УЧРЕЖДЕНИЕ ЦЕНТР РАЗВИТИЯ РЕБЕНКА – ДЕТСКИЙ САД №3 «СОЛНЫШКО» ГОРОДСКОГО ОКРУГА ЗАКРЫТОГО АДМИНИСТРАТИВНО-ТЕРРИТОРИАЛЬНОГО ОБРАЗОВАНИЯ СИБИРСКИЙ АЛТАЙСКОГО КРАЯ</a:t>
            </a:r>
            <a:endParaRPr lang="ru-RU" sz="2000" dirty="0">
              <a:solidFill>
                <a:schemeClr val="tx1"/>
              </a:solidFill>
              <a:latin typeface="Times New Roman" panose="02020603050405020304" pitchFamily="18" charset="0"/>
              <a:cs typeface="Times New Roman" panose="02020603050405020304" pitchFamily="18" charset="0"/>
            </a:endParaRPr>
          </a:p>
        </p:txBody>
      </p:sp>
      <p:pic>
        <p:nvPicPr>
          <p:cNvPr id="1026" name="Picture 2" descr="C:\Users\КАБИНЕТ ПСИХОЛОГА\Desktop\фото СОЛНЫШКО\IMG_016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22555" y="4221088"/>
            <a:ext cx="3059832" cy="20398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13167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60648"/>
            <a:ext cx="8640960" cy="6597352"/>
          </a:xfrm>
        </p:spPr>
        <p:txBody>
          <a:bodyPr>
            <a:normAutofit/>
          </a:bodyPr>
          <a:lstStyle/>
          <a:p>
            <a:pPr algn="l"/>
            <a:r>
              <a:rPr lang="ru-RU" sz="4000" dirty="0" smtClean="0">
                <a:solidFill>
                  <a:schemeClr val="tx1"/>
                </a:solidFill>
                <a:latin typeface="Times New Roman" panose="02020603050405020304" pitchFamily="18" charset="0"/>
                <a:cs typeface="Times New Roman" panose="02020603050405020304" pitchFamily="18" charset="0"/>
              </a:rPr>
              <a:t>Одним из наиболее эффективных способов навыков формирования жизнестойкости является:</a:t>
            </a:r>
            <a:br>
              <a:rPr lang="ru-RU" sz="4000" dirty="0" smtClean="0">
                <a:solidFill>
                  <a:schemeClr val="tx1"/>
                </a:solidFill>
                <a:latin typeface="Times New Roman" panose="02020603050405020304" pitchFamily="18" charset="0"/>
                <a:cs typeface="Times New Roman" panose="02020603050405020304" pitchFamily="18" charset="0"/>
              </a:rPr>
            </a:br>
            <a:r>
              <a:rPr lang="ru-RU" sz="4000" i="1" dirty="0" smtClean="0">
                <a:solidFill>
                  <a:schemeClr val="tx1"/>
                </a:solidFill>
                <a:latin typeface="Times New Roman" panose="02020603050405020304" pitchFamily="18" charset="0"/>
                <a:cs typeface="Times New Roman" panose="02020603050405020304" pitchFamily="18" charset="0"/>
              </a:rPr>
              <a:t>обучающий тренинг – </a:t>
            </a:r>
            <a:r>
              <a:rPr lang="ru-RU" sz="4000" dirty="0" smtClean="0">
                <a:solidFill>
                  <a:schemeClr val="tx1"/>
                </a:solidFill>
                <a:latin typeface="Times New Roman" panose="02020603050405020304" pitchFamily="18" charset="0"/>
                <a:cs typeface="Times New Roman" panose="02020603050405020304" pitchFamily="18" charset="0"/>
              </a:rPr>
              <a:t>разновидность </a:t>
            </a:r>
            <a:r>
              <a:rPr lang="ru-RU" sz="4000" dirty="0" err="1" smtClean="0">
                <a:solidFill>
                  <a:schemeClr val="tx1"/>
                </a:solidFill>
                <a:latin typeface="Times New Roman" panose="02020603050405020304" pitchFamily="18" charset="0"/>
                <a:cs typeface="Times New Roman" panose="02020603050405020304" pitchFamily="18" charset="0"/>
              </a:rPr>
              <a:t>психокоррекционнго</a:t>
            </a:r>
            <a:r>
              <a:rPr lang="ru-RU" sz="4000" dirty="0" smtClean="0">
                <a:solidFill>
                  <a:schemeClr val="tx1"/>
                </a:solidFill>
                <a:latin typeface="Times New Roman" panose="02020603050405020304" pitchFamily="18" charset="0"/>
                <a:cs typeface="Times New Roman" panose="02020603050405020304" pitchFamily="18" charset="0"/>
              </a:rPr>
              <a:t> тренинга – направлен на приобретение участниками новых знаний, умений, навыков в определенных областях социальной активности.</a:t>
            </a:r>
            <a:endParaRPr lang="ru-RU" sz="4000" i="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068322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88640"/>
            <a:ext cx="8640960" cy="5760640"/>
          </a:xfrm>
        </p:spPr>
        <p:txBody>
          <a:bodyPr>
            <a:normAutofit/>
          </a:bodyPr>
          <a:lstStyle/>
          <a:p>
            <a:pPr algn="l"/>
            <a:r>
              <a:rPr lang="ru-RU" sz="2400" b="1" i="1" dirty="0" smtClean="0">
                <a:solidFill>
                  <a:schemeClr val="tx1"/>
                </a:solidFill>
                <a:latin typeface="Times New Roman" panose="02020603050405020304" pitchFamily="18" charset="0"/>
                <a:cs typeface="Times New Roman" panose="02020603050405020304" pitchFamily="18" charset="0"/>
              </a:rPr>
              <a:t>Цель обучающего тренинга по формированию жизнестойкости  </a:t>
            </a:r>
            <a:r>
              <a:rPr lang="ru-RU" sz="2400" dirty="0" smtClean="0">
                <a:solidFill>
                  <a:schemeClr val="tx1"/>
                </a:solidFill>
                <a:latin typeface="Times New Roman" panose="02020603050405020304" pitchFamily="18" charset="0"/>
                <a:cs typeface="Times New Roman" panose="02020603050405020304" pitchFamily="18" charset="0"/>
              </a:rPr>
              <a:t>дать участникам знания, умения и навыки которые повысят их жизнестойкость.</a:t>
            </a:r>
            <a:br>
              <a:rPr lang="ru-RU" sz="2400" dirty="0" smtClean="0">
                <a:solidFill>
                  <a:schemeClr val="tx1"/>
                </a:solidFill>
                <a:latin typeface="Times New Roman" panose="02020603050405020304" pitchFamily="18" charset="0"/>
                <a:cs typeface="Times New Roman" panose="02020603050405020304" pitchFamily="18" charset="0"/>
              </a:rPr>
            </a:br>
            <a:r>
              <a:rPr lang="ru-RU" sz="2400" b="1" i="1" dirty="0" smtClean="0">
                <a:solidFill>
                  <a:schemeClr val="tx1"/>
                </a:solidFill>
                <a:latin typeface="Times New Roman" panose="02020603050405020304" pitchFamily="18" charset="0"/>
                <a:cs typeface="Times New Roman" panose="02020603050405020304" pitchFamily="18" charset="0"/>
              </a:rPr>
              <a:t>Задачи:</a:t>
            </a:r>
            <a:r>
              <a:rPr lang="ru-RU" sz="2400" dirty="0" smtClean="0">
                <a:solidFill>
                  <a:schemeClr val="tx1"/>
                </a:solidFill>
                <a:latin typeface="Times New Roman" panose="02020603050405020304" pitchFamily="18" charset="0"/>
                <a:cs typeface="Times New Roman" panose="02020603050405020304" pitchFamily="18" charset="0"/>
              </a:rPr>
              <a:t/>
            </a:r>
            <a:br>
              <a:rPr lang="ru-RU" sz="2400" dirty="0" smtClean="0">
                <a:solidFill>
                  <a:schemeClr val="tx1"/>
                </a:solidFill>
                <a:latin typeface="Times New Roman" panose="02020603050405020304" pitchFamily="18" charset="0"/>
                <a:cs typeface="Times New Roman" panose="02020603050405020304" pitchFamily="18" charset="0"/>
              </a:rPr>
            </a:br>
            <a:r>
              <a:rPr lang="ru-RU" sz="2400" dirty="0" smtClean="0">
                <a:solidFill>
                  <a:schemeClr val="tx1"/>
                </a:solidFill>
                <a:latin typeface="Times New Roman" panose="02020603050405020304" pitchFamily="18" charset="0"/>
                <a:cs typeface="Times New Roman" panose="02020603050405020304" pitchFamily="18" charset="0"/>
              </a:rPr>
              <a:t>1. информировать участников о влияние стресса на тело и психику человека;</a:t>
            </a:r>
            <a:br>
              <a:rPr lang="ru-RU" sz="2400" dirty="0" smtClean="0">
                <a:solidFill>
                  <a:schemeClr val="tx1"/>
                </a:solidFill>
                <a:latin typeface="Times New Roman" panose="02020603050405020304" pitchFamily="18" charset="0"/>
                <a:cs typeface="Times New Roman" panose="02020603050405020304" pitchFamily="18" charset="0"/>
              </a:rPr>
            </a:br>
            <a:r>
              <a:rPr lang="ru-RU" sz="2400" dirty="0" smtClean="0">
                <a:solidFill>
                  <a:schemeClr val="tx1"/>
                </a:solidFill>
                <a:latin typeface="Times New Roman" panose="02020603050405020304" pitchFamily="18" charset="0"/>
                <a:cs typeface="Times New Roman" panose="02020603050405020304" pitchFamily="18" charset="0"/>
              </a:rPr>
              <a:t>2. научить участников </a:t>
            </a:r>
            <a:r>
              <a:rPr lang="ru-RU" sz="2400" dirty="0" err="1" smtClean="0">
                <a:solidFill>
                  <a:schemeClr val="tx1"/>
                </a:solidFill>
                <a:latin typeface="Times New Roman" panose="02020603050405020304" pitchFamily="18" charset="0"/>
                <a:cs typeface="Times New Roman" panose="02020603050405020304" pitchFamily="18" charset="0"/>
              </a:rPr>
              <a:t>тренинговой</a:t>
            </a:r>
            <a:r>
              <a:rPr lang="ru-RU" sz="2400" dirty="0" smtClean="0">
                <a:solidFill>
                  <a:schemeClr val="tx1"/>
                </a:solidFill>
                <a:latin typeface="Times New Roman" panose="02020603050405020304" pitchFamily="18" charset="0"/>
                <a:cs typeface="Times New Roman" panose="02020603050405020304" pitchFamily="18" charset="0"/>
              </a:rPr>
              <a:t> группы отслеживать признаки стресса и его последствий у себя и других людей:</a:t>
            </a:r>
            <a:br>
              <a:rPr lang="ru-RU" sz="2400" dirty="0" smtClean="0">
                <a:solidFill>
                  <a:schemeClr val="tx1"/>
                </a:solidFill>
                <a:latin typeface="Times New Roman" panose="02020603050405020304" pitchFamily="18" charset="0"/>
                <a:cs typeface="Times New Roman" panose="02020603050405020304" pitchFamily="18" charset="0"/>
              </a:rPr>
            </a:br>
            <a:r>
              <a:rPr lang="ru-RU" sz="2400" dirty="0" smtClean="0">
                <a:solidFill>
                  <a:schemeClr val="tx1"/>
                </a:solidFill>
                <a:latin typeface="Times New Roman" panose="02020603050405020304" pitchFamily="18" charset="0"/>
                <a:cs typeface="Times New Roman" panose="02020603050405020304" pitchFamily="18" charset="0"/>
              </a:rPr>
              <a:t>3. научить участников осознавать влияние данных стрессов, с тем, чтобы в дальнейшем контролировать дальнейшее собственное поведение в ситуации стресса;</a:t>
            </a:r>
            <a:br>
              <a:rPr lang="ru-RU" sz="2400" dirty="0" smtClean="0">
                <a:solidFill>
                  <a:schemeClr val="tx1"/>
                </a:solidFill>
                <a:latin typeface="Times New Roman" panose="02020603050405020304" pitchFamily="18" charset="0"/>
                <a:cs typeface="Times New Roman" panose="02020603050405020304" pitchFamily="18" charset="0"/>
              </a:rPr>
            </a:br>
            <a:r>
              <a:rPr lang="ru-RU" sz="2400" dirty="0" smtClean="0">
                <a:solidFill>
                  <a:schemeClr val="tx1"/>
                </a:solidFill>
                <a:latin typeface="Times New Roman" panose="02020603050405020304" pitchFamily="18" charset="0"/>
                <a:cs typeface="Times New Roman" panose="02020603050405020304" pitchFamily="18" charset="0"/>
              </a:rPr>
              <a:t>4. научить участников методам и техникам </a:t>
            </a:r>
            <a:r>
              <a:rPr lang="ru-RU" sz="2400" dirty="0" err="1" smtClean="0">
                <a:solidFill>
                  <a:schemeClr val="tx1"/>
                </a:solidFill>
                <a:latin typeface="Times New Roman" panose="02020603050405020304" pitchFamily="18" charset="0"/>
                <a:cs typeface="Times New Roman" panose="02020603050405020304" pitchFamily="18" charset="0"/>
              </a:rPr>
              <a:t>саморегуляции</a:t>
            </a:r>
            <a:r>
              <a:rPr lang="ru-RU" sz="2400" dirty="0" smtClean="0">
                <a:solidFill>
                  <a:schemeClr val="tx1"/>
                </a:solidFill>
                <a:latin typeface="Times New Roman" panose="02020603050405020304" pitchFamily="18" charset="0"/>
                <a:cs typeface="Times New Roman" panose="02020603050405020304" pitchFamily="18" charset="0"/>
              </a:rPr>
              <a:t>;</a:t>
            </a:r>
            <a:br>
              <a:rPr lang="ru-RU" sz="2400" dirty="0" smtClean="0">
                <a:solidFill>
                  <a:schemeClr val="tx1"/>
                </a:solidFill>
                <a:latin typeface="Times New Roman" panose="02020603050405020304" pitchFamily="18" charset="0"/>
                <a:cs typeface="Times New Roman" panose="02020603050405020304" pitchFamily="18" charset="0"/>
              </a:rPr>
            </a:br>
            <a:r>
              <a:rPr lang="ru-RU" sz="2400" dirty="0" smtClean="0">
                <a:solidFill>
                  <a:schemeClr val="tx1"/>
                </a:solidFill>
                <a:latin typeface="Times New Roman" panose="02020603050405020304" pitchFamily="18" charset="0"/>
                <a:cs typeface="Times New Roman" panose="02020603050405020304" pitchFamily="18" charset="0"/>
              </a:rPr>
              <a:t>5. дать представление взрослым о стрессе, его причинах, признаков и профилактике у детей.</a:t>
            </a:r>
            <a:endParaRPr lang="ru-RU"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704030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60648"/>
            <a:ext cx="8640960" cy="4896544"/>
          </a:xfrm>
        </p:spPr>
        <p:txBody>
          <a:bodyPr>
            <a:normAutofit fontScale="90000"/>
          </a:bodyPr>
          <a:lstStyle/>
          <a:p>
            <a:pPr algn="l"/>
            <a:r>
              <a:rPr lang="ru-RU" sz="3100" b="1" i="1" dirty="0" smtClean="0">
                <a:solidFill>
                  <a:schemeClr val="tx1"/>
                </a:solidFill>
                <a:latin typeface="Times New Roman" panose="02020603050405020304" pitchFamily="18" charset="0"/>
                <a:cs typeface="Times New Roman" panose="02020603050405020304" pitchFamily="18" charset="0"/>
              </a:rPr>
              <a:t>Жизнестойкость (</a:t>
            </a:r>
            <a:r>
              <a:rPr lang="en-US" sz="3100" b="1" i="1" dirty="0" smtClean="0">
                <a:solidFill>
                  <a:schemeClr val="tx1"/>
                </a:solidFill>
                <a:latin typeface="Times New Roman" panose="02020603050405020304" pitchFamily="18" charset="0"/>
                <a:cs typeface="Times New Roman" panose="02020603050405020304" pitchFamily="18" charset="0"/>
              </a:rPr>
              <a:t>hardiness) </a:t>
            </a:r>
            <a:r>
              <a:rPr lang="ru-RU" sz="3100" dirty="0" smtClean="0">
                <a:solidFill>
                  <a:schemeClr val="tx1"/>
                </a:solidFill>
                <a:latin typeface="Times New Roman" panose="02020603050405020304" pitchFamily="18" charset="0"/>
                <a:cs typeface="Times New Roman" panose="02020603050405020304" pitchFamily="18" charset="0"/>
              </a:rPr>
              <a:t>– система убеждений о себе, о мире, об отношениях с миром.</a:t>
            </a:r>
            <a:br>
              <a:rPr lang="ru-RU" sz="3100" dirty="0" smtClean="0">
                <a:solidFill>
                  <a:schemeClr val="tx1"/>
                </a:solidFill>
                <a:latin typeface="Times New Roman" panose="02020603050405020304" pitchFamily="18" charset="0"/>
                <a:cs typeface="Times New Roman" panose="02020603050405020304" pitchFamily="18" charset="0"/>
              </a:rPr>
            </a:br>
            <a:r>
              <a:rPr lang="ru-RU" sz="3100" dirty="0" smtClean="0">
                <a:solidFill>
                  <a:schemeClr val="tx1"/>
                </a:solidFill>
                <a:latin typeface="Times New Roman" panose="02020603050405020304" pitchFamily="18" charset="0"/>
                <a:cs typeface="Times New Roman" panose="02020603050405020304" pitchFamily="18" charset="0"/>
              </a:rPr>
              <a:t>Включает в себя:</a:t>
            </a:r>
            <a:r>
              <a:rPr lang="ru-RU" sz="3100" dirty="0">
                <a:solidFill>
                  <a:schemeClr val="tx1"/>
                </a:solidFill>
                <a:latin typeface="Times New Roman" panose="02020603050405020304" pitchFamily="18" charset="0"/>
                <a:cs typeface="Times New Roman" panose="02020603050405020304" pitchFamily="18" charset="0"/>
              </a:rPr>
              <a:t/>
            </a:r>
            <a:br>
              <a:rPr lang="ru-RU" sz="3100" dirty="0">
                <a:solidFill>
                  <a:schemeClr val="tx1"/>
                </a:solidFill>
                <a:latin typeface="Times New Roman" panose="02020603050405020304" pitchFamily="18" charset="0"/>
                <a:cs typeface="Times New Roman" panose="02020603050405020304" pitchFamily="18" charset="0"/>
              </a:rPr>
            </a:br>
            <a:r>
              <a:rPr lang="ru-RU" sz="3100" dirty="0" smtClean="0">
                <a:solidFill>
                  <a:schemeClr val="tx1"/>
                </a:solidFill>
                <a:latin typeface="Times New Roman" panose="02020603050405020304" pitchFamily="18" charset="0"/>
                <a:cs typeface="Times New Roman" panose="02020603050405020304" pitchFamily="18" charset="0"/>
              </a:rPr>
              <a:t>- </a:t>
            </a:r>
            <a:r>
              <a:rPr lang="ru-RU" sz="3100" i="1" dirty="0" smtClean="0">
                <a:solidFill>
                  <a:schemeClr val="tx1"/>
                </a:solidFill>
                <a:latin typeface="Times New Roman" panose="02020603050405020304" pitchFamily="18" charset="0"/>
                <a:cs typeface="Times New Roman" panose="02020603050405020304" pitchFamily="18" charset="0"/>
              </a:rPr>
              <a:t>вовлеченность;</a:t>
            </a:r>
            <a:br>
              <a:rPr lang="ru-RU" sz="3100" i="1" dirty="0" smtClean="0">
                <a:solidFill>
                  <a:schemeClr val="tx1"/>
                </a:solidFill>
                <a:latin typeface="Times New Roman" panose="02020603050405020304" pitchFamily="18" charset="0"/>
                <a:cs typeface="Times New Roman" panose="02020603050405020304" pitchFamily="18" charset="0"/>
              </a:rPr>
            </a:br>
            <a:r>
              <a:rPr lang="ru-RU" sz="3100" i="1" dirty="0" smtClean="0">
                <a:solidFill>
                  <a:schemeClr val="tx1"/>
                </a:solidFill>
                <a:latin typeface="Times New Roman" panose="02020603050405020304" pitchFamily="18" charset="0"/>
                <a:cs typeface="Times New Roman" panose="02020603050405020304" pitchFamily="18" charset="0"/>
              </a:rPr>
              <a:t>- контроль;</a:t>
            </a:r>
            <a:br>
              <a:rPr lang="ru-RU" sz="3100" i="1" dirty="0" smtClean="0">
                <a:solidFill>
                  <a:schemeClr val="tx1"/>
                </a:solidFill>
                <a:latin typeface="Times New Roman" panose="02020603050405020304" pitchFamily="18" charset="0"/>
                <a:cs typeface="Times New Roman" panose="02020603050405020304" pitchFamily="18" charset="0"/>
              </a:rPr>
            </a:br>
            <a:r>
              <a:rPr lang="ru-RU" sz="3100" i="1" dirty="0" smtClean="0">
                <a:solidFill>
                  <a:schemeClr val="tx1"/>
                </a:solidFill>
                <a:latin typeface="Times New Roman" panose="02020603050405020304" pitchFamily="18" charset="0"/>
                <a:cs typeface="Times New Roman" panose="02020603050405020304" pitchFamily="18" charset="0"/>
              </a:rPr>
              <a:t>- принятие риска.</a:t>
            </a:r>
            <a:br>
              <a:rPr lang="ru-RU" sz="3100" i="1" dirty="0" smtClean="0">
                <a:solidFill>
                  <a:schemeClr val="tx1"/>
                </a:solidFill>
                <a:latin typeface="Times New Roman" panose="02020603050405020304" pitchFamily="18" charset="0"/>
                <a:cs typeface="Times New Roman" panose="02020603050405020304" pitchFamily="18" charset="0"/>
              </a:rPr>
            </a:br>
            <a:r>
              <a:rPr lang="ru-RU" sz="3100" dirty="0" smtClean="0">
                <a:solidFill>
                  <a:schemeClr val="tx1"/>
                </a:solidFill>
                <a:latin typeface="Times New Roman" panose="02020603050405020304" pitchFamily="18" charset="0"/>
                <a:cs typeface="Times New Roman" panose="02020603050405020304" pitchFamily="18" charset="0"/>
              </a:rPr>
              <a:t>На основе исследования </a:t>
            </a:r>
            <a:r>
              <a:rPr lang="ru-RU" sz="3100" dirty="0" err="1" smtClean="0">
                <a:solidFill>
                  <a:schemeClr val="tx1"/>
                </a:solidFill>
                <a:latin typeface="Times New Roman" panose="02020603050405020304" pitchFamily="18" charset="0"/>
                <a:cs typeface="Times New Roman" panose="02020603050405020304" pitchFamily="18" charset="0"/>
              </a:rPr>
              <a:t>Мадди</a:t>
            </a:r>
            <a:r>
              <a:rPr lang="ru-RU" sz="3100" dirty="0" smtClean="0">
                <a:solidFill>
                  <a:schemeClr val="tx1"/>
                </a:solidFill>
                <a:latin typeface="Times New Roman" panose="02020603050405020304" pitchFamily="18" charset="0"/>
                <a:cs typeface="Times New Roman" panose="02020603050405020304" pitchFamily="18" charset="0"/>
              </a:rPr>
              <a:t>  по проблеме жизнестойкости, Д..А. Леонтьев говорит о том, что выраженность этих компонентов и в совокупности самой жизнестойкости препятствует возникновению внутреннего напряжения в стрессовых ситуациях за счет стойкого </a:t>
            </a:r>
            <a:r>
              <a:rPr lang="ru-RU" sz="3100" dirty="0" err="1" smtClean="0">
                <a:solidFill>
                  <a:schemeClr val="tx1"/>
                </a:solidFill>
                <a:latin typeface="Times New Roman" panose="02020603050405020304" pitchFamily="18" charset="0"/>
                <a:cs typeface="Times New Roman" panose="02020603050405020304" pitchFamily="18" charset="0"/>
              </a:rPr>
              <a:t>совладания</a:t>
            </a:r>
            <a:r>
              <a:rPr lang="ru-RU" sz="3100" dirty="0" smtClean="0">
                <a:solidFill>
                  <a:schemeClr val="tx1"/>
                </a:solidFill>
                <a:latin typeface="Times New Roman" panose="02020603050405020304" pitchFamily="18" charset="0"/>
                <a:cs typeface="Times New Roman" panose="02020603050405020304" pitchFamily="18" charset="0"/>
              </a:rPr>
              <a:t> со стрессами и восприятие их как менее значимых.</a:t>
            </a:r>
            <a:br>
              <a:rPr lang="ru-RU" sz="3100" dirty="0" smtClean="0">
                <a:solidFill>
                  <a:schemeClr val="tx1"/>
                </a:solidFill>
                <a:latin typeface="Times New Roman" panose="02020603050405020304" pitchFamily="18" charset="0"/>
                <a:cs typeface="Times New Roman" panose="02020603050405020304" pitchFamily="18" charset="0"/>
              </a:rPr>
            </a:br>
            <a:r>
              <a:rPr lang="ru-RU" sz="1600" dirty="0" smtClean="0">
                <a:solidFill>
                  <a:schemeClr val="tx1"/>
                </a:solidFill>
                <a:latin typeface="Times New Roman" panose="02020603050405020304" pitchFamily="18" charset="0"/>
                <a:cs typeface="Times New Roman" panose="02020603050405020304" pitchFamily="18" charset="0"/>
              </a:rPr>
              <a:t/>
            </a:r>
            <a:br>
              <a:rPr lang="ru-RU" sz="1600" dirty="0" smtClean="0">
                <a:solidFill>
                  <a:schemeClr val="tx1"/>
                </a:solidFill>
                <a:latin typeface="Times New Roman" panose="02020603050405020304" pitchFamily="18" charset="0"/>
                <a:cs typeface="Times New Roman" panose="02020603050405020304" pitchFamily="18" charset="0"/>
              </a:rPr>
            </a:br>
            <a:r>
              <a:rPr lang="ru-RU" sz="1600" dirty="0" smtClean="0">
                <a:solidFill>
                  <a:schemeClr val="tx1"/>
                </a:solidFill>
                <a:latin typeface="Times New Roman" panose="02020603050405020304" pitchFamily="18" charset="0"/>
                <a:cs typeface="Times New Roman" panose="02020603050405020304" pitchFamily="18" charset="0"/>
              </a:rPr>
              <a:t/>
            </a:r>
            <a:br>
              <a:rPr lang="ru-RU" sz="1600" dirty="0" smtClean="0">
                <a:solidFill>
                  <a:schemeClr val="tx1"/>
                </a:solidFill>
                <a:latin typeface="Times New Roman" panose="02020603050405020304" pitchFamily="18" charset="0"/>
                <a:cs typeface="Times New Roman" panose="02020603050405020304" pitchFamily="18" charset="0"/>
              </a:rPr>
            </a:br>
            <a:r>
              <a:rPr lang="ru-RU" sz="1600" dirty="0" smtClean="0">
                <a:solidFill>
                  <a:schemeClr val="tx1"/>
                </a:solidFill>
                <a:latin typeface="Times New Roman" panose="02020603050405020304" pitchFamily="18" charset="0"/>
                <a:cs typeface="Times New Roman" panose="02020603050405020304" pitchFamily="18" charset="0"/>
              </a:rPr>
              <a:t>  </a:t>
            </a:r>
            <a:br>
              <a:rPr lang="ru-RU" sz="1600" dirty="0" smtClean="0">
                <a:solidFill>
                  <a:schemeClr val="tx1"/>
                </a:solidFill>
                <a:latin typeface="Times New Roman" panose="02020603050405020304" pitchFamily="18" charset="0"/>
                <a:cs typeface="Times New Roman" panose="02020603050405020304" pitchFamily="18" charset="0"/>
              </a:rPr>
            </a:br>
            <a:r>
              <a:rPr lang="ru-RU" sz="1600" dirty="0" smtClean="0">
                <a:solidFill>
                  <a:schemeClr val="tx1"/>
                </a:solidFill>
                <a:latin typeface="Times New Roman" panose="02020603050405020304" pitchFamily="18" charset="0"/>
                <a:cs typeface="Times New Roman" panose="02020603050405020304" pitchFamily="18" charset="0"/>
              </a:rPr>
              <a:t>  </a:t>
            </a:r>
            <a:endParaRPr lang="ru-RU" sz="1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09283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412776"/>
            <a:ext cx="8640960" cy="4968552"/>
          </a:xfrm>
        </p:spPr>
        <p:txBody>
          <a:bodyPr>
            <a:normAutofit/>
          </a:bodyPr>
          <a:lstStyle/>
          <a:p>
            <a:pPr algn="l"/>
            <a:r>
              <a:rPr lang="ru-RU" sz="3600" dirty="0">
                <a:solidFill>
                  <a:schemeClr val="tx1"/>
                </a:solidFill>
                <a:latin typeface="Times New Roman" panose="02020603050405020304" pitchFamily="18" charset="0"/>
                <a:cs typeface="Times New Roman" panose="02020603050405020304" pitchFamily="18" charset="0"/>
              </a:rPr>
              <a:t>Вовлеченность  определяется как «убежденность в том, что вовлеченность в происходящее дает максимальный шанс найти нечто стоящее и интересное для личности». </a:t>
            </a:r>
            <a:r>
              <a:rPr lang="ru-RU" sz="3600" dirty="0" smtClean="0">
                <a:solidFill>
                  <a:schemeClr val="tx1"/>
                </a:solidFill>
                <a:latin typeface="Times New Roman" panose="02020603050405020304" pitchFamily="18" charset="0"/>
                <a:cs typeface="Times New Roman" panose="02020603050405020304" pitchFamily="18" charset="0"/>
              </a:rPr>
              <a:t>Ребенок </a:t>
            </a:r>
            <a:r>
              <a:rPr lang="ru-RU" sz="3600" dirty="0">
                <a:solidFill>
                  <a:schemeClr val="tx1"/>
                </a:solidFill>
                <a:latin typeface="Times New Roman" panose="02020603050405020304" pitchFamily="18" charset="0"/>
                <a:cs typeface="Times New Roman" panose="02020603050405020304" pitchFamily="18" charset="0"/>
              </a:rPr>
              <a:t>с развитым компонентом вовлеченности получает удовольствие от собственной деятельности. </a:t>
            </a:r>
          </a:p>
        </p:txBody>
      </p:sp>
      <p:sp>
        <p:nvSpPr>
          <p:cNvPr id="3" name="Текст 2"/>
          <p:cNvSpPr>
            <a:spLocks noGrp="1"/>
          </p:cNvSpPr>
          <p:nvPr>
            <p:ph type="body" idx="1"/>
          </p:nvPr>
        </p:nvSpPr>
        <p:spPr>
          <a:xfrm>
            <a:off x="1331640" y="476672"/>
            <a:ext cx="6417734" cy="939801"/>
          </a:xfrm>
        </p:spPr>
        <p:txBody>
          <a:bodyPr>
            <a:normAutofit/>
          </a:bodyPr>
          <a:lstStyle/>
          <a:p>
            <a:r>
              <a:rPr lang="ru-RU" sz="4800" b="1" i="1" dirty="0">
                <a:solidFill>
                  <a:schemeClr val="tx1"/>
                </a:solidFill>
              </a:rPr>
              <a:t>В</a:t>
            </a:r>
            <a:r>
              <a:rPr lang="ru-RU" sz="4800" b="1" i="1" dirty="0" smtClean="0">
                <a:solidFill>
                  <a:schemeClr val="tx1"/>
                </a:solidFill>
              </a:rPr>
              <a:t>овлеченность</a:t>
            </a:r>
            <a:endParaRPr lang="ru-RU" sz="4800" b="1" i="1" dirty="0">
              <a:solidFill>
                <a:schemeClr val="tx1"/>
              </a:solidFill>
            </a:endParaRPr>
          </a:p>
        </p:txBody>
      </p:sp>
    </p:spTree>
    <p:extLst>
      <p:ext uri="{BB962C8B-B14F-4D97-AF65-F5344CB8AC3E}">
        <p14:creationId xmlns:p14="http://schemas.microsoft.com/office/powerpoint/2010/main" val="18799438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484784"/>
            <a:ext cx="8640960" cy="5112568"/>
          </a:xfrm>
        </p:spPr>
        <p:txBody>
          <a:bodyPr>
            <a:noAutofit/>
          </a:bodyPr>
          <a:lstStyle/>
          <a:p>
            <a:pPr algn="l"/>
            <a:r>
              <a:rPr lang="ru-RU" sz="2800" dirty="0">
                <a:solidFill>
                  <a:schemeClr val="tx1"/>
                </a:solidFill>
                <a:latin typeface="Times New Roman" panose="02020603050405020304" pitchFamily="18" charset="0"/>
                <a:cs typeface="Times New Roman" panose="02020603050405020304" pitchFamily="18" charset="0"/>
              </a:rPr>
              <a:t>Контроль  представляет собой убежденность в том, что борьба позволяет повлиять на результат происходящего, пусть даже это влияние не абсолютно и успех не гарантирован. Такой </a:t>
            </a:r>
            <a:r>
              <a:rPr lang="ru-RU" sz="2800" dirty="0" smtClean="0">
                <a:solidFill>
                  <a:schemeClr val="tx1"/>
                </a:solidFill>
                <a:latin typeface="Times New Roman" panose="02020603050405020304" pitchFamily="18" charset="0"/>
                <a:cs typeface="Times New Roman" panose="02020603050405020304" pitchFamily="18" charset="0"/>
              </a:rPr>
              <a:t>ребенок </a:t>
            </a:r>
            <a:r>
              <a:rPr lang="ru-RU" sz="2800" dirty="0">
                <a:solidFill>
                  <a:schemeClr val="tx1"/>
                </a:solidFill>
                <a:latin typeface="Times New Roman" panose="02020603050405020304" pitchFamily="18" charset="0"/>
                <a:cs typeface="Times New Roman" panose="02020603050405020304" pitchFamily="18" charset="0"/>
              </a:rPr>
              <a:t>контролирует ситуацию настолько, насколько это необходимо, ставит труднодостижимые цели и стремится их реализовать, причем уверен в том, что сможет воплотить в жизнь все, что задумал, он упорен и настойчив, уверен в том, что может влиять на результаты происходящего вокруг. </a:t>
            </a:r>
          </a:p>
        </p:txBody>
      </p:sp>
      <p:sp>
        <p:nvSpPr>
          <p:cNvPr id="3" name="Текст 2"/>
          <p:cNvSpPr>
            <a:spLocks noGrp="1"/>
          </p:cNvSpPr>
          <p:nvPr>
            <p:ph type="body" idx="1"/>
          </p:nvPr>
        </p:nvSpPr>
        <p:spPr>
          <a:xfrm>
            <a:off x="1331640" y="260648"/>
            <a:ext cx="6417734" cy="939801"/>
          </a:xfrm>
        </p:spPr>
        <p:txBody>
          <a:bodyPr/>
          <a:lstStyle/>
          <a:p>
            <a:r>
              <a:rPr lang="ru-RU" sz="4800" b="1" dirty="0" smtClean="0">
                <a:solidFill>
                  <a:schemeClr val="tx1"/>
                </a:solidFill>
                <a:latin typeface="Times New Roman" panose="02020603050405020304" pitchFamily="18" charset="0"/>
                <a:cs typeface="Times New Roman" panose="02020603050405020304" pitchFamily="18" charset="0"/>
              </a:rPr>
              <a:t>Контроль</a:t>
            </a:r>
            <a:r>
              <a:rPr lang="ru-RU" dirty="0" smtClean="0">
                <a:solidFill>
                  <a:schemeClr val="tx1"/>
                </a:solidFill>
              </a:rPr>
              <a:t>  </a:t>
            </a:r>
            <a:endParaRPr lang="ru-RU" dirty="0">
              <a:solidFill>
                <a:schemeClr val="tx1"/>
              </a:solidFill>
            </a:endParaRPr>
          </a:p>
        </p:txBody>
      </p:sp>
    </p:spTree>
    <p:extLst>
      <p:ext uri="{BB962C8B-B14F-4D97-AF65-F5344CB8AC3E}">
        <p14:creationId xmlns:p14="http://schemas.microsoft.com/office/powerpoint/2010/main" val="38423728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1700808"/>
            <a:ext cx="7772400" cy="4061784"/>
          </a:xfrm>
        </p:spPr>
        <p:txBody>
          <a:bodyPr>
            <a:normAutofit/>
          </a:bodyPr>
          <a:lstStyle/>
          <a:p>
            <a:pPr algn="l"/>
            <a:r>
              <a:rPr lang="ru-RU" sz="3200" smtClean="0">
                <a:solidFill>
                  <a:schemeClr val="tx1"/>
                </a:solidFill>
                <a:latin typeface="Times New Roman" panose="02020603050405020304" pitchFamily="18" charset="0"/>
                <a:cs typeface="Times New Roman" panose="02020603050405020304" pitchFamily="18" charset="0"/>
              </a:rPr>
              <a:t>Принятие риска  – убежденность ребенка в том, что все, что с ним случается, способствует его развитию за счет знаний, извлекаемых из опыта, – неважно, позитивного или негативного. Такой ребенок любит неожиданности, они дарят ему интерес к жизни, охотно берется воплощать даже самые смелые идеи.</a:t>
            </a:r>
            <a:endParaRPr lang="ru-RU" sz="3200" dirty="0">
              <a:solidFill>
                <a:schemeClr val="tx1"/>
              </a:solidFill>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a:xfrm>
            <a:off x="1331640" y="332656"/>
            <a:ext cx="6417734" cy="939801"/>
          </a:xfrm>
        </p:spPr>
        <p:txBody>
          <a:bodyPr>
            <a:normAutofit/>
          </a:bodyPr>
          <a:lstStyle/>
          <a:p>
            <a:r>
              <a:rPr lang="ru-RU" sz="4800" b="1" dirty="0" smtClean="0">
                <a:solidFill>
                  <a:schemeClr val="tx1"/>
                </a:solidFill>
                <a:latin typeface="Times New Roman" panose="02020603050405020304" pitchFamily="18" charset="0"/>
                <a:cs typeface="Times New Roman" panose="02020603050405020304" pitchFamily="18" charset="0"/>
              </a:rPr>
              <a:t>Принятие риска</a:t>
            </a:r>
            <a:endParaRPr lang="ru-RU" sz="4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236986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60648"/>
            <a:ext cx="8640960" cy="6336704"/>
          </a:xfrm>
        </p:spPr>
        <p:txBody>
          <a:bodyPr>
            <a:normAutofit/>
          </a:bodyPr>
          <a:lstStyle/>
          <a:p>
            <a:pPr algn="l"/>
            <a:r>
              <a:rPr lang="ru-RU" sz="2800" dirty="0">
                <a:solidFill>
                  <a:schemeClr val="tx1"/>
                </a:solidFill>
                <a:latin typeface="Times New Roman" panose="02020603050405020304" pitchFamily="18" charset="0"/>
                <a:cs typeface="Times New Roman" panose="02020603050405020304" pitchFamily="18" charset="0"/>
              </a:rPr>
              <a:t>Жизнестойкость, по мнению Д.А. Леонтьева и </a:t>
            </a:r>
            <a:r>
              <a:rPr lang="ru-RU" sz="2800" dirty="0" err="1">
                <a:solidFill>
                  <a:schemeClr val="tx1"/>
                </a:solidFill>
                <a:latin typeface="Times New Roman" panose="02020603050405020304" pitchFamily="18" charset="0"/>
                <a:cs typeface="Times New Roman" panose="02020603050405020304" pitchFamily="18" charset="0"/>
              </a:rPr>
              <a:t>Рассказовой</a:t>
            </a:r>
            <a:r>
              <a:rPr lang="ru-RU" sz="2800" dirty="0">
                <a:solidFill>
                  <a:schemeClr val="tx1"/>
                </a:solidFill>
                <a:latin typeface="Times New Roman" panose="02020603050405020304" pitchFamily="18" charset="0"/>
                <a:cs typeface="Times New Roman" panose="02020603050405020304" pitchFamily="18" charset="0"/>
              </a:rPr>
              <a:t> Е.И., включает в себя два компонента – психологический и </a:t>
            </a:r>
            <a:r>
              <a:rPr lang="ru-RU" sz="2800" dirty="0" err="1">
                <a:solidFill>
                  <a:schemeClr val="tx1"/>
                </a:solidFill>
                <a:latin typeface="Times New Roman" panose="02020603050405020304" pitchFamily="18" charset="0"/>
                <a:cs typeface="Times New Roman" panose="02020603050405020304" pitchFamily="18" charset="0"/>
              </a:rPr>
              <a:t>деятельностный</a:t>
            </a:r>
            <a:r>
              <a:rPr lang="ru-RU" sz="2800" dirty="0">
                <a:solidFill>
                  <a:schemeClr val="tx1"/>
                </a:solidFill>
                <a:latin typeface="Times New Roman" panose="02020603050405020304" pitchFamily="18" charset="0"/>
                <a:cs typeface="Times New Roman" panose="02020603050405020304" pitchFamily="18" charset="0"/>
              </a:rPr>
              <a:t>, которые имеют мотивационную природу.</a:t>
            </a:r>
            <a:br>
              <a:rPr lang="ru-RU" sz="2800" dirty="0">
                <a:solidFill>
                  <a:schemeClr val="tx1"/>
                </a:solidFill>
                <a:latin typeface="Times New Roman" panose="02020603050405020304" pitchFamily="18" charset="0"/>
                <a:cs typeface="Times New Roman" panose="02020603050405020304" pitchFamily="18" charset="0"/>
              </a:rPr>
            </a:br>
            <a:r>
              <a:rPr lang="ru-RU" sz="2800" i="1" dirty="0">
                <a:solidFill>
                  <a:schemeClr val="tx1"/>
                </a:solidFill>
                <a:latin typeface="Times New Roman" panose="02020603050405020304" pitchFamily="18" charset="0"/>
                <a:cs typeface="Times New Roman" panose="02020603050405020304" pitchFamily="18" charset="0"/>
              </a:rPr>
              <a:t>Психологическая сторона </a:t>
            </a:r>
            <a:r>
              <a:rPr lang="ru-RU" sz="2800" dirty="0">
                <a:solidFill>
                  <a:schemeClr val="tx1"/>
                </a:solidFill>
                <a:latin typeface="Times New Roman" panose="02020603050405020304" pitchFamily="18" charset="0"/>
                <a:cs typeface="Times New Roman" panose="02020603050405020304" pitchFamily="18" charset="0"/>
              </a:rPr>
              <a:t>предполагает, что жизнестойкость меняет характер отношений между людьми. </a:t>
            </a:r>
            <a:br>
              <a:rPr lang="ru-RU" sz="2800" dirty="0">
                <a:solidFill>
                  <a:schemeClr val="tx1"/>
                </a:solidFill>
                <a:latin typeface="Times New Roman" panose="02020603050405020304" pitchFamily="18" charset="0"/>
                <a:cs typeface="Times New Roman" panose="02020603050405020304" pitchFamily="18" charset="0"/>
              </a:rPr>
            </a:br>
            <a:r>
              <a:rPr lang="ru-RU" sz="2800" i="1" dirty="0" err="1">
                <a:solidFill>
                  <a:schemeClr val="tx1"/>
                </a:solidFill>
                <a:latin typeface="Times New Roman" panose="02020603050405020304" pitchFamily="18" charset="0"/>
                <a:cs typeface="Times New Roman" panose="02020603050405020304" pitchFamily="18" charset="0"/>
              </a:rPr>
              <a:t>Деятельностная</a:t>
            </a:r>
            <a:r>
              <a:rPr lang="ru-RU" sz="2800" i="1" dirty="0">
                <a:solidFill>
                  <a:schemeClr val="tx1"/>
                </a:solidFill>
                <a:latin typeface="Times New Roman" panose="02020603050405020304" pitchFamily="18" charset="0"/>
                <a:cs typeface="Times New Roman" panose="02020603050405020304" pitchFamily="18" charset="0"/>
              </a:rPr>
              <a:t> сторона </a:t>
            </a:r>
            <a:r>
              <a:rPr lang="ru-RU" sz="2800" dirty="0">
                <a:solidFill>
                  <a:schemeClr val="tx1"/>
                </a:solidFill>
                <a:latin typeface="Times New Roman" panose="02020603050405020304" pitchFamily="18" charset="0"/>
                <a:cs typeface="Times New Roman" panose="02020603050405020304" pitchFamily="18" charset="0"/>
              </a:rPr>
              <a:t>предполагает действия, направленные на осуществление цели. Эти действия, </a:t>
            </a:r>
            <a:r>
              <a:rPr lang="ru-RU" sz="2800" dirty="0" smtClean="0">
                <a:solidFill>
                  <a:schemeClr val="tx1"/>
                </a:solidFill>
                <a:latin typeface="Times New Roman" panose="02020603050405020304" pitchFamily="18" charset="0"/>
                <a:cs typeface="Times New Roman" panose="02020603050405020304" pitchFamily="18" charset="0"/>
              </a:rPr>
              <a:t>направлены на </a:t>
            </a:r>
            <a:r>
              <a:rPr lang="ru-RU" sz="2800" dirty="0" err="1" smtClean="0">
                <a:solidFill>
                  <a:schemeClr val="tx1"/>
                </a:solidFill>
                <a:latin typeface="Times New Roman" panose="02020603050405020304" pitchFamily="18" charset="0"/>
                <a:cs typeface="Times New Roman" panose="02020603050405020304" pitchFamily="18" charset="0"/>
              </a:rPr>
              <a:t>совладание</a:t>
            </a:r>
            <a:r>
              <a:rPr lang="ru-RU" sz="2800" dirty="0" smtClean="0">
                <a:solidFill>
                  <a:schemeClr val="tx1"/>
                </a:solidFill>
                <a:latin typeface="Times New Roman" panose="02020603050405020304" pitchFamily="18" charset="0"/>
                <a:cs typeface="Times New Roman" panose="02020603050405020304" pitchFamily="18" charset="0"/>
              </a:rPr>
              <a:t> со стрессовой ситуацией.</a:t>
            </a:r>
            <a:br>
              <a:rPr lang="ru-RU" sz="2800" dirty="0" smtClean="0">
                <a:solidFill>
                  <a:schemeClr val="tx1"/>
                </a:solidFill>
                <a:latin typeface="Times New Roman" panose="02020603050405020304" pitchFamily="18" charset="0"/>
                <a:cs typeface="Times New Roman" panose="02020603050405020304" pitchFamily="18" charset="0"/>
              </a:rPr>
            </a:br>
            <a:r>
              <a:rPr lang="ru-RU" sz="2800" dirty="0">
                <a:solidFill>
                  <a:schemeClr val="tx1"/>
                </a:solidFill>
                <a:latin typeface="Times New Roman" panose="02020603050405020304" pitchFamily="18" charset="0"/>
                <a:cs typeface="Times New Roman" panose="02020603050405020304" pitchFamily="18" charset="0"/>
              </a:rPr>
              <a:t/>
            </a:r>
            <a:br>
              <a:rPr lang="ru-RU" sz="2800" dirty="0">
                <a:solidFill>
                  <a:schemeClr val="tx1"/>
                </a:solidFill>
                <a:latin typeface="Times New Roman" panose="02020603050405020304" pitchFamily="18" charset="0"/>
                <a:cs typeface="Times New Roman" panose="02020603050405020304" pitchFamily="18" charset="0"/>
              </a:rPr>
            </a:br>
            <a:endParaRPr lang="ru-RU"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823702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88640"/>
            <a:ext cx="8640960" cy="6552728"/>
          </a:xfrm>
        </p:spPr>
        <p:txBody>
          <a:bodyPr>
            <a:normAutofit/>
          </a:bodyPr>
          <a:lstStyle/>
          <a:p>
            <a:pPr algn="l"/>
            <a:r>
              <a:rPr lang="ru-RU" sz="2800" dirty="0">
                <a:solidFill>
                  <a:schemeClr val="tx1"/>
                </a:solidFill>
                <a:latin typeface="Times New Roman" panose="02020603050405020304" pitchFamily="18" charset="0"/>
                <a:cs typeface="Times New Roman" panose="02020603050405020304" pitchFamily="18" charset="0"/>
              </a:rPr>
              <a:t>В основе формирования жизнестойкости лежит понятие, что убеждения не являются врожденными, а могут быть получены в течение всей жизни. Каждый человек может развить жизнестойкость. Тренировка преследует две основные цели:</a:t>
            </a:r>
            <a:br>
              <a:rPr lang="ru-RU" sz="2800" dirty="0">
                <a:solidFill>
                  <a:schemeClr val="tx1"/>
                </a:solidFill>
                <a:latin typeface="Times New Roman" panose="02020603050405020304" pitchFamily="18" charset="0"/>
                <a:cs typeface="Times New Roman" panose="02020603050405020304" pitchFamily="18" charset="0"/>
              </a:rPr>
            </a:br>
            <a:r>
              <a:rPr lang="ru-RU" sz="2800" dirty="0">
                <a:solidFill>
                  <a:schemeClr val="tx1"/>
                </a:solidFill>
                <a:latin typeface="Times New Roman" panose="02020603050405020304" pitchFamily="18" charset="0"/>
                <a:cs typeface="Times New Roman" panose="02020603050405020304" pitchFamily="18" charset="0"/>
              </a:rPr>
              <a:t>•        глубокое осознание самого понятия стрессовой ситуации, нахождение путей решения любых сложностей, способов преодоления обстоятельств;</a:t>
            </a:r>
            <a:br>
              <a:rPr lang="ru-RU" sz="2800" dirty="0">
                <a:solidFill>
                  <a:schemeClr val="tx1"/>
                </a:solidFill>
                <a:latin typeface="Times New Roman" panose="02020603050405020304" pitchFamily="18" charset="0"/>
                <a:cs typeface="Times New Roman" panose="02020603050405020304" pitchFamily="18" charset="0"/>
              </a:rPr>
            </a:br>
            <a:r>
              <a:rPr lang="ru-RU" sz="2800" dirty="0">
                <a:solidFill>
                  <a:schemeClr val="tx1"/>
                </a:solidFill>
                <a:latin typeface="Times New Roman" panose="02020603050405020304" pitchFamily="18" charset="0"/>
                <a:cs typeface="Times New Roman" panose="02020603050405020304" pitchFamily="18" charset="0"/>
              </a:rPr>
              <a:t>•     углубление трех компонентов жизнестойкости – вовлеченности, контроля, принятия риска.</a:t>
            </a:r>
            <a:br>
              <a:rPr lang="ru-RU" sz="2800" dirty="0">
                <a:solidFill>
                  <a:schemeClr val="tx1"/>
                </a:solidFill>
                <a:latin typeface="Times New Roman" panose="02020603050405020304" pitchFamily="18" charset="0"/>
                <a:cs typeface="Times New Roman" panose="02020603050405020304" pitchFamily="18" charset="0"/>
              </a:rPr>
            </a:br>
            <a:endParaRPr lang="ru-RU"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703555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066800"/>
            <a:ext cx="8640960" cy="5530552"/>
          </a:xfrm>
        </p:spPr>
        <p:txBody>
          <a:bodyPr>
            <a:normAutofit fontScale="90000"/>
          </a:bodyPr>
          <a:lstStyle/>
          <a:p>
            <a:pPr algn="l"/>
            <a:r>
              <a:rPr lang="ru-RU" sz="2200" b="1" i="1" dirty="0">
                <a:solidFill>
                  <a:schemeClr val="tx1"/>
                </a:solidFill>
                <a:latin typeface="Times New Roman" panose="02020603050405020304" pitchFamily="18" charset="0"/>
                <a:cs typeface="Times New Roman" panose="02020603050405020304" pitchFamily="18" charset="0"/>
              </a:rPr>
              <a:t>1)  Реконструкция ситуаций</a:t>
            </a:r>
            <a:r>
              <a:rPr lang="ru-RU" sz="2200" dirty="0">
                <a:solidFill>
                  <a:schemeClr val="tx1"/>
                </a:solidFill>
                <a:latin typeface="Times New Roman" panose="02020603050405020304" pitchFamily="18" charset="0"/>
                <a:cs typeface="Times New Roman" panose="02020603050405020304" pitchFamily="18" charset="0"/>
              </a:rPr>
              <a:t>. Здесь важную роль играет воображение. Задаются стрессовые ситуации, которые должны быть решены. Реконструкция позволяет понять, какие ошибки человек совершает при решении конфликта, как стоит поступать в том или ином случае, какие обстоятельства трактуются как стрессовые. </a:t>
            </a:r>
            <a:r>
              <a:rPr lang="ru-RU" sz="2200" dirty="0" smtClean="0">
                <a:solidFill>
                  <a:schemeClr val="tx1"/>
                </a:solidFill>
                <a:latin typeface="Times New Roman" panose="02020603050405020304" pitchFamily="18" charset="0"/>
                <a:cs typeface="Times New Roman" panose="02020603050405020304" pitchFamily="18" charset="0"/>
              </a:rPr>
              <a:t/>
            </a:r>
            <a:br>
              <a:rPr lang="ru-RU" sz="2200" dirty="0" smtClean="0">
                <a:solidFill>
                  <a:schemeClr val="tx1"/>
                </a:solidFill>
                <a:latin typeface="Times New Roman" panose="02020603050405020304" pitchFamily="18" charset="0"/>
                <a:cs typeface="Times New Roman" panose="02020603050405020304" pitchFamily="18" charset="0"/>
              </a:rPr>
            </a:br>
            <a:r>
              <a:rPr lang="ru-RU" sz="2200" b="1" i="1" dirty="0" smtClean="0">
                <a:solidFill>
                  <a:schemeClr val="tx1"/>
                </a:solidFill>
                <a:latin typeface="Times New Roman" panose="02020603050405020304" pitchFamily="18" charset="0"/>
                <a:cs typeface="Times New Roman" panose="02020603050405020304" pitchFamily="18" charset="0"/>
              </a:rPr>
              <a:t>2</a:t>
            </a:r>
            <a:r>
              <a:rPr lang="ru-RU" sz="2200" b="1" i="1" dirty="0">
                <a:solidFill>
                  <a:schemeClr val="tx1"/>
                </a:solidFill>
                <a:latin typeface="Times New Roman" panose="02020603050405020304" pitchFamily="18" charset="0"/>
                <a:cs typeface="Times New Roman" panose="02020603050405020304" pitchFamily="18" charset="0"/>
              </a:rPr>
              <a:t>)  Фокусировка. </a:t>
            </a:r>
            <a:r>
              <a:rPr lang="ru-RU" sz="2200" dirty="0">
                <a:solidFill>
                  <a:schemeClr val="tx1"/>
                </a:solidFill>
                <a:latin typeface="Times New Roman" panose="02020603050405020304" pitchFamily="18" charset="0"/>
                <a:cs typeface="Times New Roman" panose="02020603050405020304" pitchFamily="18" charset="0"/>
              </a:rPr>
              <a:t>Эта техника используется, когда невозможно прямо трансформировать стрессовые обстоятельства. На принятие правильного решения часто влияют скрытые и плохо осознаваемые эмоциональные реакции. Техника позволяет найти и выявить их. С помощью фокусировки вы можете научиться переформулировать стрессовые ситуации, использовать открывшиеся возможности для собственной пользы.</a:t>
            </a:r>
            <a:br>
              <a:rPr lang="ru-RU" sz="2200" dirty="0">
                <a:solidFill>
                  <a:schemeClr val="tx1"/>
                </a:solidFill>
                <a:latin typeface="Times New Roman" panose="02020603050405020304" pitchFamily="18" charset="0"/>
                <a:cs typeface="Times New Roman" panose="02020603050405020304" pitchFamily="18" charset="0"/>
              </a:rPr>
            </a:br>
            <a:r>
              <a:rPr lang="ru-RU" sz="2200" b="1" i="1" dirty="0">
                <a:solidFill>
                  <a:schemeClr val="tx1"/>
                </a:solidFill>
                <a:latin typeface="Times New Roman" panose="02020603050405020304" pitchFamily="18" charset="0"/>
                <a:cs typeface="Times New Roman" panose="02020603050405020304" pitchFamily="18" charset="0"/>
              </a:rPr>
              <a:t>3)  Компенсаторное самосовершенствование</a:t>
            </a:r>
            <a:r>
              <a:rPr lang="ru-RU" sz="2200" dirty="0">
                <a:solidFill>
                  <a:schemeClr val="tx1"/>
                </a:solidFill>
                <a:latin typeface="Times New Roman" panose="02020603050405020304" pitchFamily="18" charset="0"/>
                <a:cs typeface="Times New Roman" panose="02020603050405020304" pitchFamily="18" charset="0"/>
              </a:rPr>
              <a:t>. Здесь идет акцентирование внимания на другой ситуации, если трансформация стрессовых обстоятельств невозможна. Вторая ситуация должна быть связана с первой. Разрешение второй стрессовой ситуации даст стимул обратить внимание на то, что можно </a:t>
            </a:r>
            <a:r>
              <a:rPr lang="ru-RU" sz="2200" dirty="0" smtClean="0">
                <a:solidFill>
                  <a:schemeClr val="tx1"/>
                </a:solidFill>
                <a:latin typeface="Times New Roman" panose="02020603050405020304" pitchFamily="18" charset="0"/>
                <a:cs typeface="Times New Roman" panose="02020603050405020304" pitchFamily="18" charset="0"/>
              </a:rPr>
              <a:t>изменить.</a:t>
            </a:r>
            <a:r>
              <a:rPr lang="ru-RU" sz="2400" dirty="0">
                <a:solidFill>
                  <a:schemeClr val="tx1"/>
                </a:solidFill>
              </a:rPr>
              <a:t/>
            </a:r>
            <a:br>
              <a:rPr lang="ru-RU" sz="2400" dirty="0">
                <a:solidFill>
                  <a:schemeClr val="tx1"/>
                </a:solidFill>
              </a:rPr>
            </a:br>
            <a:endParaRPr lang="ru-RU" sz="2400" dirty="0">
              <a:solidFill>
                <a:schemeClr val="tx1"/>
              </a:solidFill>
            </a:endParaRPr>
          </a:p>
        </p:txBody>
      </p:sp>
      <p:sp>
        <p:nvSpPr>
          <p:cNvPr id="3" name="Текст 2"/>
          <p:cNvSpPr>
            <a:spLocks noGrp="1"/>
          </p:cNvSpPr>
          <p:nvPr>
            <p:ph type="body" idx="1"/>
          </p:nvPr>
        </p:nvSpPr>
        <p:spPr>
          <a:xfrm>
            <a:off x="251520" y="260648"/>
            <a:ext cx="8568952" cy="864095"/>
          </a:xfrm>
        </p:spPr>
        <p:txBody>
          <a:bodyPr>
            <a:noAutofit/>
          </a:bodyPr>
          <a:lstStyle/>
          <a:p>
            <a:pPr algn="l"/>
            <a:r>
              <a:rPr lang="ru-RU" sz="2800" b="1" i="1" dirty="0" smtClean="0">
                <a:solidFill>
                  <a:schemeClr val="tx1"/>
                </a:solidFill>
              </a:rPr>
              <a:t>Жизнестойкость совершенствуется тремя основными техниками:</a:t>
            </a:r>
            <a:endParaRPr lang="ru-RU" sz="2800" b="1" i="1" dirty="0">
              <a:solidFill>
                <a:schemeClr val="tx1"/>
              </a:solidFill>
            </a:endParaRPr>
          </a:p>
        </p:txBody>
      </p:sp>
    </p:spTree>
    <p:extLst>
      <p:ext uri="{BB962C8B-B14F-4D97-AF65-F5344CB8AC3E}">
        <p14:creationId xmlns:p14="http://schemas.microsoft.com/office/powerpoint/2010/main" val="31748982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60648"/>
            <a:ext cx="8712968" cy="6408712"/>
          </a:xfrm>
        </p:spPr>
        <p:txBody>
          <a:bodyPr>
            <a:normAutofit/>
          </a:bodyPr>
          <a:lstStyle/>
          <a:p>
            <a:pPr algn="l"/>
            <a:r>
              <a:rPr lang="ru-RU" sz="2800" dirty="0" smtClean="0">
                <a:solidFill>
                  <a:schemeClr val="tx1"/>
                </a:solidFill>
                <a:latin typeface="Times New Roman" panose="02020603050405020304" pitchFamily="18" charset="0"/>
                <a:cs typeface="Times New Roman" panose="02020603050405020304" pitchFamily="18" charset="0"/>
              </a:rPr>
              <a:t>Образовательная среда дошкольного учреждения является эффективным пространством для развития жизненной стойкости подрастающего поколения. Для плодотворной работы на проблемой необходима совместная целенаправленная деятельность таких субъектов образовательного процесса, как воспитанники ДОУ, их родители и воспитатели.</a:t>
            </a:r>
            <a:r>
              <a:rPr lang="ru-RU" sz="1800" dirty="0" smtClean="0">
                <a:solidFill>
                  <a:schemeClr val="tx1"/>
                </a:solidFill>
              </a:rPr>
              <a:t/>
            </a:r>
            <a:br>
              <a:rPr lang="ru-RU" sz="1800" dirty="0" smtClean="0">
                <a:solidFill>
                  <a:schemeClr val="tx1"/>
                </a:solidFill>
              </a:rPr>
            </a:br>
            <a:r>
              <a:rPr lang="ru-RU" sz="1800" dirty="0" smtClean="0">
                <a:solidFill>
                  <a:schemeClr val="tx1"/>
                </a:solidFill>
              </a:rPr>
              <a:t/>
            </a:r>
            <a:br>
              <a:rPr lang="ru-RU" sz="1800" dirty="0" smtClean="0">
                <a:solidFill>
                  <a:schemeClr val="tx1"/>
                </a:solidFill>
              </a:rPr>
            </a:br>
            <a:r>
              <a:rPr lang="ru-RU" sz="1800" dirty="0" smtClean="0">
                <a:solidFill>
                  <a:schemeClr val="tx1"/>
                </a:solidFill>
              </a:rPr>
              <a:t/>
            </a:r>
            <a:br>
              <a:rPr lang="ru-RU" sz="1800" dirty="0" smtClean="0">
                <a:solidFill>
                  <a:schemeClr val="tx1"/>
                </a:solidFill>
              </a:rPr>
            </a:br>
            <a:r>
              <a:rPr lang="ru-RU" sz="1800" dirty="0" smtClean="0">
                <a:solidFill>
                  <a:schemeClr val="tx1"/>
                </a:solidFill>
              </a:rPr>
              <a:t/>
            </a:r>
            <a:br>
              <a:rPr lang="ru-RU" sz="1800" dirty="0" smtClean="0">
                <a:solidFill>
                  <a:schemeClr val="tx1"/>
                </a:solidFill>
              </a:rPr>
            </a:br>
            <a:r>
              <a:rPr lang="ru-RU" sz="1800" dirty="0" smtClean="0">
                <a:solidFill>
                  <a:schemeClr val="tx1"/>
                </a:solidFill>
              </a:rPr>
              <a:t/>
            </a:r>
            <a:br>
              <a:rPr lang="ru-RU" sz="1800" dirty="0" smtClean="0">
                <a:solidFill>
                  <a:schemeClr val="tx1"/>
                </a:solidFill>
              </a:rPr>
            </a:br>
            <a:r>
              <a:rPr lang="ru-RU" sz="1800" dirty="0" smtClean="0">
                <a:solidFill>
                  <a:schemeClr val="tx1"/>
                </a:solidFill>
              </a:rPr>
              <a:t/>
            </a:r>
            <a:br>
              <a:rPr lang="ru-RU" sz="1800" dirty="0" smtClean="0">
                <a:solidFill>
                  <a:schemeClr val="tx1"/>
                </a:solidFill>
              </a:rPr>
            </a:br>
            <a:r>
              <a:rPr lang="ru-RU" sz="1800" dirty="0" smtClean="0">
                <a:solidFill>
                  <a:schemeClr val="tx1"/>
                </a:solidFill>
              </a:rPr>
              <a:t/>
            </a:r>
            <a:br>
              <a:rPr lang="ru-RU" sz="1800" dirty="0" smtClean="0">
                <a:solidFill>
                  <a:schemeClr val="tx1"/>
                </a:solidFill>
              </a:rPr>
            </a:br>
            <a:r>
              <a:rPr lang="ru-RU" sz="1800" dirty="0" smtClean="0">
                <a:solidFill>
                  <a:schemeClr val="tx1"/>
                </a:solidFill>
              </a:rPr>
              <a:t/>
            </a:r>
            <a:br>
              <a:rPr lang="ru-RU" sz="1800" dirty="0" smtClean="0">
                <a:solidFill>
                  <a:schemeClr val="tx1"/>
                </a:solidFill>
              </a:rPr>
            </a:br>
            <a:endParaRPr lang="ru-RU" sz="1800" dirty="0">
              <a:solidFill>
                <a:schemeClr val="tx1"/>
              </a:solidFill>
            </a:endParaRPr>
          </a:p>
        </p:txBody>
      </p:sp>
      <p:sp>
        <p:nvSpPr>
          <p:cNvPr id="5" name="Блок-схема: узел 4"/>
          <p:cNvSpPr/>
          <p:nvPr/>
        </p:nvSpPr>
        <p:spPr>
          <a:xfrm>
            <a:off x="2140318" y="4748559"/>
            <a:ext cx="2448272" cy="19442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1"/>
                </a:solidFill>
              </a:rPr>
              <a:t>родители</a:t>
            </a:r>
            <a:endParaRPr lang="ru-RU" sz="2800" b="1" dirty="0">
              <a:solidFill>
                <a:schemeClr val="tx1"/>
              </a:solidFill>
            </a:endParaRPr>
          </a:p>
        </p:txBody>
      </p:sp>
      <p:sp>
        <p:nvSpPr>
          <p:cNvPr id="6" name="Блок-схема: узел 5"/>
          <p:cNvSpPr/>
          <p:nvPr/>
        </p:nvSpPr>
        <p:spPr>
          <a:xfrm>
            <a:off x="3544206" y="3573016"/>
            <a:ext cx="2088232" cy="176419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b="1" dirty="0" smtClean="0">
                <a:solidFill>
                  <a:schemeClr val="tx1"/>
                </a:solidFill>
              </a:rPr>
              <a:t>дети</a:t>
            </a:r>
            <a:endParaRPr lang="ru-RU" sz="4000" b="1" dirty="0">
              <a:solidFill>
                <a:schemeClr val="tx1"/>
              </a:solidFill>
            </a:endParaRPr>
          </a:p>
        </p:txBody>
      </p:sp>
      <p:sp>
        <p:nvSpPr>
          <p:cNvPr id="7" name="Блок-схема: узел 6"/>
          <p:cNvSpPr/>
          <p:nvPr/>
        </p:nvSpPr>
        <p:spPr>
          <a:xfrm>
            <a:off x="4668714" y="4653136"/>
            <a:ext cx="2304256" cy="19262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1"/>
                </a:solidFill>
              </a:rPr>
              <a:t>воспитатели</a:t>
            </a:r>
            <a:endParaRPr lang="ru-RU" sz="2800" b="1" dirty="0">
              <a:solidFill>
                <a:schemeClr val="tx1"/>
              </a:solidFill>
            </a:endParaRPr>
          </a:p>
        </p:txBody>
      </p:sp>
    </p:spTree>
    <p:extLst>
      <p:ext uri="{BB962C8B-B14F-4D97-AF65-F5344CB8AC3E}">
        <p14:creationId xmlns:p14="http://schemas.microsoft.com/office/powerpoint/2010/main" val="102650611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140</TotalTime>
  <Words>397</Words>
  <Application>Microsoft Office PowerPoint</Application>
  <PresentationFormat>Экран (4:3)</PresentationFormat>
  <Paragraphs>19</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Волна</vt:lpstr>
      <vt:lpstr>МУНИЦИПАЛЬНОЕ АВТОНОМНОЕ ДОШКОЛЬНОЕ УЧРЕЖДЕНИЕ ЦЕНТР РАЗВИТИЯ РЕБЕНКА – ДЕТСКИЙ САД №3 «СОЛНЫШКО» ГОРОДСКОГО ОКРУГА ЗАКРЫТОГО АДМИНИСТРАТИВНО-ТЕРРИТОРИАЛЬНОГО ОБРАЗОВАНИЯ СИБИРСКИЙ АЛТАЙСКОГО КРАЯ</vt:lpstr>
      <vt:lpstr>Жизнестойкость (hardiness) – система убеждений о себе, о мире, об отношениях с миром. Включает в себя: - вовлеченность; - контроль; - принятие риска. На основе исследования Мадди  по проблеме жизнестойкости, Д..А. Леонтьев говорит о том, что выраженность этих компонентов и в совокупности самой жизнестойкости препятствует возникновению внутреннего напряжения в стрессовых ситуациях за счет стойкого совладания со стрессами и восприятие их как менее значимых.        </vt:lpstr>
      <vt:lpstr>Вовлеченность  определяется как «убежденность в том, что вовлеченность в происходящее дает максимальный шанс найти нечто стоящее и интересное для личности». Ребенок с развитым компонентом вовлеченности получает удовольствие от собственной деятельности. </vt:lpstr>
      <vt:lpstr>Контроль  представляет собой убежденность в том, что борьба позволяет повлиять на результат происходящего, пусть даже это влияние не абсолютно и успех не гарантирован. Такой ребенок контролирует ситуацию настолько, насколько это необходимо, ставит труднодостижимые цели и стремится их реализовать, причем уверен в том, что сможет воплотить в жизнь все, что задумал, он упорен и настойчив, уверен в том, что может влиять на результаты происходящего вокруг. </vt:lpstr>
      <vt:lpstr>Принятие риска  – убежденность ребенка в том, что все, что с ним случается, способствует его развитию за счет знаний, извлекаемых из опыта, – неважно, позитивного или негативного. Такой ребенок любит неожиданности, они дарят ему интерес к жизни, охотно берется воплощать даже самые смелые идеи.</vt:lpstr>
      <vt:lpstr>Жизнестойкость, по мнению Д.А. Леонтьева и Рассказовой Е.И., включает в себя два компонента – психологический и деятельностный, которые имеют мотивационную природу. Психологическая сторона предполагает, что жизнестойкость меняет характер отношений между людьми.  Деятельностная сторона предполагает действия, направленные на осуществление цели. Эти действия, направлены на совладание со стрессовой ситуацией.  </vt:lpstr>
      <vt:lpstr>В основе формирования жизнестойкости лежит понятие, что убеждения не являются врожденными, а могут быть получены в течение всей жизни. Каждый человек может развить жизнестойкость. Тренировка преследует две основные цели: •        глубокое осознание самого понятия стрессовой ситуации, нахождение путей решения любых сложностей, способов преодоления обстоятельств; •     углубление трех компонентов жизнестойкости – вовлеченности, контроля, принятия риска. </vt:lpstr>
      <vt:lpstr>1)  Реконструкция ситуаций. Здесь важную роль играет воображение. Задаются стрессовые ситуации, которые должны быть решены. Реконструкция позволяет понять, какие ошибки человек совершает при решении конфликта, как стоит поступать в том или ином случае, какие обстоятельства трактуются как стрессовые.  2)  Фокусировка. Эта техника используется, когда невозможно прямо трансформировать стрессовые обстоятельства. На принятие правильного решения часто влияют скрытые и плохо осознаваемые эмоциональные реакции. Техника позволяет найти и выявить их. С помощью фокусировки вы можете научиться переформулировать стрессовые ситуации, использовать открывшиеся возможности для собственной пользы. 3)  Компенсаторное самосовершенствование. Здесь идет акцентирование внимания на другой ситуации, если трансформация стрессовых обстоятельств невозможна. Вторая ситуация должна быть связана с первой. Разрешение второй стрессовой ситуации даст стимул обратить внимание на то, что можно изменить. </vt:lpstr>
      <vt:lpstr>Образовательная среда дошкольного учреждения является эффективным пространством для развития жизненной стойкости подрастающего поколения. Для плодотворной работы на проблемой необходима совместная целенаправленная деятельность таких субъектов образовательного процесса, как воспитанники ДОУ, их родители и воспитатели.        </vt:lpstr>
      <vt:lpstr>Одним из наиболее эффективных способов навыков формирования жизнестойкости является: обучающий тренинг – разновидность психокоррекционнго тренинга – направлен на приобретение участниками новых знаний, умений, навыков в определенных областях социальной активности.</vt:lpstr>
      <vt:lpstr>Цель обучающего тренинга по формированию жизнестойкости  дать участникам знания, умения и навыки которые повысят их жизнестойкость. Задачи: 1. информировать участников о влияние стресса на тело и психику человека; 2. научить участников тренинговой группы отслеживать признаки стресса и его последствий у себя и других людей: 3. научить участников осознавать влияние данных стрессов, с тем, чтобы в дальнейшем контролировать дальнейшее собственное поведение в ситуации стресса; 4. научить участников методам и техникам саморегуляции; 5. дать представление взрослым о стрессе, его причинах, признаков и профилактике у детей.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АВТОНОМНОЕ ДОШКОЛЬНОЕ УЧРЕЖДЕНИЕ ЦЕНТР РАЗВИТИЯ РЕБЕНКА – ДЕТСКИЙ САД №3 «СОЛНЫШКО» ГОРОДСКОГО ОКРУГА ЗАКРЫТОГО АДМИНИСТРАТИВНО-ТЕРРИТОРИАЛЬНОГО ОБРАЗОВАНИЯ СИБИРСКИЙ АЛТАЙСКОГО КРАЯ</dc:title>
  <dc:creator>КАБИНЕТ ПСИХОЛОГА</dc:creator>
  <cp:lastModifiedBy>КАБИНЕТ ПСИХОЛОГА</cp:lastModifiedBy>
  <cp:revision>11</cp:revision>
  <cp:lastPrinted>2016-07-21T03:12:41Z</cp:lastPrinted>
  <dcterms:created xsi:type="dcterms:W3CDTF">2016-07-20T08:21:32Z</dcterms:created>
  <dcterms:modified xsi:type="dcterms:W3CDTF">2016-07-21T03:13:29Z</dcterms:modified>
</cp:coreProperties>
</file>