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87" r:id="rId9"/>
    <p:sldId id="288" r:id="rId10"/>
    <p:sldId id="289" r:id="rId11"/>
    <p:sldId id="290" r:id="rId12"/>
    <p:sldId id="291" r:id="rId13"/>
    <p:sldId id="292" r:id="rId14"/>
    <p:sldId id="273" r:id="rId15"/>
    <p:sldId id="286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C208-C9BD-42D3-9468-08DAC5DD3D6D}" type="datetimeFigureOut">
              <a:rPr lang="ru-RU" smtClean="0"/>
              <a:t>20.11.2021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803B-5FEA-41EB-8803-171B3E1756C7}" type="slidenum">
              <a:rPr lang="ru-RU" smtClean="0"/>
              <a:t>‹#›</a:t>
            </a:fld>
            <a:endParaRPr lang="ru-RU" dirty="0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47609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C208-C9BD-42D3-9468-08DAC5DD3D6D}" type="datetimeFigureOut">
              <a:rPr lang="ru-RU" smtClean="0"/>
              <a:t>20.11.2021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803B-5FEA-41EB-8803-171B3E1756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25024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C208-C9BD-42D3-9468-08DAC5DD3D6D}" type="datetimeFigureOut">
              <a:rPr lang="ru-RU" smtClean="0"/>
              <a:t>20.11.2021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803B-5FEA-41EB-8803-171B3E1756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3009605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C208-C9BD-42D3-9468-08DAC5DD3D6D}" type="datetimeFigureOut">
              <a:rPr lang="ru-RU" smtClean="0"/>
              <a:t>20.11.2021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803B-5FEA-41EB-8803-171B3E1756C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2152567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C208-C9BD-42D3-9468-08DAC5DD3D6D}" type="datetimeFigureOut">
              <a:rPr lang="ru-RU" smtClean="0"/>
              <a:t>20.11.2021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803B-5FEA-41EB-8803-171B3E1756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84549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C208-C9BD-42D3-9468-08DAC5DD3D6D}" type="datetimeFigureOut">
              <a:rPr lang="ru-RU" smtClean="0"/>
              <a:t>20.11.2021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803B-5FEA-41EB-8803-171B3E1756C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0001063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C208-C9BD-42D3-9468-08DAC5DD3D6D}" type="datetimeFigureOut">
              <a:rPr lang="ru-RU" smtClean="0"/>
              <a:t>20.11.2021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803B-5FEA-41EB-8803-171B3E1756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145350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C208-C9BD-42D3-9468-08DAC5DD3D6D}" type="datetimeFigureOut">
              <a:rPr lang="ru-RU" smtClean="0"/>
              <a:t>20.11.2021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803B-5FEA-41EB-8803-171B3E1756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171787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C208-C9BD-42D3-9468-08DAC5DD3D6D}" type="datetimeFigureOut">
              <a:rPr lang="ru-RU" smtClean="0"/>
              <a:t>20.11.2021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803B-5FEA-41EB-8803-171B3E1756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379685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C208-C9BD-42D3-9468-08DAC5DD3D6D}" type="datetimeFigureOut">
              <a:rPr lang="ru-RU" smtClean="0"/>
              <a:t>20.11.2021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803B-5FEA-41EB-8803-171B3E1756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63113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C208-C9BD-42D3-9468-08DAC5DD3D6D}" type="datetimeFigureOut">
              <a:rPr lang="ru-RU" smtClean="0"/>
              <a:t>20.11.2021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803B-5FEA-41EB-8803-171B3E1756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40262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C208-C9BD-42D3-9468-08DAC5DD3D6D}" type="datetimeFigureOut">
              <a:rPr lang="ru-RU" smtClean="0"/>
              <a:t>20.11.2021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803B-5FEA-41EB-8803-171B3E1756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37100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C208-C9BD-42D3-9468-08DAC5DD3D6D}" type="datetimeFigureOut">
              <a:rPr lang="ru-RU" smtClean="0"/>
              <a:t>20.11.2021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803B-5FEA-41EB-8803-171B3E1756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60773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C208-C9BD-42D3-9468-08DAC5DD3D6D}" type="datetimeFigureOut">
              <a:rPr lang="ru-RU" smtClean="0"/>
              <a:t>20.11.2021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803B-5FEA-41EB-8803-171B3E1756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6903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C208-C9BD-42D3-9468-08DAC5DD3D6D}" type="datetimeFigureOut">
              <a:rPr lang="ru-RU" smtClean="0"/>
              <a:t>20.11.2021</a:t>
            </a:fld>
            <a:endParaRPr lang="ru-RU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803B-5FEA-41EB-8803-171B3E1756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10909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C208-C9BD-42D3-9468-08DAC5DD3D6D}" type="datetimeFigureOut">
              <a:rPr lang="ru-RU" smtClean="0"/>
              <a:t>20.11.2021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803B-5FEA-41EB-8803-171B3E1756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28520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1DC208-C9BD-42D3-9468-08DAC5DD3D6D}" type="datetimeFigureOut">
              <a:rPr lang="ru-RU" smtClean="0"/>
              <a:t>20.11.2021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42803B-5FEA-41EB-8803-171B3E1756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859495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2">
                <a:lumMod val="20000"/>
                <a:lumOff val="80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E1DC208-C9BD-42D3-9468-08DAC5DD3D6D}" type="datetimeFigureOut">
              <a:rPr lang="ru-RU" smtClean="0"/>
              <a:t>20.11.2021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042803B-5FEA-41EB-8803-171B3E1756C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9708253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  <p:sldLayoutId id="2147483688" r:id="rId16"/>
    <p:sldLayoutId id="214748368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62576" y="620110"/>
            <a:ext cx="10474367" cy="4237089"/>
          </a:xfrm>
        </p:spPr>
        <p:txBody>
          <a:bodyPr>
            <a:normAutofit/>
          </a:bodyPr>
          <a:lstStyle/>
          <a:p>
            <a:pPr lvl="0" algn="ctr">
              <a:spcBef>
                <a:spcPct val="20000"/>
              </a:spcBef>
              <a:spcAft>
                <a:spcPts val="600"/>
              </a:spcAft>
              <a:buClr>
                <a:prstClr val="white"/>
              </a:buClr>
              <a:buSzPct val="80000"/>
            </a:pPr>
            <a:r>
              <a:rPr lang="ru-RU" sz="2100" b="1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Частное дошкольное образовательное учреждение </a:t>
            </a:r>
            <a:br>
              <a:rPr lang="ru-RU" sz="2100" b="1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100" b="1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«Детский сад №233 ОАО «РЖД»</a:t>
            </a:r>
            <a:br>
              <a:rPr lang="ru-RU" sz="2100" b="1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100" b="1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 </a:t>
            </a:r>
            <a:r>
              <a:rPr lang="ru-RU" sz="2100" b="1" cap="none" dirty="0" smtClean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г.Улан-Удэ</a:t>
            </a:r>
            <a:br>
              <a:rPr lang="ru-RU" sz="2100" b="1" cap="none" dirty="0" smtClean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2100" b="1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2100" b="1" cap="none" dirty="0">
                <a:ln>
                  <a:noFill/>
                </a:ln>
                <a:solidFill>
                  <a:prstClr val="black"/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r>
              <a:rPr lang="ru-RU" sz="3600" b="1" dirty="0" smtClean="0">
                <a:solidFill>
                  <a:srgbClr val="FF0000"/>
                </a:solidFill>
                <a:cs typeface="Aldhabi" panose="01000000000000000000" pitchFamily="2" charset="-78"/>
              </a:rPr>
              <a:t>«Поддержка </a:t>
            </a:r>
            <a:r>
              <a:rPr lang="ru-RU" sz="3600" b="1" dirty="0">
                <a:solidFill>
                  <a:srgbClr val="FF0000"/>
                </a:solidFill>
                <a:cs typeface="Aldhabi" panose="01000000000000000000" pitchFamily="2" charset="-78"/>
              </a:rPr>
              <a:t>семьи </a:t>
            </a:r>
            <a:r>
              <a:rPr lang="ru-RU" sz="3600" b="1" dirty="0" smtClean="0">
                <a:solidFill>
                  <a:srgbClr val="FF0000"/>
                </a:solidFill>
                <a:cs typeface="Aldhabi" panose="01000000000000000000" pitchFamily="2" charset="-78"/>
              </a:rPr>
              <a:t>в </a:t>
            </a:r>
            <a:r>
              <a:rPr lang="ru-RU" sz="3600" b="1" dirty="0">
                <a:solidFill>
                  <a:srgbClr val="FF0000"/>
                </a:solidFill>
                <a:cs typeface="Aldhabi" panose="01000000000000000000" pitchFamily="2" charset="-78"/>
              </a:rPr>
              <a:t>современных </a:t>
            </a:r>
            <a:r>
              <a:rPr lang="ru-RU" sz="3600" b="1" dirty="0" smtClean="0">
                <a:solidFill>
                  <a:srgbClr val="FF0000"/>
                </a:solidFill>
                <a:cs typeface="Aldhabi" panose="01000000000000000000" pitchFamily="2" charset="-78"/>
              </a:rPr>
              <a:t/>
            </a:r>
            <a:br>
              <a:rPr lang="ru-RU" sz="3600" b="1" dirty="0" smtClean="0">
                <a:solidFill>
                  <a:srgbClr val="FF0000"/>
                </a:solidFill>
                <a:cs typeface="Aldhabi" panose="01000000000000000000" pitchFamily="2" charset="-78"/>
              </a:rPr>
            </a:br>
            <a:r>
              <a:rPr lang="ru-RU" sz="3600" b="1" dirty="0" smtClean="0">
                <a:solidFill>
                  <a:srgbClr val="FF0000"/>
                </a:solidFill>
                <a:cs typeface="Aldhabi" panose="01000000000000000000" pitchFamily="2" charset="-78"/>
              </a:rPr>
              <a:t>социокультурных реалиях»</a:t>
            </a:r>
            <a:r>
              <a:rPr lang="ru-RU" sz="3600" dirty="0">
                <a:cs typeface="Aldhabi" panose="01000000000000000000" pitchFamily="2" charset="-78"/>
              </a:rPr>
              <a:t/>
            </a:r>
            <a:br>
              <a:rPr lang="ru-RU" sz="3600" dirty="0">
                <a:cs typeface="Aldhabi" panose="01000000000000000000" pitchFamily="2" charset="-78"/>
              </a:rPr>
            </a:br>
            <a:endParaRPr lang="ru-RU" sz="3600" dirty="0">
              <a:cs typeface="Aldhabi" panose="01000000000000000000" pitchFamily="2" charset="-78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30931" y="5286703"/>
            <a:ext cx="9606012" cy="134475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первой квалификационной категории: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b="1" i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Бурдуковская Наталья Андреевна</a:t>
            </a:r>
          </a:p>
          <a:p>
            <a:pPr algn="ctr"/>
            <a:endParaRPr lang="ru-RU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169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3255" y="250257"/>
            <a:ext cx="3118585" cy="50051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Работа с детьми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114097" y="185287"/>
            <a:ext cx="3907857" cy="6448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Взаимодействие с семьями воспитанников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983" y="120316"/>
            <a:ext cx="3676851" cy="77483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Доминирование компьютерных игр, использование гаджетов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7685773" y="440356"/>
            <a:ext cx="375385" cy="21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10800000">
            <a:off x="3474720" y="401855"/>
            <a:ext cx="375385" cy="21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3255" y="1010653"/>
            <a:ext cx="5380522" cy="34843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Игровая деятельность:</a:t>
            </a:r>
            <a:endParaRPr lang="ru-RU" sz="16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Настольные и развивающие игры: пазлы, шашки, шахматы, мозаики, игры-ходилки, игры-викторины, игры с конструктором, лото,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ассоциации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т.д.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Коммуникативная деятельность:</a:t>
            </a:r>
            <a:endParaRPr lang="ru-RU" sz="16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«Буккроссинг»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«Буктрейлер»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«Мнемотехника»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Познавательная деятельность:</a:t>
            </a:r>
            <a:endParaRPr lang="ru-RU" sz="16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Викторины: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«По дорогам сказок», «Загадочный космос»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08808" y="1010653"/>
            <a:ext cx="5024388" cy="34843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Консультации и памятки «Играем дома», «Развиваемся, играя», «Занимательные опыты дома»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Заочные консультации: «Рекомендации по организации игровой деятельности с ребенком дома», 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Вечер вопросов и ответов «Современные гаджеты – польза или вред?»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Брошюры «Мама, почитай мне сказку»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Папки-передвижки «Организация летнего отдыха детей», «Знакомимся с природой на отдыхе»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6508" y="4675472"/>
            <a:ext cx="11386687" cy="208146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КВН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Творческие мастерские «Игрушка своими руками», «Акварельная фантазия», «Волшебные фигурки из соленого теста»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08110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3255" y="250257"/>
            <a:ext cx="3118585" cy="50051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Работа с детьми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114097" y="185287"/>
            <a:ext cx="3907857" cy="6448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Взаимодействие с семьями воспитанников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983" y="120316"/>
            <a:ext cx="3676851" cy="77483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Низкий уровень развития общения детей со сверстниками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7685773" y="440356"/>
            <a:ext cx="375385" cy="21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10800000">
            <a:off x="3474720" y="401855"/>
            <a:ext cx="375385" cy="21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3255" y="1010653"/>
            <a:ext cx="6452628" cy="3874353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Игровая деятельность:</a:t>
            </a:r>
            <a:endParaRPr lang="ru-RU" sz="12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Сюжетно-ролевые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игры: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«Детский сад», «Школа», «Семья» и т.д. </a:t>
            </a:r>
            <a:endParaRPr lang="ru-RU" sz="1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с правилами, игры-ходилки и т.д.</a:t>
            </a:r>
            <a:endParaRPr lang="ru-RU" sz="1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Коммуникативная деятельность:</a:t>
            </a:r>
            <a:endParaRPr lang="ru-RU" sz="12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Беседы: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«Что такое дружба?», «Давай помиримся»</a:t>
            </a:r>
            <a:endParaRPr lang="ru-RU" sz="1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Тренинги на сплочение детского коллектива </a:t>
            </a:r>
            <a:endParaRPr lang="ru-RU" sz="1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Трудовая деятельность:</a:t>
            </a:r>
            <a:endParaRPr lang="ru-RU" sz="12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Совместные дела и поручения</a:t>
            </a:r>
            <a:endParaRPr lang="ru-RU" sz="1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Коллективные виды деятельности: аппликации, ручной труд, создание макетов, постройки из песка, строительные игры и т.д.</a:t>
            </a:r>
            <a:endParaRPr lang="ru-RU" sz="1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Музыкально-театрализованная деятельность:</a:t>
            </a:r>
            <a:endParaRPr lang="ru-RU" sz="12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Досуг «День дружбы»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61158" y="1010653"/>
            <a:ext cx="3672038" cy="34843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родителям «Как помочь ребенку завести друга», «Ребенок на детской площадке»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</a:pP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Памятка «Объясняем ребенку правила дружбы»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6508" y="5022166"/>
            <a:ext cx="11386687" cy="1734770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«Волонтерство»: «Старшие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дошкольники-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малышам», «Покормите птиц зимой»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Ток –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шоу: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«Я и мои друзья», «Если с другом вышел в путь»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Презентации: «Моя коллекция», «Любимая игрушка», «Мое хобби»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14635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3255" y="250257"/>
            <a:ext cx="3118585" cy="50051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Работа с детьми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114097" y="185287"/>
            <a:ext cx="3907857" cy="6448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Взаимодействие с семьями воспитанников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983" y="120316"/>
            <a:ext cx="3676851" cy="77483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Низкий уровень нравственного развития современного дошкольника 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7685773" y="440356"/>
            <a:ext cx="375385" cy="21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10800000">
            <a:off x="3474720" y="401855"/>
            <a:ext cx="375385" cy="21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3255" y="1010653"/>
            <a:ext cx="5380522" cy="34843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Коммуникативная деятельность:</a:t>
            </a:r>
            <a:endParaRPr lang="ru-RU" sz="12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Беседы по сказкам, рассказам, пословицам, обсуждение морали.</a:t>
            </a:r>
            <a:endParaRPr lang="ru-RU" sz="1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Игровая деятельность:</a:t>
            </a:r>
            <a:endParaRPr lang="ru-RU" sz="12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Игровые и практические ситуации «Ежели вы вежливы», «Правила этикета»,</a:t>
            </a:r>
            <a:r>
              <a:rPr lang="ru-RU" sz="1600" dirty="0">
                <a:solidFill>
                  <a:srgbClr val="00000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«Как бы ты поступил?» и т.д.</a:t>
            </a:r>
            <a:endParaRPr lang="ru-RU" sz="1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Познавательно-исследовательская деятельность:</a:t>
            </a:r>
            <a:endParaRPr lang="ru-RU" sz="12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Рассматривание сюжетных картинок по теме «Что такое хорошо, а что такое плохо»</a:t>
            </a:r>
            <a:endParaRPr lang="ru-RU" sz="1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Цикл занятий «Уроки доброты»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72665" y="1010653"/>
            <a:ext cx="5360531" cy="34843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Консультации: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«Что почитать ребенку дома?», «Учимся анализировать прочитанные произведения»</a:t>
            </a:r>
          </a:p>
          <a:p>
            <a:pPr lvl="0">
              <a:lnSpc>
                <a:spcPct val="107000"/>
              </a:lnSpc>
            </a:pP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Папки-передвижки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«Нравственное воспитание детей дома», «Учим пословицы и поговорки».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Памятка «Этические беседы с детьми»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6509" y="4610501"/>
            <a:ext cx="11386687" cy="208146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Дни добрых дел: «Спешите делать добро», «Открытка ветерану»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Неделя вежливости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60827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3255" y="250257"/>
            <a:ext cx="3118585" cy="50051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Работа с детьми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114097" y="185287"/>
            <a:ext cx="3907857" cy="6448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Взаимодействие с семьями воспитанников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983" y="120316"/>
            <a:ext cx="3676851" cy="77483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Повышенный эгоцентризм, недостаточный уровень развития толерантности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7685773" y="440356"/>
            <a:ext cx="375385" cy="21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10800000">
            <a:off x="3474720" y="401855"/>
            <a:ext cx="375385" cy="21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3255" y="1010653"/>
            <a:ext cx="5380522" cy="34843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Игровая деятельность:</a:t>
            </a:r>
            <a:endParaRPr lang="ru-RU" sz="12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на сплочение детского коллектива: «Волшебный клубочек», «Доброе животное» и т.д.</a:t>
            </a:r>
            <a:endParaRPr lang="ru-RU" sz="1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 на развитие позитивной социализации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детей: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«Мост дружбы», «Радио» и т.д.</a:t>
            </a:r>
            <a:endParaRPr lang="ru-RU" sz="1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Коммуникативная деятельность:</a:t>
            </a:r>
            <a:endParaRPr lang="ru-RU" sz="12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Этические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беседы: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«О том, как быть уступчивым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и др.</a:t>
            </a:r>
            <a:endParaRPr lang="ru-RU" sz="1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Проектная деятельность:</a:t>
            </a:r>
            <a:endParaRPr lang="ru-RU" sz="12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«Дружат дети всей земли»</a:t>
            </a:r>
            <a:endParaRPr lang="ru-RU" sz="12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72665" y="1010653"/>
            <a:ext cx="5360531" cy="34843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родителям по проведению бесед на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темы: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«Я и другие люди», «Что чувствуют другие?»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Брошюра «Что такое толерантность?»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Тренинги: «Я в обществе», «Мы разные- мы равные» и др.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6509" y="4610501"/>
            <a:ext cx="11386687" cy="208146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Участие в  Международных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акциях: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«Щедрый вторник», «В каждой варежке тепло, в каждой варежке добро»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Семейные проекты по поликультурному воспитанию «Моя национальность»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758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10" y="134752"/>
            <a:ext cx="12192610" cy="7363327"/>
          </a:xfrm>
          <a:prstGeom prst="rect">
            <a:avLst/>
          </a:prstGeom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96994" y="3686475"/>
            <a:ext cx="9470441" cy="2193134"/>
          </a:xfrm>
        </p:spPr>
        <p:txBody>
          <a:bodyPr>
            <a:no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3600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Принцип искусства воспитания гласит: дети должны воспитываться не для настоящего, а для будущего, возможно лучшего состояния рода человеческого!</a:t>
            </a:r>
            <a:endParaRPr lang="ru-RU" sz="36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600" b="1" i="1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(И. Кант)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2523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56238" y="2062460"/>
            <a:ext cx="1084143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Спасибо за внимание!</a:t>
            </a:r>
            <a:endParaRPr lang="ru-RU" sz="72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4285927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72211" cy="7372952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88166" y="1790299"/>
            <a:ext cx="10289407" cy="2656572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400" dirty="0" smtClean="0">
                <a:latin typeface="Gabriola" panose="04040605051002020D02" pitchFamily="82" charset="0"/>
                <a:ea typeface="Gulim" panose="020B0600000101010101" pitchFamily="34" charset="-127"/>
              </a:rPr>
              <a:t>   </a:t>
            </a:r>
            <a:br>
              <a:rPr lang="ru-RU" sz="2400" dirty="0" smtClean="0">
                <a:latin typeface="Gabriola" panose="04040605051002020D02" pitchFamily="82" charset="0"/>
                <a:ea typeface="Gulim" panose="020B0600000101010101" pitchFamily="34" charset="-127"/>
              </a:rPr>
            </a:br>
            <a:r>
              <a:rPr lang="ru-RU" sz="2400" dirty="0">
                <a:latin typeface="Gabriola" panose="04040605051002020D02" pitchFamily="82" charset="0"/>
                <a:ea typeface="Gulim" panose="020B0600000101010101" pitchFamily="34" charset="-127"/>
              </a:rPr>
              <a:t/>
            </a:r>
            <a:br>
              <a:rPr lang="ru-RU" sz="2400" dirty="0">
                <a:latin typeface="Gabriola" panose="04040605051002020D02" pitchFamily="82" charset="0"/>
                <a:ea typeface="Gulim" panose="020B0600000101010101" pitchFamily="34" charset="-127"/>
              </a:rPr>
            </a:br>
            <a:r>
              <a:rPr lang="ru-RU" sz="2400" dirty="0" smtClean="0">
                <a:latin typeface="Gabriola" panose="04040605051002020D02" pitchFamily="82" charset="0"/>
                <a:ea typeface="Gulim" panose="020B0600000101010101" pitchFamily="34" charset="-127"/>
              </a:rPr>
              <a:t/>
            </a:r>
            <a:br>
              <a:rPr lang="ru-RU" sz="2400" dirty="0" smtClean="0">
                <a:latin typeface="Gabriola" panose="04040605051002020D02" pitchFamily="82" charset="0"/>
                <a:ea typeface="Gulim" panose="020B0600000101010101" pitchFamily="34" charset="-127"/>
              </a:rPr>
            </a:br>
            <a:r>
              <a:rPr lang="ru-RU" sz="2400" dirty="0">
                <a:latin typeface="Gabriola" panose="04040605051002020D02" pitchFamily="82" charset="0"/>
                <a:ea typeface="Gulim" panose="020B0600000101010101" pitchFamily="34" charset="-127"/>
              </a:rPr>
              <a:t/>
            </a:r>
            <a:br>
              <a:rPr lang="ru-RU" sz="2400" dirty="0">
                <a:latin typeface="Gabriola" panose="04040605051002020D02" pitchFamily="82" charset="0"/>
                <a:ea typeface="Gulim" panose="020B0600000101010101" pitchFamily="34" charset="-127"/>
              </a:rPr>
            </a:br>
            <a:r>
              <a:rPr lang="ru-RU" sz="2400" dirty="0" smtClean="0">
                <a:latin typeface="Gabriola" panose="04040605051002020D02" pitchFamily="82" charset="0"/>
                <a:ea typeface="Gulim" panose="020B0600000101010101" pitchFamily="34" charset="-127"/>
              </a:rPr>
              <a:t/>
            </a:r>
            <a:br>
              <a:rPr lang="ru-RU" sz="2400" dirty="0" smtClean="0">
                <a:latin typeface="Gabriola" panose="04040605051002020D02" pitchFamily="82" charset="0"/>
                <a:ea typeface="Gulim" panose="020B0600000101010101" pitchFamily="34" charset="-127"/>
              </a:rPr>
            </a:br>
            <a:r>
              <a:rPr lang="ru-RU" sz="2400" dirty="0" smtClean="0">
                <a:latin typeface="Gabriola" panose="04040605051002020D02" pitchFamily="82" charset="0"/>
                <a:ea typeface="Gulim" panose="020B0600000101010101" pitchFamily="34" charset="-127"/>
              </a:rPr>
              <a:t> </a:t>
            </a:r>
            <a:br>
              <a:rPr lang="ru-RU" sz="2400" dirty="0" smtClean="0">
                <a:latin typeface="Gabriola" panose="04040605051002020D02" pitchFamily="82" charset="0"/>
                <a:ea typeface="Gulim" panose="020B0600000101010101" pitchFamily="34" charset="-127"/>
              </a:rPr>
            </a:br>
            <a:r>
              <a:rPr lang="ru-RU" sz="2400" dirty="0">
                <a:latin typeface="Gabriola" panose="04040605051002020D02" pitchFamily="82" charset="0"/>
                <a:ea typeface="Gulim" panose="020B0600000101010101" pitchFamily="34" charset="-127"/>
              </a:rPr>
              <a:t/>
            </a:r>
            <a:br>
              <a:rPr lang="ru-RU" sz="2400" dirty="0">
                <a:latin typeface="Gabriola" panose="04040605051002020D02" pitchFamily="82" charset="0"/>
                <a:ea typeface="Gulim" panose="020B0600000101010101" pitchFamily="34" charset="-127"/>
              </a:rPr>
            </a:br>
            <a:r>
              <a:rPr lang="ru-RU" sz="2400" dirty="0" smtClean="0">
                <a:latin typeface="Gabriola" panose="04040605051002020D02" pitchFamily="82" charset="0"/>
                <a:ea typeface="Gulim" panose="020B0600000101010101" pitchFamily="34" charset="-127"/>
              </a:rPr>
              <a:t/>
            </a:r>
            <a:br>
              <a:rPr lang="ru-RU" sz="2400" dirty="0" smtClean="0">
                <a:latin typeface="Gabriola" panose="04040605051002020D02" pitchFamily="82" charset="0"/>
                <a:ea typeface="Gulim" panose="020B0600000101010101" pitchFamily="34" charset="-127"/>
              </a:rPr>
            </a:br>
            <a:r>
              <a:rPr lang="ru-RU" sz="2400" dirty="0">
                <a:latin typeface="Gabriola" panose="04040605051002020D02" pitchFamily="82" charset="0"/>
                <a:ea typeface="Gulim" panose="020B0600000101010101" pitchFamily="34" charset="-127"/>
              </a:rPr>
              <a:t/>
            </a:r>
            <a:br>
              <a:rPr lang="ru-RU" sz="2400" dirty="0">
                <a:latin typeface="Gabriola" panose="04040605051002020D02" pitchFamily="82" charset="0"/>
                <a:ea typeface="Gulim" panose="020B0600000101010101" pitchFamily="34" charset="-127"/>
              </a:rPr>
            </a:br>
            <a:r>
              <a:rPr lang="ru-RU" sz="2400" dirty="0" smtClean="0">
                <a:latin typeface="Gabriola" panose="04040605051002020D02" pitchFamily="82" charset="0"/>
                <a:ea typeface="Gulim" panose="020B0600000101010101" pitchFamily="34" charset="-127"/>
              </a:rPr>
              <a:t/>
            </a:r>
            <a:br>
              <a:rPr lang="ru-RU" sz="2400" dirty="0" smtClean="0">
                <a:latin typeface="Gabriola" panose="04040605051002020D02" pitchFamily="82" charset="0"/>
                <a:ea typeface="Gulim" panose="020B0600000101010101" pitchFamily="34" charset="-127"/>
              </a:rPr>
            </a:br>
            <a:r>
              <a:rPr lang="ru-RU" sz="3200" b="1" dirty="0" smtClean="0">
                <a:solidFill>
                  <a:schemeClr val="bg1"/>
                </a:solidFill>
                <a:latin typeface="Gabriola" panose="04040605051002020D02" pitchFamily="82" charset="0"/>
                <a:ea typeface="Gulim" panose="020B0600000101010101" pitchFamily="34" charset="-127"/>
              </a:rPr>
              <a:t>Дети – это живая сила общества. Без них оно представляется бескровным и холодным.</a:t>
            </a:r>
            <a:br>
              <a:rPr lang="ru-RU" sz="3200" b="1" dirty="0" smtClean="0">
                <a:solidFill>
                  <a:schemeClr val="bg1"/>
                </a:solidFill>
                <a:latin typeface="Gabriola" panose="04040605051002020D02" pitchFamily="82" charset="0"/>
                <a:ea typeface="Gulim" panose="020B0600000101010101" pitchFamily="34" charset="-127"/>
              </a:rPr>
            </a:br>
            <a:r>
              <a:rPr lang="ru-RU" sz="3200" b="1" dirty="0" smtClean="0">
                <a:solidFill>
                  <a:schemeClr val="bg1"/>
                </a:solidFill>
                <a:latin typeface="Gabriola" panose="04040605051002020D02" pitchFamily="82" charset="0"/>
                <a:ea typeface="Gulim" panose="020B0600000101010101" pitchFamily="34" charset="-127"/>
              </a:rPr>
              <a:t> Наши дети — это наша старость. Правильное воспитание — это наша счастливая старость, плохое воспитание — это наше будущее горе.     </a:t>
            </a:r>
            <a:br>
              <a:rPr lang="ru-RU" sz="3200" b="1" dirty="0" smtClean="0">
                <a:solidFill>
                  <a:schemeClr val="bg1"/>
                </a:solidFill>
                <a:latin typeface="Gabriola" panose="04040605051002020D02" pitchFamily="82" charset="0"/>
                <a:ea typeface="Gulim" panose="020B0600000101010101" pitchFamily="34" charset="-127"/>
              </a:rPr>
            </a:br>
            <a:r>
              <a:rPr lang="ru-RU" sz="3200" b="1" dirty="0">
                <a:solidFill>
                  <a:schemeClr val="bg1"/>
                </a:solidFill>
                <a:latin typeface="Gabriola" panose="04040605051002020D02" pitchFamily="82" charset="0"/>
                <a:ea typeface="Gulim" panose="020B0600000101010101" pitchFamily="34" charset="-127"/>
              </a:rPr>
              <a:t> </a:t>
            </a:r>
            <a:r>
              <a:rPr lang="ru-RU" sz="3200" b="1" dirty="0" smtClean="0">
                <a:solidFill>
                  <a:schemeClr val="bg1"/>
                </a:solidFill>
                <a:latin typeface="Gabriola" panose="04040605051002020D02" pitchFamily="82" charset="0"/>
                <a:ea typeface="Gulim" panose="020B0600000101010101" pitchFamily="34" charset="-127"/>
              </a:rPr>
              <a:t>                                                                 </a:t>
            </a:r>
            <a:r>
              <a:rPr lang="ru-RU" sz="3200" b="1" i="1" dirty="0" smtClean="0">
                <a:solidFill>
                  <a:schemeClr val="bg1"/>
                </a:solidFill>
                <a:latin typeface="Gabriola" panose="04040605051002020D02" pitchFamily="82" charset="0"/>
                <a:ea typeface="Gulim" panose="020B0600000101010101" pitchFamily="34" charset="-127"/>
              </a:rPr>
              <a:t>А.С. Макаренко</a:t>
            </a:r>
            <a:r>
              <a:rPr lang="ru-RU" sz="2400" b="1" dirty="0" smtClean="0">
                <a:solidFill>
                  <a:schemeClr val="bg1"/>
                </a:solidFill>
                <a:latin typeface="Gabriola" panose="04040605051002020D02" pitchFamily="82" charset="0"/>
                <a:ea typeface="Gulim" panose="020B0600000101010101" pitchFamily="34" charset="-127"/>
              </a:rPr>
              <a:t/>
            </a:r>
            <a:br>
              <a:rPr lang="ru-RU" sz="2400" b="1" dirty="0" smtClean="0">
                <a:solidFill>
                  <a:schemeClr val="bg1"/>
                </a:solidFill>
                <a:latin typeface="Gabriola" panose="04040605051002020D02" pitchFamily="82" charset="0"/>
                <a:ea typeface="Gulim" panose="020B0600000101010101" pitchFamily="34" charset="-127"/>
              </a:rPr>
            </a:br>
            <a:endParaRPr lang="ru-RU" sz="2400" b="1" dirty="0">
              <a:solidFill>
                <a:schemeClr val="bg1"/>
              </a:solidFill>
              <a:latin typeface="Gabriola" panose="04040605051002020D02" pitchFamily="82" charset="0"/>
              <a:ea typeface="Gulim" panose="020B0600000101010101" pitchFamily="34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55360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83394"/>
            <a:ext cx="10515600" cy="5861785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Социокультурная реальность (лат. socialis — общественный и realis — действительный) — это способы и формы жизни людей, складывающиеся в результате творческой деятельности человека и выражающие смысл исторического процесса. 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Ее содержательную сердцевину определяют конкретные общественные отношения и связи, а также различные формы общественного сознания, идеология, исторические традиции, народные пристрастия и национальный менталитет.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Содержание  зависит от качественного состояния исторического времени, или, от степени проявления таких чисто человеческих компонентов в жизни и деятельности людей, как наличие у них политических свобод, уровень социальной справедливости, совесть, честь, достоинство, любовь к ближнему и т.п. 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endParaRPr lang="ru-RU" sz="2400" dirty="0" smtClean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67773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05248" y="313038"/>
            <a:ext cx="10515600" cy="6203092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езкое увеличение темпов динамики социокультурного развития каждого социума и общества в целом.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глобализации всех процессов,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создании множества принципиально новых видов продукции и технологий,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информатизации, облегчающей кросскультурные контакты.</a:t>
            </a:r>
          </a:p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 обеспокоены следующими изменениями: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системе традиционных культурных ценностей,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низким уровнем развития общения современных детей,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-изменениями в отношениях между родителями и детьми, </a:t>
            </a:r>
          </a:p>
          <a:p>
            <a:pPr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доминированием компьютерных игр и использованием гаджетов. </a:t>
            </a:r>
          </a:p>
          <a:p>
            <a:pPr marL="0" indent="0">
              <a:buNone/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82690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7411" y="428368"/>
            <a:ext cx="11839832" cy="1804086"/>
          </a:xfrm>
        </p:spPr>
        <p:txBody>
          <a:bodyPr>
            <a:no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ru-RU" sz="24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 соответствии с ФГОС ДО на этапе завершения дошкольного образования мы выпускаем ребенка, который:</a:t>
            </a:r>
            <a:r>
              <a:rPr lang="ru-RU" sz="2400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2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7411" y="1477108"/>
            <a:ext cx="11773930" cy="1455561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овладевает основными культурными способами деятельности, проявляет инициативу и самостоятельность в разных видах деятельности;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-92676" y="3789403"/>
            <a:ext cx="11773930" cy="1285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87411" y="5280453"/>
            <a:ext cx="11773930" cy="1285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6" name="Объект 2"/>
          <p:cNvSpPr txBox="1">
            <a:spLocks/>
          </p:cNvSpPr>
          <p:nvPr/>
        </p:nvSpPr>
        <p:spPr>
          <a:xfrm>
            <a:off x="187411" y="3492842"/>
            <a:ext cx="11773930" cy="1285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187411" y="2954215"/>
            <a:ext cx="11773930" cy="23262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обладает установкой положительного отношения к миру, к разным видам труда, другим людям и самому себе, обладает чувством собственного достоинства; активно взаимодействует со сверстниками и взрослыми, участвует в совместных играх. Способен договариваться, учитывать интересы и чувства других, сопереживать неудачам и радоваться успехам других, адекватно проявляет свои чувства, в том числе чувство веры в себя, старается разрешать конфликты;</a:t>
            </a:r>
            <a:r>
              <a:rPr lang="ru-RU" dirty="0" smtClean="0">
                <a:solidFill>
                  <a:schemeClr val="bg1"/>
                </a:solidFill>
              </a:rPr>
              <a:t>	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187411" y="5362831"/>
            <a:ext cx="11773930" cy="126862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ru-RU" sz="2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способен к волевым усилиям, может следовать социальным нормам поведения и правилам в разных видах деятельности, во взаимоотношениях со взрослыми и сверстниками.	</a:t>
            </a:r>
            <a:endParaRPr lang="ru-RU" sz="2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43861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вал 4"/>
          <p:cNvSpPr/>
          <p:nvPr/>
        </p:nvSpPr>
        <p:spPr>
          <a:xfrm>
            <a:off x="3280522" y="2633409"/>
            <a:ext cx="5620364" cy="1347537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000" b="1" dirty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Основные проблемы </a:t>
            </a:r>
          </a:p>
          <a:p>
            <a:pPr lvl="0" algn="ctr"/>
            <a:r>
              <a:rPr lang="ru-RU" sz="2000" b="1" dirty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современной социокультурной </a:t>
            </a:r>
          </a:p>
          <a:p>
            <a:pPr lvl="0" algn="ctr"/>
            <a:r>
              <a:rPr lang="ru-RU" sz="2000" b="1" dirty="0">
                <a:ln w="0"/>
                <a:solidFill>
                  <a:srgbClr val="052F6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среды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46509" y="144379"/>
            <a:ext cx="3012708" cy="201507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Изменения в отношениях между родителями и детьми.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823319" y="46244"/>
            <a:ext cx="3012708" cy="201507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Современные информационные технологии, заменившие человеческое общение</a:t>
            </a:r>
            <a:endParaRPr lang="ru-RU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9039816" y="144379"/>
            <a:ext cx="3012708" cy="201507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Снижение уровня развития системы традиционных культурных ценностей</a:t>
            </a:r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8996" y="2993457"/>
            <a:ext cx="3012708" cy="201507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Доминирование компьютерных игр, использование гаджетов</a:t>
            </a:r>
            <a:endParaRPr lang="ru-RU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21704" y="4803288"/>
            <a:ext cx="3012708" cy="201507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Низкий уровень нравственного развития современного дошкольника </a:t>
            </a:r>
            <a:endParaRPr lang="ru-RU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339930" y="4803289"/>
            <a:ext cx="3012708" cy="201507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Повышенный эгоцентризм, недостаточный уровень развития толерантности</a:t>
            </a:r>
            <a:endParaRPr lang="ru-RU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9092755" y="2788211"/>
            <a:ext cx="3012708" cy="2015077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Низкий уровень развития общения детей со сверстниками</a:t>
            </a:r>
            <a:endParaRPr lang="ru-RU" dirty="0"/>
          </a:p>
        </p:txBody>
      </p:sp>
      <p:sp>
        <p:nvSpPr>
          <p:cNvPr id="13" name="Стрелка вправо 12"/>
          <p:cNvSpPr/>
          <p:nvPr/>
        </p:nvSpPr>
        <p:spPr>
          <a:xfrm rot="6501632">
            <a:off x="4816404" y="4223676"/>
            <a:ext cx="587141" cy="336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Стрелка вправо 13"/>
          <p:cNvSpPr/>
          <p:nvPr/>
        </p:nvSpPr>
        <p:spPr>
          <a:xfrm rot="3572144">
            <a:off x="7015324" y="4194253"/>
            <a:ext cx="587141" cy="336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5" name="Стрелка вправо 14"/>
          <p:cNvSpPr/>
          <p:nvPr/>
        </p:nvSpPr>
        <p:spPr>
          <a:xfrm rot="1746554">
            <a:off x="8364816" y="3840914"/>
            <a:ext cx="587141" cy="336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6" name="Стрелка вправо 15"/>
          <p:cNvSpPr/>
          <p:nvPr/>
        </p:nvSpPr>
        <p:spPr>
          <a:xfrm rot="8329360">
            <a:off x="3213297" y="3826167"/>
            <a:ext cx="587141" cy="336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7" name="Стрелка вправо 16"/>
          <p:cNvSpPr/>
          <p:nvPr/>
        </p:nvSpPr>
        <p:spPr>
          <a:xfrm rot="13746643">
            <a:off x="3385156" y="2287575"/>
            <a:ext cx="587141" cy="336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трелка вправо 17"/>
          <p:cNvSpPr/>
          <p:nvPr/>
        </p:nvSpPr>
        <p:spPr>
          <a:xfrm rot="19064772">
            <a:off x="8276760" y="2330881"/>
            <a:ext cx="587141" cy="336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Стрелка вправо 18"/>
          <p:cNvSpPr/>
          <p:nvPr/>
        </p:nvSpPr>
        <p:spPr>
          <a:xfrm rot="16200000">
            <a:off x="5922154" y="2155110"/>
            <a:ext cx="498668" cy="33688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37259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3255" y="250257"/>
            <a:ext cx="3118585" cy="50051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Работа с детьми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114097" y="185287"/>
            <a:ext cx="3907857" cy="6448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Взаимодействие с семьями воспитанников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983" y="120316"/>
            <a:ext cx="3676851" cy="77483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Изменения в отношениях между родителями и детьми</a:t>
            </a:r>
            <a:endParaRPr lang="ru-RU" b="1" dirty="0"/>
          </a:p>
        </p:txBody>
      </p:sp>
      <p:sp>
        <p:nvSpPr>
          <p:cNvPr id="8" name="Стрелка вправо 7"/>
          <p:cNvSpPr/>
          <p:nvPr/>
        </p:nvSpPr>
        <p:spPr>
          <a:xfrm>
            <a:off x="7685773" y="440356"/>
            <a:ext cx="375385" cy="21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10800000">
            <a:off x="3474720" y="401855"/>
            <a:ext cx="375385" cy="21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3255" y="1010653"/>
            <a:ext cx="5380522" cy="34843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Коммуникативная деятельность: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Этические беседы: «Нет милее дружка, чем родная матушка», «Расскажи о своей маме», «Моя семья», «Обязанности членов семьи» и т.д.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Игровая деятельность: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ситуации: «Помогаем маме», «Моя семья» и т.д.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Познавательно-исследовательская деятельность:</a:t>
            </a:r>
          </a:p>
          <a:p>
            <a:pPr marL="285750" indent="-28575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Знакомство с трудом взрослых в рамках ранней профориентации «Встреча с интересными людьми</a:t>
            </a:r>
            <a:r>
              <a:rPr lang="ru-RU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372665" y="1010653"/>
            <a:ext cx="5360531" cy="34843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lvl="0" indent="-342900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Консультации «Совместные прогулки с ребенком» и др</a:t>
            </a:r>
          </a:p>
          <a:p>
            <a:pPr marL="342900" lvl="0" indent="-342900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Круглый стол «Родители и современные дети»</a:t>
            </a:r>
          </a:p>
          <a:p>
            <a:pPr marL="342900" lvl="0" indent="-342900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Дискуссии «Как общаться с ребенком» и др.</a:t>
            </a:r>
          </a:p>
          <a:p>
            <a:pPr marL="342900" lvl="0" indent="-342900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Проведение социологических срезов, опросов</a:t>
            </a:r>
          </a:p>
          <a:p>
            <a:pPr marL="342900" lvl="0" indent="-342900">
              <a:lnSpc>
                <a:spcPct val="200000"/>
              </a:lnSpc>
              <a:spcAft>
                <a:spcPts val="0"/>
              </a:spcAft>
              <a:buFont typeface="Wingdings" panose="05000000000000000000" pitchFamily="2" charset="2"/>
              <a:buChar char=""/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«Почтовый ящик»</a:t>
            </a:r>
          </a:p>
          <a:p>
            <a:pPr marL="342900" lvl="0" indent="-342900">
              <a:lnSpc>
                <a:spcPct val="200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ru-RU" sz="16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Тренинги: «Тропинка родительской любви», «Если что, я с тобой!» и т.д.</a:t>
            </a:r>
            <a:endParaRPr lang="ru-RU" sz="16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6508" y="4675472"/>
            <a:ext cx="11386687" cy="208146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lvl="0" indent="-28575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 «Традиции нашей семьи»</a:t>
            </a:r>
            <a:endParaRPr lang="ru-RU" sz="14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Спартакиада «Папа, мама, я – спортивная семья»</a:t>
            </a:r>
            <a:endParaRPr lang="ru-RU" sz="14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Трудовой десант </a:t>
            </a:r>
            <a:r>
              <a:rPr lang="ru-RU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постройки </a:t>
            </a:r>
            <a:r>
              <a:rPr lang="ru-RU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из снега на участках «Зимние фантазии»</a:t>
            </a:r>
            <a:endParaRPr lang="ru-RU" sz="14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Экскурсии в музей, тур выходного дня</a:t>
            </a:r>
            <a:endParaRPr lang="ru-RU" sz="1400" dirty="0" smtClean="0">
              <a:solidFill>
                <a:schemeClr val="bg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Детско-родительские творческие выставки: «Дары осени», «Зимняя сказка» и т.д.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Фото вернисажи: «Как я помогаю маме», «Наши семейные традиции», </a:t>
            </a:r>
            <a:r>
              <a:rPr lang="ru-RU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«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</a:t>
            </a:r>
            <a:r>
              <a:rPr lang="ru-RU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инастии</a:t>
            </a:r>
            <a:r>
              <a:rPr lang="ru-RU" dirty="0" smtClean="0">
                <a:solidFill>
                  <a:schemeClr val="bg1"/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» и т.д.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061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3255" y="250257"/>
            <a:ext cx="3118585" cy="50051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Работа с детьми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114097" y="185287"/>
            <a:ext cx="3907857" cy="6448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Взаимодействие с семьями воспитанников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983" y="120316"/>
            <a:ext cx="3676851" cy="77483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Современные информационные технологии, заменившие человеческое общение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7685773" y="440356"/>
            <a:ext cx="375385" cy="21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10800000">
            <a:off x="3474720" y="401855"/>
            <a:ext cx="375385" cy="21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3255" y="1010653"/>
            <a:ext cx="5380522" cy="348434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Игровая деятельность:</a:t>
            </a:r>
            <a:endParaRPr lang="ru-RU" sz="16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Сюжетно-ролевые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игры: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«Торговый центр», «Школа», «Путешествие», «В театре» и т.д.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Игровые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ситуации: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«Расскажи, как прошел твой день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 и др.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6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Коммуникативная деятельность:</a:t>
            </a:r>
            <a:endParaRPr lang="ru-RU" sz="16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Беседы: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«Что ты видел по дороге в детский сад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?» и др.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Проблемные ситуации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«Если ты потерялся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», «Один на улице»</a:t>
            </a:r>
            <a:endParaRPr lang="ru-RU" sz="1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708808" y="1010653"/>
            <a:ext cx="5024388" cy="348434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Рекомендации и 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памятки: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«Экскурсии всей семьей», «Поход в музей, театр»;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Семинары-практикумы: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«Хочу понять своего ребенка</a:t>
            </a: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», «Доверительное общение с ребенком»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Педагогическая гостиная «Общение в семье»,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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«Информационные окна» по темам недели с целью вовлечения родителей в образовательный процесс ДОУ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ru-RU" sz="16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Организация 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мини-библиотек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6508" y="4675472"/>
            <a:ext cx="11386687" cy="2081464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Организация дней (недель) открытых дверей.</a:t>
            </a: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Детско-родительские стенгазеты «Как я провел лето» и т. д.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Игротеки с родителями «Игры моего детства» 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90517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3255" y="250257"/>
            <a:ext cx="3118585" cy="50051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Работа с детьми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114097" y="185287"/>
            <a:ext cx="3907857" cy="64489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Взаимодействие с семьями воспитанников</a:t>
            </a:r>
            <a:endParaRPr lang="ru-RU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955983" y="120316"/>
            <a:ext cx="3676851" cy="774834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Снижение уровня развития системы традиционных культурных ценностей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7685773" y="440356"/>
            <a:ext cx="375385" cy="21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трелка вправо 8"/>
          <p:cNvSpPr/>
          <p:nvPr/>
        </p:nvSpPr>
        <p:spPr>
          <a:xfrm rot="10800000">
            <a:off x="3474720" y="401855"/>
            <a:ext cx="375385" cy="21175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73255" y="1010653"/>
            <a:ext cx="6719914" cy="4335254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Коммуникативная деятельность:</a:t>
            </a:r>
            <a:endParaRPr lang="ru-RU" sz="1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Беседы по ознакомлению детей с культурой русского и бурятского народа.</a:t>
            </a: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Литературные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вечера: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«Русские народные и авторские сказки», «Детские писатели и поэты»</a:t>
            </a: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Познавательно-исследовательская деятельность:</a:t>
            </a:r>
            <a:endParaRPr lang="ru-RU" sz="1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Видеотеки: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«Знакомство с достопримечательностями России», «История родного края: традиции и обычаи»</a:t>
            </a: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Онлайн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экскурсии: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«Путешествие по Республике Бурятия», «Заповедные места»,</a:t>
            </a: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Путешествие по реке времени «Как жили люди на Руси»</a:t>
            </a: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Проекты: «Традиции бурят», «Русские народные игры и забавы», «Путешествие по русским народным сказкам» и т.д.</a:t>
            </a: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Музейная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педагогика: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«Защитники Отечества», «История письменности»</a:t>
            </a: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>
              <a:lnSpc>
                <a:spcPct val="107000"/>
              </a:lnSpc>
              <a:spcAft>
                <a:spcPts val="800"/>
              </a:spcAft>
            </a:pPr>
            <a:r>
              <a:rPr lang="ru-RU" sz="1400" b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Музыкально-театрализованная деятельность:</a:t>
            </a:r>
            <a:endParaRPr lang="ru-RU" sz="1400" b="1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Режиссерские игры и игры-драматизации по мотивам народных сказок.</a:t>
            </a:r>
            <a:endParaRPr lang="ru-RU" sz="14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lvl="0" indent="-285750">
              <a:buFont typeface="Wingdings" panose="05000000000000000000" pitchFamily="2" charset="2"/>
              <a:buChar char="Ø"/>
            </a:pP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Досуги и </a:t>
            </a:r>
            <a:r>
              <a:rPr lang="ru-RU" sz="1400" dirty="0" smtClean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развлечения: </a:t>
            </a:r>
            <a:r>
              <a:rPr lang="ru-RU" sz="14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«Светлый праздник Сагаалган», «Масленица», «Рождественские колядки»</a:t>
            </a:r>
            <a:endParaRPr lang="ru-RU" sz="14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685772" y="1010653"/>
            <a:ext cx="4336181" cy="377217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lvl="0" indent="-342900">
              <a:buFont typeface="Wingdings" panose="05000000000000000000" pitchFamily="2" charset="2"/>
              <a:buChar char="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Вовлечение родителей в совместные досуги посредством участия в литературных гостиных, театрализованных представлениях, проектах.</a:t>
            </a:r>
          </a:p>
          <a:p>
            <a:pPr lvl="0"/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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Консультация </a:t>
            </a:r>
            <a:r>
              <a:rPr lang="ru-RU" sz="1600" b="1" i="1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</a:t>
            </a: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Роль семьи в воспитании патриотических чувств у дошкольников»</a:t>
            </a:r>
          </a:p>
          <a:p>
            <a:pPr lvl="0"/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spcAft>
                <a:spcPts val="800"/>
              </a:spcAft>
              <a:buFont typeface="Wingdings" panose="05000000000000000000" pitchFamily="2" charset="2"/>
              <a:buChar char=""/>
            </a:pPr>
            <a:r>
              <a:rPr lang="ru-RU" sz="1600" dirty="0">
                <a:solidFill>
                  <a:prstClr val="black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Педагогический брифинг «Воспитываем любовь к родному краю»</a:t>
            </a:r>
            <a:endParaRPr lang="ru-RU" sz="1600" dirty="0">
              <a:solidFill>
                <a:prstClr val="black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46508" y="5384408"/>
            <a:ext cx="11386687" cy="1372527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>
              <a:lnSpc>
                <a:spcPct val="107000"/>
              </a:lnSpc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Литературные гостиные: «Русский народный фольклор», «В гостях у сказки», «Лирика русских поэтов»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«Домашнее чтение»</a:t>
            </a:r>
            <a:endParaRPr lang="ru-RU" sz="1400" dirty="0">
              <a:solidFill>
                <a:schemeClr val="bg1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Ø"/>
            </a:pP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Детско-родительское творчество: выставки, изготовление игрушек, </a:t>
            </a:r>
            <a:r>
              <a:rPr lang="ru-RU" dirty="0" smtClean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детско-родительский </a:t>
            </a:r>
            <a:r>
              <a:rPr lang="ru-RU" dirty="0">
                <a:solidFill>
                  <a:schemeClr val="bg1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дизайн в оформлении  групп к праздникам.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9560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289</TotalTime>
  <Words>1494</Words>
  <Application>Microsoft Office PowerPoint</Application>
  <PresentationFormat>Широкоэкранный</PresentationFormat>
  <Paragraphs>166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Gulim</vt:lpstr>
      <vt:lpstr>Aldhabi</vt:lpstr>
      <vt:lpstr>Arial</vt:lpstr>
      <vt:lpstr>Calibri</vt:lpstr>
      <vt:lpstr>Century Gothic</vt:lpstr>
      <vt:lpstr>Gabriola</vt:lpstr>
      <vt:lpstr>Times New Roman</vt:lpstr>
      <vt:lpstr>Wingdings</vt:lpstr>
      <vt:lpstr>Wingdings 3</vt:lpstr>
      <vt:lpstr>Сектор</vt:lpstr>
      <vt:lpstr>Частное дошкольное образовательное учреждение  «Детский сад №233 ОАО «РЖД»  г.Улан-Удэ  «Поддержка семьи в современных  социокультурных реалиях» </vt:lpstr>
      <vt:lpstr>              Дети – это живая сила общества. Без них оно представляется бескровным и холодным.  Наши дети — это наша старость. Правильное воспитание — это наша счастливая старость, плохое воспитание — это наше будущее горе.                                                                        А.С. Макаренко </vt:lpstr>
      <vt:lpstr>Презентация PowerPoint</vt:lpstr>
      <vt:lpstr>Презентация PowerPoint</vt:lpstr>
      <vt:lpstr>в соответствии с ФГОС ДО на этапе завершения дошкольного образования мы выпускаем ребенка, который: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«Поддержка семьи дошкольным образовательным учреждением в современных социокультурных реалиях»</dc:title>
  <dc:creator>Lenovo</dc:creator>
  <cp:lastModifiedBy>Lenovo</cp:lastModifiedBy>
  <cp:revision>31</cp:revision>
  <dcterms:created xsi:type="dcterms:W3CDTF">2021-11-09T12:06:07Z</dcterms:created>
  <dcterms:modified xsi:type="dcterms:W3CDTF">2021-11-20T14:24:25Z</dcterms:modified>
</cp:coreProperties>
</file>