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338DB-2687-49DF-91CA-47F92A5A64B1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565D1-F92E-4479-ABA7-D9D61453D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338DB-2687-49DF-91CA-47F92A5A64B1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565D1-F92E-4479-ABA7-D9D61453D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338DB-2687-49DF-91CA-47F92A5A64B1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565D1-F92E-4479-ABA7-D9D61453D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338DB-2687-49DF-91CA-47F92A5A64B1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565D1-F92E-4479-ABA7-D9D61453D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338DB-2687-49DF-91CA-47F92A5A64B1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565D1-F92E-4479-ABA7-D9D61453D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338DB-2687-49DF-91CA-47F92A5A64B1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565D1-F92E-4479-ABA7-D9D61453D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338DB-2687-49DF-91CA-47F92A5A64B1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565D1-F92E-4479-ABA7-D9D61453D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338DB-2687-49DF-91CA-47F92A5A64B1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565D1-F92E-4479-ABA7-D9D61453D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338DB-2687-49DF-91CA-47F92A5A64B1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565D1-F92E-4479-ABA7-D9D61453D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338DB-2687-49DF-91CA-47F92A5A64B1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565D1-F92E-4479-ABA7-D9D61453D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338DB-2687-49DF-91CA-47F92A5A64B1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565D1-F92E-4479-ABA7-D9D61453D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F338DB-2687-49DF-91CA-47F92A5A64B1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5565D1-F92E-4479-ABA7-D9D61453D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vk.com/away.php?to=http%3A%2F%2Fpfu.volsu.ru%2Findex.php%2Fsite%2Findex&amp;cc_key=" TargetMode="External"/><Relationship Id="rId7" Type="http://schemas.openxmlformats.org/officeDocument/2006/relationships/hyperlink" Target="https://cashgo.ru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vk.com/away.php?to=https%3A%2F%2Fxn--e1agfgfdc8ayf.xn--p1ai%2F&amp;cc_key=" TargetMode="External"/><Relationship Id="rId5" Type="http://schemas.openxmlformats.org/officeDocument/2006/relationships/hyperlink" Target="https://vk.com/away.php?to=https%3A%2F%2Fxn--80aatdhgrb3d.xn--p1ai%2Fsite%2Fabilities-kids&amp;cc_key=" TargetMode="External"/><Relationship Id="rId4" Type="http://schemas.openxmlformats.org/officeDocument/2006/relationships/hyperlink" Target="https://vk.com/away.php?to=http%3A%2F%2Ffgramota.org%2Fgame%2F&amp;cc_key=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ocuments.infourok.ru/aa9de558-7ee5-407b-8cd7-de316989a6c6/0/image00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500306"/>
            <a:ext cx="7772400" cy="3714776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«Формирование основ финансовой грамотности у детей дошкольного возраста»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ocuments.infourok.ru/aa9de558-7ee5-407b-8cd7-de316989a6c6/0/image00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дзаголовок 2"/>
          <p:cNvSpPr>
            <a:spLocks noGrp="1"/>
          </p:cNvSpPr>
          <p:nvPr>
            <p:ph type="ctrTitle"/>
          </p:nvPr>
        </p:nvSpPr>
        <p:spPr>
          <a:xfrm>
            <a:off x="685800" y="1500175"/>
            <a:ext cx="7772400" cy="4786346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 Человек славен трудом!»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Продуктивный созидательный труд является одной из традиционных ценностей человеческой жизни.</a:t>
            </a:r>
            <a:b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Ценностное отношение к социально значимому труду является одним из важнейших направлений социализации маленького ребенка и личностным фундаментом мотивации труда в более старшем возрасте.</a:t>
            </a:r>
            <a:b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7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ocuments.infourok.ru/aa9de558-7ee5-407b-8cd7-de316989a6c6/0/image00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s://gigabaza.ru/images/45/89619/m25c44eaa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1857364"/>
            <a:ext cx="8001056" cy="47863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ocuments.infourok.ru/aa9de558-7ee5-407b-8cd7-de316989a6c6/0/image00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43050"/>
            <a:ext cx="7772400" cy="4929221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История денег</a:t>
            </a:r>
            <a:r>
              <a:rPr lang="ru-RU" sz="2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 первые денежные единицы были весовыми мерами зерна- мина, сикль, лира, фунт</a:t>
            </a:r>
            <a:br>
              <a:rPr lang="ru-RU" sz="27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островах Океании и у ряда племен индейцев Южной Америки деньгами служили ракушки и жемчужины.</a:t>
            </a:r>
            <a:br>
              <a:rPr lang="ru-RU" sz="27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Африке и Канаде -  бусы</a:t>
            </a:r>
            <a:br>
              <a:rPr lang="ru-RU" sz="27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Мексике- какао</a:t>
            </a:r>
            <a:br>
              <a:rPr lang="ru-RU" sz="27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Норвегии -  масло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Нигерии - соль</a:t>
            </a:r>
            <a:br>
              <a:rPr lang="ru-RU" sz="31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Германии -  кофе</a:t>
            </a:r>
            <a:br>
              <a:rPr lang="ru-RU" sz="31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Исландии  -сушеная рыба</a:t>
            </a:r>
            <a:br>
              <a:rPr lang="ru-RU" sz="31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Китай - чай</a:t>
            </a:r>
            <a:endParaRPr lang="ru-RU" sz="31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ocuments.infourok.ru/aa9de558-7ee5-407b-8cd7-de316989a6c6/0/image00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F:\Компьютер\imgpreview.jpg"/>
          <p:cNvPicPr/>
          <p:nvPr/>
        </p:nvPicPr>
        <p:blipFill>
          <a:blip r:embed="rId3" cstate="email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571604" y="2500306"/>
            <a:ext cx="6143668" cy="40719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lc="http://schemas.openxmlformats.org/drawingml/2006/lockedCanvas" xmlns:pic="http://schemas.openxmlformats.org/drawingml/2006/picture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ocuments.infourok.ru/aa9de558-7ee5-407b-8cd7-de316989a6c6/0/image00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>
            <a:spLocks noGrp="1"/>
          </p:cNvSpPr>
          <p:nvPr>
            <p:ph type="subTitle" idx="1"/>
          </p:nvPr>
        </p:nvSpPr>
        <p:spPr>
          <a:xfrm>
            <a:off x="785786" y="2214554"/>
            <a:ext cx="7643866" cy="4357718"/>
          </a:xfrm>
        </p:spPr>
        <p:txBody>
          <a:bodyPr>
            <a:normAutofit fontScale="67500" lnSpcReduction="20000"/>
          </a:bodyPr>
          <a:lstStyle/>
          <a:p>
            <a:pPr algn="just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XI веке деньги стали обозначать словом“куны”. А</a:t>
            </a:r>
          </a:p>
          <a:p>
            <a:pPr algn="just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мелкие денежные единицы – словами “бела”, “лобки”,“мордки”, “ушки” и т.д.</a:t>
            </a:r>
          </a:p>
          <a:p>
            <a:pPr algn="just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Это были металлические бруски, кольца, лопаты,</a:t>
            </a:r>
          </a:p>
          <a:p>
            <a:pPr algn="just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топорики и даже бронзовые диски в виде шкур</a:t>
            </a:r>
          </a:p>
          <a:p>
            <a:pPr algn="just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животных. А какие же были преимущества</a:t>
            </a:r>
          </a:p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металлических денег перед другими? Они не портились, не занимали много места. А при сделках</a:t>
            </a:r>
          </a:p>
          <a:p>
            <a:pPr algn="just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легко делились на части. </a:t>
            </a:r>
          </a:p>
          <a:p>
            <a:pPr algn="just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 самое главное – ими можно было расплачиваться </a:t>
            </a:r>
          </a:p>
          <a:p>
            <a:pPr algn="just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любой товар. Изготавливали их из серебра, золота, меди.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ocuments.infourok.ru/aa9de558-7ee5-407b-8cd7-de316989a6c6/0/image00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735"/>
            <a:ext cx="7772400" cy="1214447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деньги</a:t>
            </a:r>
            <a:endParaRPr lang="ru-RU" sz="5400" dirty="0">
              <a:solidFill>
                <a:srgbClr val="FF000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5357818" y="2571744"/>
            <a:ext cx="1143008" cy="857256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5400000">
            <a:off x="2757478" y="2528878"/>
            <a:ext cx="1128714" cy="1071570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428596" y="3643314"/>
            <a:ext cx="3643338" cy="100013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Банкноты или купюры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печатают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143504" y="3643314"/>
            <a:ext cx="3500462" cy="100013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Монеты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чеканят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/>
          <p:cNvPicPr/>
          <p:nvPr/>
        </p:nvPicPr>
        <p:blipFill>
          <a:blip r:embed="rId3" cstate="email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0034" y="4786322"/>
            <a:ext cx="3571900" cy="15716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" name="Рисунок 15"/>
          <p:cNvPicPr/>
          <p:nvPr/>
        </p:nvPicPr>
        <p:blipFill>
          <a:blip r:embed="rId4" cstate="email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72066" y="4786322"/>
            <a:ext cx="3500462" cy="15716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ocuments.infourok.ru/aa9de558-7ee5-407b-8cd7-de316989a6c6/0/image00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57299"/>
            <a:ext cx="7772400" cy="1428759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Вот так чеканят и печатают современные  деньги.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5" name="Picture 3" descr="C:\Users\User\Desktop\tvoibiz_0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8597" y="2857496"/>
            <a:ext cx="4143403" cy="22145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4" descr="C:\Users\User\Desktop\228751_s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714876" y="4143380"/>
            <a:ext cx="4143404" cy="23574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ocuments.infourok.ru/aa9de558-7ee5-407b-8cd7-de316989a6c6/0/image00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дзаголовок 2"/>
          <p:cNvSpPr>
            <a:spLocks noGrp="1"/>
          </p:cNvSpPr>
          <p:nvPr>
            <p:ph type="ctrTitle"/>
          </p:nvPr>
        </p:nvSpPr>
        <p:spPr>
          <a:xfrm>
            <a:off x="685800" y="1643050"/>
            <a:ext cx="7772400" cy="485776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Откуда берутся деньги?</a:t>
            </a:r>
            <a:r>
              <a:rPr lang="ru-RU" sz="31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Прибыль-</a:t>
            </a:r>
            <a:r>
              <a:rPr lang="ru-RU" sz="31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человек работает сам, открывает свое дело, бизнес. В этом случае он может получать прибыль, а может и не получить.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Заработная плата</a:t>
            </a:r>
            <a:r>
              <a:rPr lang="ru-RU" sz="31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найти подходящую работу и заключить Договор, где оговорено что и какого качества человек будет делать, размер оплаты его труда.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Гонорар </a:t>
            </a:r>
            <a:r>
              <a:rPr lang="ru-RU" sz="31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заключить договор на продажу какого – то произведения и получить разовую выплату.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ocuments.infourok.ru/aa9de558-7ee5-407b-8cd7-de316989a6c6/0/image00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subTitle" idx="1"/>
          </p:nvPr>
        </p:nvSpPr>
        <p:spPr>
          <a:xfrm>
            <a:off x="571472" y="1500174"/>
            <a:ext cx="8001056" cy="5072097"/>
          </a:xfrm>
        </p:spPr>
        <p:txBody>
          <a:bodyPr>
            <a:normAutofit fontScale="75000" lnSpcReduction="20000"/>
          </a:bodyPr>
          <a:lstStyle/>
          <a:p>
            <a:r>
              <a:rPr lang="ru-RU" sz="5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такое налоги?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Часть заработанных денег мы отчисляем в государственную копилку –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КАЗНУ.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Налоговые деньги идут на содержание государственного аппарата, систему безопасности, систему социального обеспечения – пенсии, пособия, льготы. Через систему налогов люди поддерживают друг друга.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их помощью государство поддерживает развитие важных отраслей: науки, культуры, образования.</a:t>
            </a:r>
          </a:p>
          <a:p>
            <a:endParaRPr lang="ru-RU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 Нет никаких государственных денег, есть деньги налогоплательщиков» 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Маргарет Тэтчер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ocuments.infourok.ru/aa9de558-7ee5-407b-8cd7-de316989a6c6/0/image00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такое бюджет?</a:t>
            </a:r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 от старонормандского кошелек, сумка, мешок с деньгами)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Соотношение доходов и расходов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финансовый план семьи, бизнеса организации, государства на какой-то период времени.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pic>
        <p:nvPicPr>
          <p:cNvPr id="5" name="Рисунок 4" descr="https://avatars.mds.yandex.net/get-zen_doc/1710127/pub_5e0ed13f92414d00b1feb3e3_5e4968fd558768122b016662/scale_1200"/>
          <p:cNvPicPr/>
          <p:nvPr/>
        </p:nvPicPr>
        <p:blipFill>
          <a:blip r:embed="rId3" cstate="email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14348" y="4143380"/>
            <a:ext cx="3786214" cy="25003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https://ds02.infourok.ru/uploads/ex/0733/0001ef7a-a06def4e/img4.jpg"/>
          <p:cNvPicPr/>
          <p:nvPr/>
        </p:nvPicPr>
        <p:blipFill>
          <a:blip r:embed="rId4" cstate="email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857752" y="4143380"/>
            <a:ext cx="3571900" cy="24288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ocuments.infourok.ru/aa9de558-7ee5-407b-8cd7-de316989a6c6/0/image00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571612"/>
            <a:ext cx="7772400" cy="928694"/>
          </a:xfrm>
        </p:spPr>
        <p:txBody>
          <a:bodyPr>
            <a:noAutofit/>
          </a:bodyPr>
          <a:lstStyle/>
          <a:p>
            <a:r>
              <a:rPr lang="ru-RU" sz="6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br>
              <a:rPr lang="ru-RU" sz="6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928802"/>
            <a:ext cx="8072494" cy="471490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Недостаточный уровень финансовой грамотности мешает родителям привить детям правильные навыки по управлению финансами, сформировать систему позитивных установок, которая позволит им в будущем принимать грамотные решения. Под словом «финансы» в данном конкретном случае следует понимать всю совокупность личных и семейных денежных средств, которыми будет распоряжаться человек в течение жизни.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Нередко родители  жалуются,  что  дети  не  знают  цену  деньгам,  не  ценят  и не берегут вещи, игрушки, требуют дорогих подарков. Включение в образовательную деятельность ДОО основ экономического воспитания может помочь родителям в решении этой воспитательной задачи. 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ocuments.infourok.ru/aa9de558-7ee5-407b-8cd7-de316989a6c6/0/image00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85926"/>
            <a:ext cx="7772400" cy="485778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Детям о </a:t>
            </a:r>
            <a:r>
              <a:rPr lang="ru-RU" b="1" dirty="0" smtClean="0">
                <a:solidFill>
                  <a:srgbClr val="FF0000"/>
                </a:solidFill>
              </a:rPr>
              <a:t>бюджете</a:t>
            </a:r>
            <a:r>
              <a:rPr lang="ru-RU" sz="3100" b="1" dirty="0" smtClean="0">
                <a:solidFill>
                  <a:srgbClr val="FF0000"/>
                </a:solidFill>
              </a:rPr>
              <a:t>:</a:t>
            </a: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dirty="0" smtClean="0">
                <a:solidFill>
                  <a:schemeClr val="accent6">
                    <a:lumMod val="50000"/>
                  </a:schemeClr>
                </a:solidFill>
              </a:rPr>
              <a:t>что такое бюджет, из чего он состоит;</a:t>
            </a:r>
            <a:br>
              <a:rPr lang="ru-RU" sz="31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100" dirty="0" smtClean="0">
                <a:solidFill>
                  <a:schemeClr val="accent6">
                    <a:lumMod val="50000"/>
                  </a:schemeClr>
                </a:solidFill>
              </a:rPr>
              <a:t>расходы и доходы семьи;</a:t>
            </a:r>
            <a:br>
              <a:rPr lang="ru-RU" sz="31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100" dirty="0" smtClean="0">
                <a:solidFill>
                  <a:schemeClr val="accent6">
                    <a:lumMod val="50000"/>
                  </a:schemeClr>
                </a:solidFill>
              </a:rPr>
              <a:t>какие могут быть источники дохода;</a:t>
            </a:r>
            <a:br>
              <a:rPr lang="ru-RU" sz="31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100" dirty="0" smtClean="0">
                <a:solidFill>
                  <a:schemeClr val="accent6">
                    <a:lumMod val="50000"/>
                  </a:schemeClr>
                </a:solidFill>
              </a:rPr>
              <a:t>способы экономии бюджета.</a:t>
            </a:r>
            <a:br>
              <a:rPr lang="ru-RU" sz="31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100" dirty="0" smtClean="0">
                <a:solidFill>
                  <a:schemeClr val="accent6">
                    <a:lumMod val="50000"/>
                  </a:schemeClr>
                </a:solidFill>
              </a:rPr>
              <a:t>Эти сведения помогут ребёнку познакомиться с основными экономическими понятиями и ориентироваться в них.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ocuments.infourok.ru/aa9de558-7ee5-407b-8cd7-de316989a6c6/0/image00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3115"/>
            <a:ext cx="7772400" cy="4500595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Поскольку у дошкольников основный вид деятельности – это игра, значит, и основы финансовой грамотности лучше будут усвоены в игровой форме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b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Примеры финансово-экономических игр:</a:t>
            </a: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/>
              <a:t>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ocuments.infourok.ru/aa9de558-7ee5-407b-8cd7-de316989a6c6/0/image00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1928802"/>
            <a:ext cx="7715304" cy="4429156"/>
          </a:xfrm>
        </p:spPr>
        <p:txBody>
          <a:bodyPr>
            <a:normAutofit fontScale="92500" lnSpcReduction="20000"/>
          </a:bodyPr>
          <a:lstStyle/>
          <a:p>
            <a:r>
              <a:rPr lang="ru-RU" sz="4300" b="1" dirty="0" smtClean="0">
                <a:solidFill>
                  <a:srgbClr val="FF0000"/>
                </a:solidFill>
              </a:rPr>
              <a:t>«Магазин»</a:t>
            </a:r>
            <a:endParaRPr lang="ru-RU" sz="4300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Ребёнок и взрослый поочередно выполняют роли продавца и покупателя. В качестве товаров могут использоваться как реальные предметы, так и их изображения.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С детьми младше 5 лет в качестве «оплаты» товара лучше использовать фантики, бумажки или наклейки. Дети постарше уже могут «оплачивать» товар настоящими деньгами: монетами или купюрами, которые получают от родителей.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ocuments.infourok.ru/aa9de558-7ee5-407b-8cd7-de316989a6c6/0/image00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subTitle" idx="1"/>
          </p:nvPr>
        </p:nvSpPr>
        <p:spPr>
          <a:xfrm>
            <a:off x="642938" y="2000250"/>
            <a:ext cx="8001000" cy="4572000"/>
          </a:xfrm>
        </p:spPr>
        <p:txBody>
          <a:bodyPr>
            <a:normAutofit fontScale="82500" lnSpcReduction="2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 </a:t>
            </a:r>
            <a:r>
              <a:rPr lang="ru-RU" sz="4800" b="1" dirty="0" smtClean="0">
                <a:solidFill>
                  <a:srgbClr val="FF0000"/>
                </a:solidFill>
              </a:rPr>
              <a:t>«Банк»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Игра знакомит ребёнка с устройством банковской системы и основными банковскими операциями. Перед этим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рекомендуется родителям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сходить с сыном или дочерью на экскурсию в настоящий банк.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Ребёнок и взрослый поочерёдно берут на себя роли кассира и посетителя, которому нужно взять кредит, открыть вклад или положить деньги на счёт.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Такие сюжетно-ролевые игры помогают детям выработать нужный алгоритм поведения и освоить культуру взаимоотношений между людьми в финансовых учреждениях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ocuments.infourok.ru/aa9de558-7ee5-407b-8cd7-de316989a6c6/0/image00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subTitle" idx="1"/>
          </p:nvPr>
        </p:nvSpPr>
        <p:spPr>
          <a:xfrm>
            <a:off x="428625" y="1928813"/>
            <a:ext cx="8215313" cy="4572000"/>
          </a:xfrm>
        </p:spPr>
        <p:txBody>
          <a:bodyPr>
            <a:normAutofit fontScale="90000" lnSpcReduction="20000"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«Профессии»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Ребёнок знакомится с различными профессиями с помощью игр и занятий в детском саду.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Родители в свою очередь могут рассказать ему о труде каждого члена семьи и поиграть в занимательную игру, закрепляющую полученные знания.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Малышу предлагаются карточки с различными предметами и орудиями труда. Его задача – определить, человеку какой профессии нужен этот предмет и для чего.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ocuments.infourok.ru/aa9de558-7ee5-407b-8cd7-de316989a6c6/0/image00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1571612"/>
            <a:ext cx="7715304" cy="5072098"/>
          </a:xfrm>
        </p:spPr>
        <p:txBody>
          <a:bodyPr>
            <a:normAutofit lnSpcReduction="1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«Реклама»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Эта игра хорошо подходит для группы детей и способствуют развитию словесно-логического мышления и коммуникативных навыков.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На «витрине» выставлено несколько товаров. Задача «продавца» – так прорекламировать товар и ответить на все вопросы «покупателей», чтобы его сразу же захотелось купить.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ocuments.infourok.ru/aa9de558-7ee5-407b-8cd7-de316989a6c6/0/image00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subTitle" idx="1"/>
          </p:nvPr>
        </p:nvSpPr>
        <p:spPr>
          <a:xfrm>
            <a:off x="428625" y="1714500"/>
            <a:ext cx="8286750" cy="4857750"/>
          </a:xfrm>
        </p:spPr>
        <p:txBody>
          <a:bodyPr>
            <a:normAutofit fontScale="82500" lnSpcReduction="1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5 лучших онлайн игр: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«Путь к финансовому успеху», (игра от Волгоградского государственного университета)</a:t>
            </a:r>
            <a:r>
              <a:rPr lang="ru-RU" dirty="0" smtClean="0"/>
              <a:t> </a:t>
            </a:r>
            <a:r>
              <a:rPr lang="ru-RU" dirty="0" smtClean="0">
                <a:hlinkClick r:id="rId3"/>
              </a:rPr>
              <a:t>https://pfu.volsu.ru/index.php/site/index</a:t>
            </a:r>
            <a:endParaRPr lang="ru-RU" dirty="0" smtClean="0"/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Финансовая игра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Portfolio</a:t>
            </a:r>
            <a:r>
              <a:rPr lang="ru-RU" dirty="0" smtClean="0"/>
              <a:t> </a:t>
            </a:r>
            <a:r>
              <a:rPr lang="ru-RU" dirty="0" smtClean="0">
                <a:hlinkClick r:id="rId4"/>
              </a:rPr>
              <a:t>https://fgramota.org/game/</a:t>
            </a:r>
            <a:endParaRPr lang="ru-RU" dirty="0" smtClean="0"/>
          </a:p>
          <a:p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Финзнайка</a:t>
            </a:r>
            <a:r>
              <a:rPr lang="ru-RU" dirty="0" smtClean="0"/>
              <a:t> </a:t>
            </a:r>
            <a:r>
              <a:rPr lang="ru-RU" dirty="0" smtClean="0">
                <a:hlinkClick r:id="rId5"/>
              </a:rPr>
              <a:t>https://финзнайка.рф/site/abilities-kids</a:t>
            </a:r>
            <a:endParaRPr lang="ru-RU" dirty="0" smtClean="0"/>
          </a:p>
          <a:p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Монеткины</a:t>
            </a:r>
            <a:r>
              <a:rPr lang="ru-RU" dirty="0" smtClean="0"/>
              <a:t> </a:t>
            </a:r>
            <a:r>
              <a:rPr lang="ru-RU" dirty="0" smtClean="0">
                <a:hlinkClick r:id="rId6"/>
              </a:rPr>
              <a:t>https://монеткины.рф/</a:t>
            </a:r>
            <a:endParaRPr lang="ru-RU" dirty="0" smtClean="0"/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Финансовый тренажер «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CachGo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», основанный на игре Роберта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Кийосаки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«Денежный поток»</a:t>
            </a:r>
            <a:r>
              <a:rPr lang="ru-RU" dirty="0" smtClean="0"/>
              <a:t> </a:t>
            </a:r>
            <a:r>
              <a:rPr lang="ru-RU" dirty="0" smtClean="0">
                <a:hlinkClick r:id="rId7"/>
              </a:rPr>
              <a:t>https://cashgo.ru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ocuments.infourok.ru/aa9de558-7ee5-407b-8cd7-de316989a6c6/0/image00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928802"/>
            <a:ext cx="8001056" cy="4357718"/>
          </a:xfrm>
        </p:spPr>
        <p:txBody>
          <a:bodyPr>
            <a:normAutofit fontScale="77500" lnSpcReduction="20000"/>
          </a:bodyPr>
          <a:lstStyle/>
          <a:p>
            <a:r>
              <a:rPr lang="ru-RU" sz="4700" b="1" dirty="0" smtClean="0">
                <a:solidFill>
                  <a:srgbClr val="FF0000"/>
                </a:solidFill>
              </a:rPr>
              <a:t>5 лучших мультфильмов:</a:t>
            </a:r>
          </a:p>
          <a:p>
            <a:r>
              <a:rPr lang="ru-RU" dirty="0" smtClean="0"/>
              <a:t> </a:t>
            </a:r>
            <a:endParaRPr lang="ru-RU" sz="2800" dirty="0" smtClean="0"/>
          </a:p>
          <a:p>
            <a:pPr lvl="0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Серии мультфильма «Смешарики» под названием «Азбука финансовой грамотности»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0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Серии мультфильма «Фиксики»: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1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Деньги;</a:t>
            </a:r>
            <a:endParaRPr lang="ru-RU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1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Копилка;</a:t>
            </a:r>
            <a:endParaRPr lang="ru-RU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1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Как делают деньги.</a:t>
            </a:r>
            <a:endParaRPr lang="ru-RU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0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«Богатый бобрёнок»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0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«Азбука денег. Уроки тётушки Совы».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0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«Незнайка на Луне»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ocuments.infourok.ru/aa9de558-7ee5-407b-8cd7-de316989a6c6/0/image00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857365"/>
            <a:ext cx="8429684" cy="1285883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Примеры развивающей предметно-пространственной среды по формированию основ финансовой грамотности 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https://www.maam.ru/upload/blogs/detsad-470319-157479552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1787" y="3000372"/>
            <a:ext cx="5940425" cy="36433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ocuments.infourok.ru/aa9de558-7ee5-407b-8cd7-de316989a6c6/0/image00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212d.ru/site_ds/files/99/document/P206000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3" y="3214686"/>
            <a:ext cx="4857784" cy="32861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https://www.maam.ru/upload/blogs/detsad-562208-1549805807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285728"/>
            <a:ext cx="4643470" cy="32147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ocuments.infourok.ru/aa9de558-7ee5-407b-8cd7-de316989a6c6/0/image00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2285992"/>
            <a:ext cx="8001056" cy="414340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Правильное отношение к деньгам закладывается в детстве. 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С точки зрения включения экономического воспитания в образовательную деятельность дошкольников 5-7 лет речь не идет и не может идти о полноценных знаниях, умениях или навыках рационального обращения с деньгами. Однако именно этот возраст является самым продуктивным в плане заложения таких индивидуально-психологических особенностей личности, как ответственность, бережливость, сила воли, которые в дальнейшем будут необходимы для воспитания финансово грамотного гражданина.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ocuments.infourok.ru/aa9de558-7ee5-407b-8cd7-de316989a6c6/0/image00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konspekta.net/studopedianet/baza15/14288290266538.files/image01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9" y="3214686"/>
            <a:ext cx="5429288" cy="34290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https://www.maam.ru/upload/blogs/detsad-611642-1570466207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142853"/>
            <a:ext cx="5572164" cy="32147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ocuments.infourok.ru/aa9de558-7ee5-407b-8cd7-de316989a6c6/0/image00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428736"/>
            <a:ext cx="8215370" cy="4857784"/>
          </a:xfrm>
        </p:spPr>
        <p:txBody>
          <a:bodyPr>
            <a:normAutofit fontScale="77500" lnSpcReduction="20000"/>
          </a:bodyPr>
          <a:lstStyle/>
          <a:p>
            <a:r>
              <a:rPr lang="ru-RU" sz="5200" b="1" dirty="0" smtClean="0">
                <a:solidFill>
                  <a:srgbClr val="FF0000"/>
                </a:solidFill>
              </a:rPr>
              <a:t>Литература: </a:t>
            </a:r>
            <a:endParaRPr lang="ru-RU" sz="5200" b="1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1. Примерная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парциальная образовательная программа дошкольного образования «Экономическое воспитание дошкольников: формирование предпосылок финансовой грамотности» для детей 5-7 лет. Москва 2019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2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.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Куцакова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Л. В. Нравственно-трудовое воспитание в детском саду: 3. Для занятий с детьми 3–7 лет. Издательство «Мозаика - Синтез» Москва 2016 год. 4. Шатова А. Д. Экономическое воспитание дошкольников. М., 5. Смоленцева А. А. Знакомим дошкольника с азами экономики с помощью сказок. М.: АРКТИ, 2006. 6.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Смоленцева,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А.А. Введение в мир экономики, или как мы играем в экономику: Учебно-методическое пособие/А.А.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Смоленцева.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– СПб.: «ДЕТСТВО-ПРЕСС», 2008.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ocuments.infourok.ru/aa9de558-7ee5-407b-8cd7-de316989a6c6/0/image00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2928934"/>
            <a:ext cx="8143932" cy="3643338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Спасибо за внимание!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ocuments.infourok.ru/aa9de558-7ee5-407b-8cd7-de316989a6c6/0/image00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57365"/>
            <a:ext cx="7772400" cy="1143007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экономического воспитания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2714620"/>
            <a:ext cx="6400800" cy="121444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Содействие формированию первичных социальных компетенций воспитанников в сфере личных и семейных финансов.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Picture 4" descr="https://gidpostrahovke.ru/wp-content/uploads/2020/01/sportivnaya-strahovka-dlya-detey-v-rosgosstrah-2-1024x68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63688" y="3929066"/>
            <a:ext cx="5328592" cy="27860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ocuments.infourok.ru/aa9de558-7ee5-407b-8cd7-de316989a6c6/0/image00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subTitle" idx="1"/>
          </p:nvPr>
        </p:nvSpPr>
        <p:spPr>
          <a:xfrm>
            <a:off x="785786" y="1571611"/>
            <a:ext cx="7715304" cy="4929223"/>
          </a:xfrm>
        </p:spPr>
        <p:txBody>
          <a:bodyPr>
            <a:normAutofit fontScale="75000" lnSpcReduction="20000"/>
          </a:bodyPr>
          <a:lstStyle/>
          <a:p>
            <a:r>
              <a:rPr lang="ru-RU" sz="5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endParaRPr lang="ru-RU" sz="40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Дать дошкольникам первичные финансовые и экономические представления; 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Обогатить словарный	запас дошкольников основными финансово- экономическими понятиями, соответствующими их возрасту;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Способствовать формированию разумных	 экономических потребностей, умению соизмерять потребности с реальными возможностями их удовлетворения;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Стимулировать мотивацию к бережливости, накоплению, полезным тратам;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ocuments.infourok.ru/aa9de558-7ee5-407b-8cd7-de316989a6c6/0/image00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928802"/>
            <a:ext cx="7772400" cy="2000264"/>
          </a:xfrm>
        </p:spPr>
        <p:txBody>
          <a:bodyPr>
            <a:normAutofit fontScale="90000"/>
          </a:bodyPr>
          <a:lstStyle/>
          <a:p>
            <a:pPr lvl="4" algn="ctr" rtl="0">
              <a:spcBef>
                <a:spcPct val="0"/>
              </a:spcBef>
            </a:pPr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Способствовать формированию основных качеств по умению принятия самостоятельных решений;</a:t>
            </a:r>
            <a:b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Сформировать умение рационально организовывать свою трудовую деятельность;</a:t>
            </a:r>
            <a:b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Положить начало формированию финансово экономического мышления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5" name="Picture 2" descr="https://ds05.infourok.ru/uploads/ex/099b/0011e3ea-1d8aedb7/hello_html_6a099b2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3786190"/>
            <a:ext cx="5236634" cy="28575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ocuments.infourok.ru/aa9de558-7ee5-407b-8cd7-de316989a6c6/0/image00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643051"/>
            <a:ext cx="8572560" cy="3286147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такое финансовая грамотность?</a:t>
            </a:r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Уровень знаний, который позволяет оценивать ситуацию и принимать решения относительно финансов- т.е. денежных средств.</a:t>
            </a:r>
            <a:br>
              <a:rPr lang="ru-RU" sz="27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Возможность вести учет доходов и расходов, избегать задолженности, планировать бюджет создавать сбережения.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4786322"/>
            <a:ext cx="3357586" cy="18573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4786322"/>
            <a:ext cx="3357586" cy="19288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ocuments.infourok.ru/aa9de558-7ee5-407b-8cd7-de316989a6c6/0/image00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071546"/>
            <a:ext cx="8715436" cy="3857652"/>
          </a:xfrm>
        </p:spPr>
        <p:txBody>
          <a:bodyPr>
            <a:noAutofit/>
          </a:bodyPr>
          <a:lstStyle/>
          <a:p>
            <a:r>
              <a:rPr lang="ru-RU" sz="2400" dirty="0" smtClean="0"/>
              <a:t> </a:t>
            </a:r>
          </a:p>
          <a:p>
            <a:r>
              <a:rPr lang="ru-RU" sz="3600" b="1" i="1" dirty="0" smtClean="0">
                <a:solidFill>
                  <a:srgbClr val="FF0000"/>
                </a:solidFill>
              </a:rPr>
              <a:t>Что такое деньги?</a:t>
            </a:r>
            <a:endParaRPr lang="ru-RU" sz="3600" dirty="0" smtClean="0">
              <a:solidFill>
                <a:srgbClr val="FF0000"/>
              </a:solidFill>
            </a:endParaRPr>
          </a:p>
          <a:p>
            <a:pPr algn="l"/>
            <a:r>
              <a:rPr lang="ru-RU" sz="2400" b="1" dirty="0" smtClean="0">
                <a:solidFill>
                  <a:srgbClr val="FF0000"/>
                </a:solidFill>
              </a:rPr>
              <a:t>Деньги</a:t>
            </a:r>
            <a:r>
              <a:rPr lang="ru-RU" sz="2400" dirty="0" smtClean="0"/>
              <a:t> 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–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это средство обмена; люди    принимают     деньги  в    обмен    на    товары    и услуги, которые они предоставляют.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l"/>
            <a:r>
              <a:rPr lang="ru-RU" sz="2400" b="1" dirty="0" smtClean="0">
                <a:solidFill>
                  <a:srgbClr val="FF0000"/>
                </a:solidFill>
              </a:rPr>
              <a:t>Деньги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-  это  то, что принимают  в качестве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уплаты за товары, услуги.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pPr algn="l"/>
            <a:r>
              <a:rPr lang="ru-RU" sz="2400" b="1" dirty="0" smtClean="0">
                <a:solidFill>
                  <a:srgbClr val="FF0000"/>
                </a:solidFill>
              </a:rPr>
              <a:t>Деньги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 служат  также расчетной  единицей  или «мерой стоимости».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24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058" y="4286256"/>
            <a:ext cx="4459366" cy="22860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ocuments.infourok.ru/aa9de558-7ee5-407b-8cd7-de316989a6c6/0/image00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одзаголовок 2"/>
          <p:cNvSpPr>
            <a:spLocks noGrp="1"/>
          </p:cNvSpPr>
          <p:nvPr>
            <p:ph type="ctrTitle"/>
          </p:nvPr>
        </p:nvSpPr>
        <p:spPr>
          <a:xfrm>
            <a:off x="357158" y="1071546"/>
            <a:ext cx="8358246" cy="5572164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Что имеет ценность?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2400" b="1" i="1" dirty="0" smtClean="0">
                <a:solidFill>
                  <a:srgbClr val="C00000"/>
                </a:solidFill>
              </a:rPr>
              <a:t>Продукты, предметы и услуги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которые люди создают в процессе </a:t>
            </a:r>
            <a:r>
              <a:rPr lang="ru-RU" sz="2400" b="1" dirty="0" smtClean="0">
                <a:solidFill>
                  <a:srgbClr val="C00000"/>
                </a:solidFill>
              </a:rPr>
              <a:t>труда.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У людей разные </a:t>
            </a:r>
            <a:r>
              <a:rPr lang="ru-RU" sz="2400" b="1" i="1" dirty="0" smtClean="0">
                <a:solidFill>
                  <a:srgbClr val="C00000"/>
                </a:solidFill>
              </a:rPr>
              <a:t>профессии.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Профессия-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это то, чему человек учится достаточно долго для того чтобы делать что-то</a:t>
            </a:r>
            <a:r>
              <a:rPr lang="ru-RU" sz="2400" b="1" dirty="0" smtClean="0"/>
              <a:t> </a:t>
            </a:r>
            <a:r>
              <a:rPr lang="ru-RU" sz="2400" b="1" i="1" dirty="0" smtClean="0">
                <a:solidFill>
                  <a:srgbClr val="C00000"/>
                </a:solidFill>
              </a:rPr>
              <a:t>важное и полезное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для</a:t>
            </a:r>
            <a:r>
              <a:rPr lang="ru-RU" sz="2400" b="1" dirty="0" smtClean="0"/>
              <a:t> </a:t>
            </a:r>
            <a:r>
              <a:rPr lang="ru-RU" sz="2400" b="1" i="1" dirty="0" smtClean="0">
                <a:solidFill>
                  <a:srgbClr val="C00000"/>
                </a:solidFill>
              </a:rPr>
              <a:t>других людей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высокого качества.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Тогда другие люди </a:t>
            </a:r>
            <a:r>
              <a:rPr lang="ru-RU" sz="2400" b="1" i="1" dirty="0" smtClean="0">
                <a:solidFill>
                  <a:srgbClr val="C00000"/>
                </a:solidFill>
              </a:rPr>
              <a:t>покупают</a:t>
            </a:r>
            <a:r>
              <a:rPr lang="ru-RU" sz="2400" b="1" i="1" dirty="0" smtClean="0"/>
              <a:t>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создаваемые продукты, предметы и услуги – обменивая их на деньги.</a:t>
            </a:r>
            <a:b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Соответственно сам человек покупает у других людей продукты, предметы и услуги которые </a:t>
            </a: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не умеет 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или </a:t>
            </a: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не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успевает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или </a:t>
            </a: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не хочет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производить сам. 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endParaRPr lang="ru-RU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</TotalTime>
  <Words>801</Words>
  <Application>Microsoft Office PowerPoint</Application>
  <PresentationFormat>Экран (4:3)</PresentationFormat>
  <Paragraphs>85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«Формирование основ финансовой грамотности у детей дошкольного возраста» </vt:lpstr>
      <vt:lpstr>Актуальность </vt:lpstr>
      <vt:lpstr>Слайд 3</vt:lpstr>
      <vt:lpstr>Цель экономического воспитания </vt:lpstr>
      <vt:lpstr>Слайд 5</vt:lpstr>
      <vt:lpstr>Способствовать формированию основных качеств по умению принятия самостоятельных решений; Сформировать умение рационально организовывать свою трудовую деятельность; Положить начало формированию финансово экономического мышления   </vt:lpstr>
      <vt:lpstr>Что такое финансовая грамотность? Уровень знаний, который позволяет оценивать ситуацию и принимать решения относительно финансов- т.е. денежных средств.   Возможность вести учет доходов и расходов, избегать задолженности, планировать бюджет создавать сбережения. </vt:lpstr>
      <vt:lpstr>Слайд 8</vt:lpstr>
      <vt:lpstr>Что имеет ценность? Продукты, предметы и услуги которые люди создают в процессе труда. У людей разные профессии. Профессия- это то, чему человек учится достаточно долго для того чтобы делать что-то важное и полезное для других людей  высокого качества. Тогда другие люди покупают создаваемые продукты, предметы и услуги – обменивая их на деньги. Соответственно сам человек покупает у других людей продукты, предметы и услуги которые не умеет  или не успевает или не хочет производить сам.  </vt:lpstr>
      <vt:lpstr> « Человек славен трудом!»  Продуктивный созидательный труд является одной из традиционных ценностей человеческой жизни.   Ценностное отношение к социально значимому труду является одним из важнейших направлений социализации маленького ребенка и личностным фундаментом мотивации труда в более старшем возрасте. </vt:lpstr>
      <vt:lpstr>Слайд 11</vt:lpstr>
      <vt:lpstr>История денег Все первые денежные единицы были весовыми мерами зерна- мина, сикль, лира, фунт На островах Океании и у ряда племен индейцев Южной Америки деньгами служили ракушки и жемчужины. В Африке и Канаде -  бусы В Мексике- какао Норвегии -  масло Нигерии - соль Германии -  кофе Исландии  -сушеная рыба Китай - чай</vt:lpstr>
      <vt:lpstr>Слайд 13</vt:lpstr>
      <vt:lpstr>Слайд 14</vt:lpstr>
      <vt:lpstr>деньги</vt:lpstr>
      <vt:lpstr>Вот так чеканят и печатают современные  деньги.</vt:lpstr>
      <vt:lpstr>Откуда берутся деньги? Прибыль- человек работает сам, открывает свое дело, бизнес. В этом случае он может получать прибыль, а может и не получить. Заработная плата – найти подходящую работу и заключить Договор, где оговорено что и какого качества человек будет делать, размер оплаты его труда.  Гонорар – заключить договор на продажу какого – то произведения и получить разовую выплату. </vt:lpstr>
      <vt:lpstr>Слайд 18</vt:lpstr>
      <vt:lpstr>Что такое бюджет? Бюджет ( от старонормандского кошелек, сумка, мешок с деньгами) – Соотношение доходов и расходов, финансовый план семьи, бизнеса организации, государства на какой-то период времени. </vt:lpstr>
      <vt:lpstr>Детям о бюджете: что такое бюджет, из чего он состоит; расходы и доходы семьи; какие могут быть источники дохода; способы экономии бюджета. Эти сведения помогут ребёнку познакомиться с основными экономическими понятиями и ориентироваться в них. </vt:lpstr>
      <vt:lpstr>Поскольку у дошкольников основный вид деятельности – это игра, значит, и основы финансовой грамотности лучше будут усвоены в игровой форме.  Примеры финансово-экономических игр:  </vt:lpstr>
      <vt:lpstr>Слайд 22</vt:lpstr>
      <vt:lpstr>Слайд 23</vt:lpstr>
      <vt:lpstr>Слайд 24</vt:lpstr>
      <vt:lpstr>Слайд 25</vt:lpstr>
      <vt:lpstr>Слайд 26</vt:lpstr>
      <vt:lpstr>Слайд 27</vt:lpstr>
      <vt:lpstr>Примеры развивающей предметно-пространственной среды по формированию основ финансовой грамотности  </vt:lpstr>
      <vt:lpstr>Слайд 29</vt:lpstr>
      <vt:lpstr>Слайд 30</vt:lpstr>
      <vt:lpstr>Слайд 31</vt:lpstr>
      <vt:lpstr>Слайд 32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«Формирование основ финансовой грамотности у детей дошкольного возраста» </dc:title>
  <dc:creator>Елена</dc:creator>
  <cp:lastModifiedBy>Елена</cp:lastModifiedBy>
  <cp:revision>4</cp:revision>
  <dcterms:created xsi:type="dcterms:W3CDTF">2021-09-24T04:44:24Z</dcterms:created>
  <dcterms:modified xsi:type="dcterms:W3CDTF">2021-10-11T18:33:29Z</dcterms:modified>
</cp:coreProperties>
</file>