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69" r:id="rId6"/>
    <p:sldId id="270" r:id="rId7"/>
    <p:sldId id="271" r:id="rId8"/>
    <p:sldId id="273" r:id="rId9"/>
    <p:sldId id="274" r:id="rId10"/>
    <p:sldId id="275" r:id="rId11"/>
    <p:sldId id="276" r:id="rId12"/>
    <p:sldId id="311" r:id="rId13"/>
    <p:sldId id="279" r:id="rId14"/>
    <p:sldId id="282" r:id="rId15"/>
    <p:sldId id="283" r:id="rId16"/>
    <p:sldId id="286" r:id="rId17"/>
    <p:sldId id="289" r:id="rId18"/>
    <p:sldId id="290" r:id="rId19"/>
    <p:sldId id="291" r:id="rId20"/>
    <p:sldId id="292" r:id="rId21"/>
    <p:sldId id="293" r:id="rId22"/>
    <p:sldId id="294" r:id="rId23"/>
    <p:sldId id="303" r:id="rId24"/>
    <p:sldId id="306" r:id="rId25"/>
    <p:sldId id="307" r:id="rId26"/>
    <p:sldId id="308" r:id="rId27"/>
    <p:sldId id="309" r:id="rId28"/>
    <p:sldId id="310" r:id="rId29"/>
  </p:sldIdLst>
  <p:sldSz cx="12192000" cy="6858000"/>
  <p:notesSz cx="12192000" cy="6858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5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BD4B5">
              <a:alpha val="5215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96585" y="430148"/>
            <a:ext cx="2014854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340" y="1600276"/>
            <a:ext cx="11092815" cy="4598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8150" y="928670"/>
            <a:ext cx="10206584" cy="33368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25220" marR="5080" indent="-1112520" algn="ctr">
              <a:lnSpc>
                <a:spcPct val="100000"/>
              </a:lnSpc>
              <a:spcBef>
                <a:spcPts val="100"/>
              </a:spcBef>
            </a:pPr>
            <a:r>
              <a:rPr sz="7200" i="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Особенности</a:t>
            </a:r>
            <a:r>
              <a:rPr sz="7200" i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адаптации</a:t>
            </a:r>
            <a:r>
              <a:rPr sz="7200" i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2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ребенка</a:t>
            </a:r>
            <a:r>
              <a:rPr sz="7200" i="0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 </a:t>
            </a:r>
            <a:r>
              <a:rPr sz="7200" i="0" spc="-88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3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условиям</a:t>
            </a:r>
            <a:r>
              <a:rPr sz="7200" i="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детского</a:t>
            </a:r>
            <a:r>
              <a:rPr sz="7200" i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сада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5274" y="156210"/>
            <a:ext cx="10930014" cy="21050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35255" algn="ctr">
              <a:lnSpc>
                <a:spcPct val="100000"/>
              </a:lnSpc>
              <a:spcBef>
                <a:spcPts val="95"/>
              </a:spcBef>
            </a:pPr>
            <a:r>
              <a:rPr sz="5400" i="0" spc="-20" dirty="0">
                <a:solidFill>
                  <a:srgbClr val="FF0000"/>
                </a:solidFill>
                <a:latin typeface="Times New Roman"/>
                <a:cs typeface="Times New Roman"/>
              </a:rPr>
              <a:t>Показатели</a:t>
            </a:r>
            <a:r>
              <a:rPr sz="5400" i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i="0" spc="-20" dirty="0">
                <a:solidFill>
                  <a:srgbClr val="FF0000"/>
                </a:solidFill>
                <a:latin typeface="Times New Roman"/>
                <a:cs typeface="Times New Roman"/>
              </a:rPr>
              <a:t>успешной </a:t>
            </a:r>
            <a:r>
              <a:rPr sz="5400" i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адаптации</a:t>
            </a:r>
            <a:r>
              <a:rPr sz="5400" i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r>
              <a:rPr sz="5400" i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5400" i="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i="0" spc="-6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ДОУ</a:t>
            </a:r>
            <a:r>
              <a:rPr lang="ru-RU" sz="2800" i="0" spc="-60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sz="2800" i="0" spc="-60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2398" y="2571744"/>
            <a:ext cx="11426190" cy="30437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 algn="just">
              <a:spcBef>
                <a:spcPts val="620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4800" b="1" spc="-5" smtClean="0">
                <a:latin typeface="Times New Roman" pitchFamily="18" charset="0"/>
                <a:cs typeface="Times New Roman" pitchFamily="18" charset="0"/>
              </a:rPr>
              <a:t>адаптированность</a:t>
            </a:r>
            <a:r>
              <a:rPr sz="4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-10" dirty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sz="4800" b="1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dirty="0">
                <a:latin typeface="Times New Roman" pitchFamily="18" charset="0"/>
                <a:cs typeface="Times New Roman" pitchFamily="18" charset="0"/>
              </a:rPr>
              <a:t>«внеличностной</a:t>
            </a:r>
            <a:r>
              <a:rPr sz="4800" b="1">
                <a:latin typeface="Times New Roman" pitchFamily="18" charset="0"/>
                <a:cs typeface="Times New Roman" pitchFamily="18" charset="0"/>
              </a:rPr>
              <a:t>»</a:t>
            </a:r>
            <a:r>
              <a:rPr sz="4800" b="1" spc="5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5" smtClean="0"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sz="4800" b="1" spc="10" smtClean="0">
                <a:latin typeface="Times New Roman" pitchFamily="18" charset="0"/>
                <a:cs typeface="Times New Roman" pitchFamily="18" charset="0"/>
              </a:rPr>
              <a:t> </a:t>
            </a:r>
            <a:endParaRPr sz="4800" b="1" dirty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3535" algn="just">
              <a:spcBef>
                <a:spcPts val="580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4800" b="1" spc="-5" smtClean="0">
                <a:latin typeface="Times New Roman" pitchFamily="18" charset="0"/>
                <a:cs typeface="Times New Roman" pitchFamily="18" charset="0"/>
              </a:rPr>
              <a:t>адаптированность</a:t>
            </a:r>
            <a:r>
              <a:rPr sz="4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-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5" dirty="0"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sz="4800" b="1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-5" err="1">
                <a:latin typeface="Times New Roman" pitchFamily="18" charset="0"/>
                <a:cs typeface="Times New Roman" pitchFamily="18" charset="0"/>
              </a:rPr>
              <a:t>личных</a:t>
            </a:r>
            <a:r>
              <a:rPr sz="4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-10" smtClean="0"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sz="4800" b="1" spc="-5" smtClean="0">
                <a:latin typeface="Times New Roman" pitchFamily="18" charset="0"/>
                <a:cs typeface="Times New Roman" pitchFamily="18" charset="0"/>
              </a:rPr>
              <a:t> </a:t>
            </a:r>
            <a:endParaRPr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008" y="214121"/>
            <a:ext cx="11559540" cy="65376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5"/>
              </a:spcBef>
              <a:tabLst>
                <a:tab pos="356235" algn="l"/>
              </a:tabLst>
            </a:pPr>
            <a:r>
              <a:rPr sz="4000" b="1" dirty="0" smtClean="0">
                <a:latin typeface="Times New Roman"/>
                <a:cs typeface="Times New Roman"/>
              </a:rPr>
              <a:t>В</a:t>
            </a:r>
            <a:r>
              <a:rPr sz="4000" b="1" spc="10" dirty="0" smtClean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соответствии</a:t>
            </a:r>
            <a:r>
              <a:rPr sz="4000" b="1" spc="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с</a:t>
            </a:r>
            <a:r>
              <a:rPr sz="4000" b="1" spc="20" dirty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этими</a:t>
            </a:r>
            <a:r>
              <a:rPr sz="4000" b="1" spc="15" dirty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критериями</a:t>
            </a:r>
            <a:r>
              <a:rPr sz="4000" b="1" spc="10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основными</a:t>
            </a:r>
            <a:r>
              <a:rPr sz="4000" b="1" spc="15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показателями</a:t>
            </a:r>
            <a:r>
              <a:rPr sz="4000" b="1" spc="5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успешности</a:t>
            </a:r>
            <a:r>
              <a:rPr sz="4000" b="1" spc="20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/</a:t>
            </a:r>
            <a:r>
              <a:rPr sz="4000" b="1" spc="20" dirty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неуспешности</a:t>
            </a:r>
            <a:r>
              <a:rPr sz="4000" b="1" spc="15" dirty="0">
                <a:latin typeface="Times New Roman"/>
                <a:cs typeface="Times New Roman"/>
              </a:rPr>
              <a:t> </a:t>
            </a:r>
            <a:r>
              <a:rPr sz="4000" b="1" spc="-20" dirty="0">
                <a:latin typeface="Times New Roman"/>
                <a:cs typeface="Times New Roman"/>
              </a:rPr>
              <a:t>прохождения</a:t>
            </a:r>
            <a:r>
              <a:rPr sz="4000" b="1" spc="10" dirty="0">
                <a:latin typeface="Times New Roman"/>
                <a:cs typeface="Times New Roman"/>
              </a:rPr>
              <a:t> </a:t>
            </a:r>
            <a:r>
              <a:rPr sz="4000" b="1" spc="-20" dirty="0">
                <a:latin typeface="Times New Roman"/>
                <a:cs typeface="Times New Roman"/>
              </a:rPr>
              <a:t>ребенком</a:t>
            </a:r>
            <a:endParaRPr sz="4000" b="1" dirty="0">
              <a:latin typeface="Times New Roman"/>
              <a:cs typeface="Times New Roman"/>
            </a:endParaRPr>
          </a:p>
          <a:p>
            <a:pPr marL="355600" algn="ctr">
              <a:lnSpc>
                <a:spcPct val="100000"/>
              </a:lnSpc>
            </a:pPr>
            <a:r>
              <a:rPr sz="4000" b="1" spc="5" dirty="0">
                <a:latin typeface="Times New Roman"/>
                <a:cs typeface="Times New Roman"/>
              </a:rPr>
              <a:t>процесса</a:t>
            </a:r>
            <a:r>
              <a:rPr sz="4000" b="1" spc="-20" dirty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адаптации</a:t>
            </a:r>
            <a:r>
              <a:rPr sz="4000" b="1" spc="-10" dirty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выступают</a:t>
            </a:r>
            <a:r>
              <a:rPr sz="4000" b="1" spc="-15" dirty="0">
                <a:latin typeface="Times New Roman"/>
                <a:cs typeface="Times New Roman"/>
              </a:rPr>
              <a:t> </a:t>
            </a:r>
            <a:r>
              <a:rPr sz="4000" b="1" spc="-5" dirty="0">
                <a:latin typeface="Times New Roman"/>
                <a:cs typeface="Times New Roman"/>
              </a:rPr>
              <a:t>следующие</a:t>
            </a:r>
            <a:r>
              <a:rPr sz="4000" b="1" spc="-25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показатели:</a:t>
            </a:r>
            <a:endParaRPr sz="4000" b="1" dirty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15"/>
              </a:spcBef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sz="3200" dirty="0">
                <a:latin typeface="Times New Roman"/>
                <a:cs typeface="Times New Roman"/>
              </a:rPr>
              <a:t>состояние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здоровья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ребенка </a:t>
            </a:r>
            <a:r>
              <a:rPr sz="3200" spc="-10" dirty="0">
                <a:latin typeface="Times New Roman"/>
                <a:cs typeface="Times New Roman"/>
              </a:rPr>
              <a:t>(удовлетворительное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или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неудовлетворительное);</a:t>
            </a:r>
            <a:endParaRPr sz="3200" dirty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sz="3200" spc="-5" dirty="0">
                <a:latin typeface="Times New Roman"/>
                <a:cs typeface="Times New Roman"/>
              </a:rPr>
              <a:t>аппетит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(хороший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или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плохой);</a:t>
            </a:r>
            <a:endParaRPr sz="3200" dirty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sz="3200" dirty="0">
                <a:latin typeface="Times New Roman"/>
                <a:cs typeface="Times New Roman"/>
              </a:rPr>
              <a:t>сон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(засыпание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быстрое,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сон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спокойный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крепкий,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пробуждение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хорошим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настроением или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нет);</a:t>
            </a: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sz="3200" spc="-5" dirty="0">
                <a:latin typeface="Times New Roman"/>
                <a:cs typeface="Times New Roman"/>
              </a:rPr>
              <a:t>двигательная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активность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(подвижный,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активный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или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скованный,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>
                <a:latin typeface="Times New Roman"/>
                <a:cs typeface="Times New Roman"/>
              </a:rPr>
              <a:t>пассивный</a:t>
            </a:r>
            <a:r>
              <a:rPr sz="3200" smtClean="0">
                <a:latin typeface="Times New Roman"/>
                <a:cs typeface="Times New Roman"/>
              </a:rPr>
              <a:t>);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809588" y="571480"/>
            <a:ext cx="10287072" cy="5555367"/>
          </a:xfrm>
        </p:spPr>
        <p:txBody>
          <a:bodyPr/>
          <a:lstStyle/>
          <a:p>
            <a:pPr marL="756285" marR="241300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взаимоотношения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со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взрослыми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сверстниками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15" dirty="0" smtClean="0">
                <a:latin typeface="Times New Roman"/>
                <a:cs typeface="Times New Roman"/>
              </a:rPr>
              <a:t>(легко</a:t>
            </a:r>
            <a:r>
              <a:rPr lang="ru-RU" sz="2800" dirty="0" smtClean="0">
                <a:latin typeface="Times New Roman"/>
                <a:cs typeface="Times New Roman"/>
              </a:rPr>
              <a:t> идет на</a:t>
            </a:r>
            <a:r>
              <a:rPr lang="ru-RU" sz="2800" spc="20" dirty="0" smtClean="0">
                <a:latin typeface="Times New Roman"/>
                <a:cs typeface="Times New Roman"/>
              </a:rPr>
              <a:t> </a:t>
            </a:r>
            <a:r>
              <a:rPr lang="ru-RU" sz="2800" spc="-25" dirty="0" smtClean="0">
                <a:latin typeface="Times New Roman"/>
                <a:cs typeface="Times New Roman"/>
              </a:rPr>
              <a:t>контакт,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10" dirty="0" smtClean="0">
                <a:latin typeface="Times New Roman"/>
                <a:cs typeface="Times New Roman"/>
              </a:rPr>
              <a:t>есть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spc="5" dirty="0" smtClean="0">
                <a:latin typeface="Times New Roman"/>
                <a:cs typeface="Times New Roman"/>
              </a:rPr>
              <a:t>интерес</a:t>
            </a:r>
            <a:r>
              <a:rPr lang="ru-RU" sz="2800" dirty="0" smtClean="0">
                <a:latin typeface="Times New Roman"/>
                <a:cs typeface="Times New Roman"/>
              </a:rPr>
              <a:t> к общению,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15" dirty="0" smtClean="0">
                <a:latin typeface="Times New Roman"/>
                <a:cs typeface="Times New Roman"/>
              </a:rPr>
              <a:t>отсутствует</a:t>
            </a:r>
            <a:r>
              <a:rPr lang="ru-RU" sz="2800" spc="60" dirty="0" smtClean="0">
                <a:latin typeface="Times New Roman"/>
                <a:cs typeface="Times New Roman"/>
              </a:rPr>
              <a:t> </a:t>
            </a:r>
            <a:r>
              <a:rPr lang="ru-RU" sz="2800" spc="5" dirty="0" smtClean="0">
                <a:latin typeface="Times New Roman"/>
                <a:cs typeface="Times New Roman"/>
              </a:rPr>
              <a:t>агрессивность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или </a:t>
            </a:r>
            <a:r>
              <a:rPr lang="ru-RU" sz="2800" spc="-5" dirty="0" smtClean="0">
                <a:latin typeface="Times New Roman"/>
                <a:cs typeface="Times New Roman"/>
              </a:rPr>
              <a:t>контакты </a:t>
            </a:r>
            <a:r>
              <a:rPr lang="ru-RU" sz="2800" spc="-335" dirty="0" smtClean="0">
                <a:latin typeface="Times New Roman"/>
                <a:cs typeface="Times New Roman"/>
              </a:rPr>
              <a:t> </a:t>
            </a:r>
            <a:r>
              <a:rPr lang="ru-RU" sz="2800" spc="-15" dirty="0" smtClean="0">
                <a:latin typeface="Times New Roman"/>
                <a:cs typeface="Times New Roman"/>
              </a:rPr>
              <a:t>затруднены);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деятельность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(часто </a:t>
            </a:r>
            <a:r>
              <a:rPr lang="ru-RU" sz="2800" spc="-20" dirty="0" smtClean="0">
                <a:latin typeface="Times New Roman"/>
                <a:cs typeface="Times New Roman"/>
              </a:rPr>
              <a:t>занят,</a:t>
            </a:r>
            <a:r>
              <a:rPr lang="ru-RU" sz="2800" spc="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даже </a:t>
            </a:r>
            <a:r>
              <a:rPr lang="ru-RU" sz="2800" spc="-10" dirty="0" smtClean="0">
                <a:latin typeface="Times New Roman"/>
                <a:cs typeface="Times New Roman"/>
              </a:rPr>
              <a:t>увлечен,</a:t>
            </a:r>
            <a:r>
              <a:rPr lang="ru-RU" sz="2800" spc="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деятельность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содержательная,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активен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режимных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моментах или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пассивен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5" dirty="0" smtClean="0">
                <a:latin typeface="Times New Roman"/>
                <a:cs typeface="Times New Roman"/>
              </a:rPr>
              <a:t> равнодушен);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речь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(инициативная,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ответная</a:t>
            </a:r>
            <a:r>
              <a:rPr lang="ru-RU" sz="2800" spc="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или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отсутствует);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эмоциональный</a:t>
            </a:r>
            <a:r>
              <a:rPr lang="ru-RU" sz="2800" spc="-5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тонус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(позитивный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или</a:t>
            </a:r>
            <a:r>
              <a:rPr lang="ru-RU" sz="2800" spc="-5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негативный);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желание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- </a:t>
            </a:r>
            <a:r>
              <a:rPr lang="ru-RU" sz="2800" spc="-5" dirty="0" smtClean="0">
                <a:latin typeface="Times New Roman"/>
                <a:cs typeface="Times New Roman"/>
              </a:rPr>
              <a:t>нежелание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идти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детский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сад;</a:t>
            </a:r>
          </a:p>
          <a:p>
            <a:pPr marL="756285" lvl="1" indent="-287020">
              <a:lnSpc>
                <a:spcPct val="100000"/>
              </a:lnSpc>
              <a:buFont typeface="Wingdings" pitchFamily="2" charset="2"/>
              <a:buChar char="Ø"/>
              <a:tabLst>
                <a:tab pos="756285" algn="l"/>
                <a:tab pos="75692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суждения</a:t>
            </a:r>
            <a:r>
              <a:rPr lang="ru-RU" sz="2800" spc="-5" dirty="0" smtClean="0">
                <a:latin typeface="Times New Roman"/>
                <a:cs typeface="Times New Roman"/>
              </a:rPr>
              <a:t> родителей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о состоянии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поведении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err="1" smtClean="0">
                <a:latin typeface="Times New Roman"/>
                <a:cs typeface="Times New Roman"/>
              </a:rPr>
              <a:t>ребѐнка</a:t>
            </a:r>
            <a:r>
              <a:rPr lang="ru-RU" sz="2800" spc="-20" dirty="0" err="1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семье</a:t>
            </a:r>
            <a:r>
              <a:rPr lang="ru-RU" sz="2800" spc="2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(оптимистичные,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заинтересованные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или </a:t>
            </a:r>
            <a:r>
              <a:rPr lang="ru-RU" sz="2800" spc="-5" dirty="0" smtClean="0">
                <a:latin typeface="Times New Roman"/>
                <a:cs typeface="Times New Roman"/>
              </a:rPr>
              <a:t>тревожные,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негативные).</a:t>
            </a:r>
            <a:endParaRPr lang="ru-RU" sz="2800" dirty="0" smtClean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5274" y="394538"/>
            <a:ext cx="10858575" cy="259750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60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Фазы</a:t>
            </a:r>
            <a:r>
              <a:rPr sz="6000" i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10" dirty="0">
                <a:solidFill>
                  <a:srgbClr val="FF0000"/>
                </a:solidFill>
                <a:latin typeface="Times New Roman"/>
                <a:cs typeface="Times New Roman"/>
              </a:rPr>
              <a:t>адаптационного </a:t>
            </a:r>
            <a:r>
              <a:rPr sz="6000" i="0" spc="-15">
                <a:solidFill>
                  <a:srgbClr val="FF0000"/>
                </a:solidFill>
                <a:latin typeface="Times New Roman"/>
                <a:cs typeface="Times New Roman"/>
              </a:rPr>
              <a:t>периода</a:t>
            </a:r>
            <a:r>
              <a:rPr sz="6000" i="0" spc="-15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lang="ru-RU" sz="4800" i="0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sz="4800" i="0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sz="4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2398" y="2357430"/>
            <a:ext cx="11427460" cy="25051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7685" marR="5080" indent="-515620" algn="just">
              <a:lnSpc>
                <a:spcPct val="100000"/>
              </a:lnSpc>
              <a:buFont typeface="Wingdings" pitchFamily="2" charset="2"/>
              <a:buChar char="Ø"/>
              <a:tabLst>
                <a:tab pos="528320" algn="l"/>
              </a:tabLst>
            </a:pPr>
            <a:r>
              <a:rPr sz="5400" b="1" dirty="0" smtClean="0">
                <a:latin typeface="Times New Roman"/>
                <a:cs typeface="Times New Roman"/>
              </a:rPr>
              <a:t> </a:t>
            </a:r>
            <a:r>
              <a:rPr lang="ru-RU" sz="5400" b="1" spc="-10" dirty="0" err="1" smtClean="0">
                <a:latin typeface="Times New Roman"/>
                <a:cs typeface="Times New Roman"/>
              </a:rPr>
              <a:t>Л</a:t>
            </a:r>
            <a:r>
              <a:rPr lang="ru-RU" sz="5400" b="1" spc="-10" dirty="0" err="1">
                <a:latin typeface="Times New Roman"/>
                <a:cs typeface="Times New Roman"/>
              </a:rPr>
              <a:t>е</a:t>
            </a:r>
            <a:r>
              <a:rPr sz="5400" b="1" spc="-10" dirty="0" err="1" smtClean="0">
                <a:latin typeface="Times New Roman"/>
                <a:cs typeface="Times New Roman"/>
              </a:rPr>
              <a:t>гк</a:t>
            </a:r>
            <a:r>
              <a:rPr lang="ru-RU" sz="5400" b="1" spc="-10" dirty="0" err="1" smtClean="0">
                <a:latin typeface="Times New Roman"/>
                <a:cs typeface="Times New Roman"/>
              </a:rPr>
              <a:t>ая</a:t>
            </a:r>
            <a:r>
              <a:rPr lang="ru-RU" sz="5400" b="1" spc="-10" dirty="0" smtClean="0">
                <a:latin typeface="Times New Roman"/>
                <a:cs typeface="Times New Roman"/>
              </a:rPr>
              <a:t> степень</a:t>
            </a:r>
            <a:r>
              <a:rPr sz="5400" b="1" spc="-5" dirty="0" smtClean="0">
                <a:latin typeface="Times New Roman"/>
                <a:cs typeface="Times New Roman"/>
              </a:rPr>
              <a:t> </a:t>
            </a:r>
            <a:r>
              <a:rPr sz="5400" b="1" spc="-5" dirty="0" err="1" smtClean="0">
                <a:latin typeface="Times New Roman"/>
                <a:cs typeface="Times New Roman"/>
              </a:rPr>
              <a:t>адаптации</a:t>
            </a:r>
            <a:endParaRPr lang="ru-RU" sz="5400" b="1" spc="-5" dirty="0" smtClean="0">
              <a:latin typeface="Times New Roman"/>
              <a:cs typeface="Times New Roman"/>
            </a:endParaRPr>
          </a:p>
          <a:p>
            <a:pPr marL="527685" marR="5080" indent="-515620" algn="just">
              <a:lnSpc>
                <a:spcPct val="100000"/>
              </a:lnSpc>
              <a:buFont typeface="Wingdings" pitchFamily="2" charset="2"/>
              <a:buChar char="Ø"/>
              <a:tabLst>
                <a:tab pos="528320" algn="l"/>
              </a:tabLst>
            </a:pPr>
            <a:r>
              <a:rPr lang="ru-RU" sz="5400" b="1" spc="-5" dirty="0" smtClean="0">
                <a:latin typeface="Times New Roman"/>
                <a:cs typeface="Times New Roman"/>
              </a:rPr>
              <a:t>Средняя степень адаптации</a:t>
            </a:r>
          </a:p>
          <a:p>
            <a:pPr marL="527685" marR="5080" indent="-515620" algn="just">
              <a:lnSpc>
                <a:spcPct val="100000"/>
              </a:lnSpc>
              <a:buFont typeface="Wingdings" pitchFamily="2" charset="2"/>
              <a:buChar char="Ø"/>
              <a:tabLst>
                <a:tab pos="528320" algn="l"/>
              </a:tabLst>
            </a:pPr>
            <a:r>
              <a:rPr lang="ru-RU" sz="5400" b="1" spc="-15" dirty="0" smtClean="0">
                <a:latin typeface="Times New Roman"/>
                <a:cs typeface="Times New Roman"/>
              </a:rPr>
              <a:t>Тяжелая </a:t>
            </a:r>
            <a:r>
              <a:rPr lang="ru-RU" sz="5400" b="1" spc="-5" dirty="0" smtClean="0">
                <a:latin typeface="Times New Roman"/>
                <a:cs typeface="Times New Roman"/>
              </a:rPr>
              <a:t>степень адаптации</a:t>
            </a:r>
            <a:endParaRPr sz="5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09588" y="500042"/>
            <a:ext cx="10700588" cy="42851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1490980" algn="l"/>
                <a:tab pos="3089910" algn="l"/>
                <a:tab pos="5634990" algn="l"/>
                <a:tab pos="7458075" algn="l"/>
                <a:tab pos="8092440" algn="l"/>
              </a:tabLst>
            </a:pPr>
            <a:r>
              <a:rPr lang="ru-RU" sz="4400" b="1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Методические рекомендации родителям и педагогам по адаптации детей </a:t>
            </a:r>
            <a:r>
              <a:rPr lang="ru-RU" sz="4400" b="1" spc="-3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ук</a:t>
            </a:r>
            <a:r>
              <a:rPr lang="ru-RU" sz="4400" b="1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ДОУ</a:t>
            </a:r>
          </a:p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1490980" algn="l"/>
                <a:tab pos="3089910" algn="l"/>
                <a:tab pos="5634990" algn="l"/>
                <a:tab pos="7458075" algn="l"/>
                <a:tab pos="8092440" algn="l"/>
              </a:tabLst>
            </a:pPr>
            <a:endParaRPr lang="ru-RU" sz="4400" b="1" spc="-3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1490980" algn="l"/>
                <a:tab pos="3089910" algn="l"/>
                <a:tab pos="5634990" algn="l"/>
                <a:tab pos="7458075" algn="l"/>
                <a:tab pos="8092440" algn="l"/>
              </a:tabLst>
            </a:pPr>
            <a:r>
              <a:rPr lang="ru-RU" sz="4800" b="1" spc="-30" dirty="0" smtClean="0">
                <a:latin typeface="Times New Roman"/>
                <a:cs typeface="Times New Roman"/>
              </a:rPr>
              <a:t>Цель и </a:t>
            </a:r>
            <a:r>
              <a:rPr sz="4800" b="1" spc="-30" dirty="0" err="1" smtClean="0">
                <a:latin typeface="Times New Roman"/>
                <a:cs typeface="Times New Roman"/>
              </a:rPr>
              <a:t>главная</a:t>
            </a:r>
            <a:r>
              <a:rPr lang="ru-RU" sz="4800" b="1" spc="-30" dirty="0">
                <a:latin typeface="Times New Roman"/>
                <a:cs typeface="Times New Roman"/>
              </a:rPr>
              <a:t> </a:t>
            </a:r>
            <a:r>
              <a:rPr sz="4800" b="1" spc="-15" dirty="0" err="1" smtClean="0">
                <a:latin typeface="Times New Roman"/>
                <a:cs typeface="Times New Roman"/>
              </a:rPr>
              <a:t>функция</a:t>
            </a:r>
            <a:r>
              <a:rPr lang="ru-RU" sz="4800" b="1" spc="-15" dirty="0">
                <a:latin typeface="Times New Roman"/>
                <a:cs typeface="Times New Roman"/>
              </a:rPr>
              <a:t> </a:t>
            </a:r>
            <a:r>
              <a:rPr sz="4800" b="1" spc="-20" err="1" smtClean="0">
                <a:latin typeface="Times New Roman"/>
                <a:cs typeface="Times New Roman"/>
              </a:rPr>
              <a:t>педагогического</a:t>
            </a:r>
            <a:r>
              <a:rPr lang="ru-RU" sz="4800" b="1" spc="-20" dirty="0">
                <a:latin typeface="Times New Roman"/>
                <a:cs typeface="Times New Roman"/>
              </a:rPr>
              <a:t> </a:t>
            </a:r>
            <a:r>
              <a:rPr sz="4800" b="1" spc="-30" smtClean="0">
                <a:latin typeface="Times New Roman"/>
                <a:cs typeface="Times New Roman"/>
              </a:rPr>
              <a:t>коллектива</a:t>
            </a:r>
            <a:r>
              <a:rPr lang="ru-RU" sz="4800" b="1" spc="-30" dirty="0" smtClean="0">
                <a:latin typeface="Times New Roman"/>
                <a:cs typeface="Times New Roman"/>
              </a:rPr>
              <a:t>, </a:t>
            </a:r>
            <a:r>
              <a:rPr sz="4800" b="1" spc="-30" dirty="0" smtClean="0">
                <a:latin typeface="Times New Roman"/>
                <a:cs typeface="Times New Roman"/>
              </a:rPr>
              <a:t>	</a:t>
            </a:r>
            <a:r>
              <a:rPr lang="ru-RU" sz="4800" b="1" spc="-10" dirty="0" smtClean="0">
                <a:latin typeface="Times New Roman"/>
                <a:cs typeface="Times New Roman"/>
              </a:rPr>
              <a:t>в период адаптации детей</a:t>
            </a:r>
            <a:endParaRPr sz="48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4"/>
          </p:nvPr>
        </p:nvSpPr>
        <p:spPr>
          <a:xfrm>
            <a:off x="1828800" y="1214422"/>
            <a:ext cx="8534400" cy="3693319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Действия воспитателя, способствующие успешной адаптации ребенка раннего возраста к условиям детского сада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6712" y="357166"/>
            <a:ext cx="10572824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4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РАСПОРЯДОК</a:t>
            </a:r>
            <a:r>
              <a:rPr sz="4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4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dirty="0">
                <a:solidFill>
                  <a:srgbClr val="FF0000"/>
                </a:solidFill>
                <a:latin typeface="Times New Roman"/>
                <a:cs typeface="Times New Roman"/>
              </a:rPr>
              <a:t>РЕЖИМ</a:t>
            </a:r>
            <a:r>
              <a:rPr sz="4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dirty="0">
                <a:solidFill>
                  <a:srgbClr val="FF0000"/>
                </a:solidFill>
                <a:latin typeface="Times New Roman"/>
                <a:cs typeface="Times New Roman"/>
              </a:rPr>
              <a:t>ДНЯ</a:t>
            </a:r>
            <a:endParaRPr sz="4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66712" y="1219327"/>
            <a:ext cx="10501386" cy="10124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4000" i="0" spc="-10" dirty="0">
                <a:latin typeface="Times New Roman"/>
                <a:cs typeface="Times New Roman"/>
              </a:rPr>
              <a:t>Второй</a:t>
            </a:r>
            <a:r>
              <a:rPr sz="4000" i="0" spc="-5" dirty="0">
                <a:latin typeface="Times New Roman"/>
                <a:cs typeface="Times New Roman"/>
              </a:rPr>
              <a:t> </a:t>
            </a:r>
            <a:r>
              <a:rPr sz="4000" i="0" spc="-55" dirty="0">
                <a:latin typeface="Times New Roman"/>
                <a:cs typeface="Times New Roman"/>
              </a:rPr>
              <a:t>год</a:t>
            </a:r>
            <a:r>
              <a:rPr sz="4000" i="0" spc="5" dirty="0">
                <a:latin typeface="Times New Roman"/>
                <a:cs typeface="Times New Roman"/>
              </a:rPr>
              <a:t> </a:t>
            </a:r>
            <a:r>
              <a:rPr sz="4000" i="0" spc="-5" dirty="0">
                <a:latin typeface="Times New Roman"/>
                <a:cs typeface="Times New Roman"/>
              </a:rPr>
              <a:t>жизни. 2 </a:t>
            </a:r>
            <a:r>
              <a:rPr sz="4000" i="0" spc="-15" dirty="0">
                <a:latin typeface="Times New Roman"/>
                <a:cs typeface="Times New Roman"/>
              </a:rPr>
              <a:t>группа</a:t>
            </a:r>
            <a:r>
              <a:rPr sz="4000" i="0" spc="10" dirty="0">
                <a:latin typeface="Times New Roman"/>
                <a:cs typeface="Times New Roman"/>
              </a:rPr>
              <a:t> </a:t>
            </a:r>
            <a:r>
              <a:rPr sz="4000" i="0" spc="-15" dirty="0">
                <a:latin typeface="Times New Roman"/>
                <a:cs typeface="Times New Roman"/>
              </a:rPr>
              <a:t>раннего</a:t>
            </a:r>
            <a:r>
              <a:rPr sz="4000" i="0" spc="5" dirty="0">
                <a:latin typeface="Times New Roman"/>
                <a:cs typeface="Times New Roman"/>
              </a:rPr>
              <a:t> </a:t>
            </a:r>
            <a:r>
              <a:rPr sz="4000" i="0" spc="-5">
                <a:latin typeface="Times New Roman"/>
                <a:cs typeface="Times New Roman"/>
              </a:rPr>
              <a:t>возраста</a:t>
            </a:r>
            <a:r>
              <a:rPr sz="2500" i="0" spc="-5" smtClean="0">
                <a:latin typeface="Times New Roman"/>
                <a:cs typeface="Times New Roman"/>
              </a:rPr>
              <a:t>.</a:t>
            </a:r>
            <a:r>
              <a:rPr lang="ru-RU" sz="2500" i="0" spc="-5" dirty="0" smtClean="0">
                <a:latin typeface="Times New Roman"/>
                <a:cs typeface="Times New Roman"/>
              </a:rPr>
              <a:t/>
            </a:r>
            <a:br>
              <a:rPr lang="ru-RU" sz="2500" i="0" spc="-5" dirty="0" smtClean="0">
                <a:latin typeface="Times New Roman"/>
                <a:cs typeface="Times New Roman"/>
              </a:rPr>
            </a:br>
            <a:endParaRPr sz="25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666712" y="2126577"/>
            <a:ext cx="11092815" cy="47314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sz="4000" spc="-30" dirty="0" err="1">
                <a:latin typeface="Times New Roman"/>
                <a:cs typeface="Times New Roman"/>
              </a:rPr>
              <a:t>Режим</a:t>
            </a:r>
            <a:r>
              <a:rPr sz="4000" spc="-30" dirty="0" smtClean="0">
                <a:latin typeface="Times New Roman"/>
                <a:cs typeface="Times New Roman"/>
              </a:rPr>
              <a:t>.</a:t>
            </a:r>
            <a:endParaRPr lang="ru-RU" sz="4000" spc="-30" dirty="0" smtClean="0">
              <a:latin typeface="Times New Roman"/>
              <a:cs typeface="Times New Roman"/>
            </a:endParaRPr>
          </a:p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lang="ru-RU" sz="4000" spc="-30" dirty="0" smtClean="0"/>
              <a:t>Сон</a:t>
            </a:r>
          </a:p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lang="ru-RU" sz="4000" spc="-30" dirty="0" smtClean="0"/>
              <a:t>Гигиенические условия</a:t>
            </a:r>
          </a:p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lang="ru-RU" sz="4000" spc="-30" dirty="0" smtClean="0"/>
              <a:t>Питание</a:t>
            </a:r>
          </a:p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lang="ru-RU" sz="4000" spc="-30" dirty="0" smtClean="0"/>
              <a:t>Гигиенические и закаливающие процедуры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/>
              <a:buChar char=""/>
              <a:tabLst>
                <a:tab pos="355600" algn="l"/>
              </a:tabLst>
            </a:pPr>
            <a:endParaRPr lang="ru-RU" i="1" spc="-30" dirty="0" smtClean="0"/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/>
              <a:buChar char=""/>
              <a:tabLst>
                <a:tab pos="355600" algn="l"/>
              </a:tabLst>
            </a:pPr>
            <a:endParaRPr lang="ru-RU" i="1" spc="-30" dirty="0" smtClean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/>
              <a:buChar char=""/>
              <a:tabLst>
                <a:tab pos="355600" algn="l"/>
              </a:tabLst>
            </a:pPr>
            <a:endParaRPr lang="ru-RU" i="1" spc="-30" dirty="0" smtClean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95"/>
              </a:spcBef>
              <a:tabLst>
                <a:tab pos="355600" algn="l"/>
              </a:tabLst>
            </a:pPr>
            <a:r>
              <a:rPr i="1" spc="-25" dirty="0" smtClean="0">
                <a:latin typeface="Times New Roman"/>
                <a:cs typeface="Times New Roman"/>
              </a:rPr>
              <a:t> </a:t>
            </a:r>
            <a:endParaRPr spc="-1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66844" y="321310"/>
            <a:ext cx="8786874" cy="3731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endParaRPr lang="ru-RU" sz="6000" b="1" spc="-2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endParaRPr lang="ru-RU" sz="6000" b="1" spc="-2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6000" b="1" spc="-25" smtClean="0">
                <a:solidFill>
                  <a:srgbClr val="FF0000"/>
                </a:solidFill>
                <a:latin typeface="Times New Roman"/>
                <a:cs typeface="Times New Roman"/>
              </a:rPr>
              <a:t>Третий</a:t>
            </a:r>
            <a:r>
              <a:rPr sz="6000" b="1" spc="-1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год</a:t>
            </a:r>
            <a:r>
              <a:rPr sz="6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жизни.</a:t>
            </a:r>
            <a:r>
              <a:rPr sz="6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Первая</a:t>
            </a:r>
            <a:r>
              <a:rPr sz="60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младшая</a:t>
            </a:r>
            <a:r>
              <a:rPr sz="6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группа.</a:t>
            </a:r>
            <a:endParaRPr sz="6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1080" y="457022"/>
            <a:ext cx="860996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0" spc="-5" dirty="0">
                <a:latin typeface="Times New Roman"/>
                <a:cs typeface="Times New Roman"/>
              </a:rPr>
              <a:t>Примерный</a:t>
            </a:r>
            <a:r>
              <a:rPr sz="2400" i="0" spc="10" dirty="0">
                <a:latin typeface="Times New Roman"/>
                <a:cs typeface="Times New Roman"/>
              </a:rPr>
              <a:t> </a:t>
            </a:r>
            <a:r>
              <a:rPr sz="2400" i="0" spc="-5" dirty="0">
                <a:latin typeface="Times New Roman"/>
                <a:cs typeface="Times New Roman"/>
              </a:rPr>
              <a:t>режим</a:t>
            </a:r>
            <a:r>
              <a:rPr sz="2400" i="0" spc="10" dirty="0">
                <a:latin typeface="Times New Roman"/>
                <a:cs typeface="Times New Roman"/>
              </a:rPr>
              <a:t> </a:t>
            </a:r>
            <a:r>
              <a:rPr sz="2400" i="0" spc="-5" dirty="0">
                <a:latin typeface="Times New Roman"/>
                <a:cs typeface="Times New Roman"/>
              </a:rPr>
              <a:t>дня</a:t>
            </a:r>
            <a:r>
              <a:rPr sz="2400" i="0" spc="15" dirty="0">
                <a:latin typeface="Times New Roman"/>
                <a:cs typeface="Times New Roman"/>
              </a:rPr>
              <a:t> </a:t>
            </a:r>
            <a:r>
              <a:rPr sz="2400" i="0" spc="-30" dirty="0">
                <a:latin typeface="Times New Roman"/>
                <a:cs typeface="Times New Roman"/>
              </a:rPr>
              <a:t>Холодный</a:t>
            </a:r>
            <a:r>
              <a:rPr sz="2400" i="0" spc="35" dirty="0">
                <a:latin typeface="Times New Roman"/>
                <a:cs typeface="Times New Roman"/>
              </a:rPr>
              <a:t> </a:t>
            </a:r>
            <a:r>
              <a:rPr sz="2400" i="0" spc="-20" dirty="0">
                <a:latin typeface="Times New Roman"/>
                <a:cs typeface="Times New Roman"/>
              </a:rPr>
              <a:t>период</a:t>
            </a:r>
            <a:r>
              <a:rPr sz="2400" i="0" spc="25" dirty="0">
                <a:latin typeface="Times New Roman"/>
                <a:cs typeface="Times New Roman"/>
              </a:rPr>
              <a:t> </a:t>
            </a:r>
            <a:r>
              <a:rPr sz="2400" i="0" spc="-35" dirty="0">
                <a:latin typeface="Times New Roman"/>
                <a:cs typeface="Times New Roman"/>
              </a:rPr>
              <a:t>года</a:t>
            </a:r>
            <a:r>
              <a:rPr sz="2400" i="0" spc="15" dirty="0">
                <a:latin typeface="Times New Roman"/>
                <a:cs typeface="Times New Roman"/>
              </a:rPr>
              <a:t> </a:t>
            </a:r>
            <a:r>
              <a:rPr sz="2400" i="0" spc="-5" dirty="0">
                <a:latin typeface="Times New Roman"/>
                <a:cs typeface="Times New Roman"/>
              </a:rPr>
              <a:t>(сентябрь-май)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389786"/>
              </p:ext>
            </p:extLst>
          </p:nvPr>
        </p:nvGraphicFramePr>
        <p:xfrm>
          <a:off x="713054" y="1118361"/>
          <a:ext cx="10944859" cy="53719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52180"/>
                <a:gridCol w="2392679"/>
              </a:tblGrid>
              <a:tr h="345948">
                <a:tc>
                  <a:txBody>
                    <a:bodyPr/>
                    <a:lstStyle/>
                    <a:p>
                      <a:pPr marL="929640">
                        <a:lnSpc>
                          <a:spcPts val="1885"/>
                        </a:lnSpc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Содержание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1130300">
                        <a:lnSpc>
                          <a:spcPts val="1885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время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820">
                <a:tc>
                  <a:txBody>
                    <a:bodyPr/>
                    <a:lstStyle/>
                    <a:p>
                      <a:pPr marL="620395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Прием,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осмотр,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утренняя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гимнастика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5"/>
                        </a:lnSpc>
                      </a:pP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-8.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948">
                <a:tc>
                  <a:txBody>
                    <a:bodyPr/>
                    <a:lstStyle/>
                    <a:p>
                      <a:pPr marL="620395">
                        <a:lnSpc>
                          <a:spcPts val="1885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завтраку,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завтрак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8.00-8.30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821">
                <a:tc>
                  <a:txBody>
                    <a:bodyPr/>
                    <a:lstStyle/>
                    <a:p>
                      <a:pPr marL="62039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образовательной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деятельности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8.30-9.00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525145">
                <a:tc>
                  <a:txBody>
                    <a:bodyPr/>
                    <a:lstStyle/>
                    <a:p>
                      <a:pPr marL="620395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Образовательная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деятельность,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развивающие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подгрупповые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образовательные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ситуации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на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6891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игровой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 err="1">
                          <a:latin typeface="Times New Roman"/>
                          <a:cs typeface="Times New Roman"/>
                        </a:rPr>
                        <a:t>основе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 smtClean="0">
                          <a:latin typeface="Times New Roman"/>
                          <a:cs typeface="Times New Roman"/>
                        </a:rPr>
                        <a:t>(ОД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)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9.00-9.35.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947">
                <a:tc>
                  <a:txBody>
                    <a:bodyPr/>
                    <a:lstStyle/>
                    <a:p>
                      <a:pPr marL="62039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к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прогулке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9.40-11.20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821">
                <a:tc>
                  <a:txBody>
                    <a:bodyPr/>
                    <a:lstStyle/>
                    <a:p>
                      <a:pPr marL="62039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Возвращение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прогулки,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5"/>
                        </a:lnSpc>
                      </a:pP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11.20-11.40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948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обеду,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игры,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обед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11.40-12.10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820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сну,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дневной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12.10-15.00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948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Постепенный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подъем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детей,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воздушные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процедуры,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игровой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массаж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15.00-15.30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948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Полдник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15.30-15.45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525043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досуги,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совместная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r>
                        <a:rPr sz="16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детьми,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самостоятельная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6891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интересам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15.45-16.20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345884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20" dirty="0" err="1" smtClean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lang="ru-RU" sz="1600" spc="-20" dirty="0" smtClean="0">
                          <a:latin typeface="Times New Roman"/>
                          <a:cs typeface="Times New Roman"/>
                        </a:rPr>
                        <a:t> к ужину</a:t>
                      </a:r>
                      <a:r>
                        <a:rPr sz="1600" spc="-3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прогулке,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прогулка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16.20-18.00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516940">
                <a:tc>
                  <a:txBody>
                    <a:bodyPr/>
                    <a:lstStyle/>
                    <a:p>
                      <a:pPr marL="620395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Возвращение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прогулки,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 </a:t>
                      </a:r>
                      <a:r>
                        <a:rPr sz="1600" spc="-70" dirty="0">
                          <a:latin typeface="Times New Roman"/>
                          <a:cs typeface="Times New Roman"/>
                        </a:rPr>
                        <a:t>Уход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детей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домой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ts val="1889"/>
                        </a:lnSpc>
                      </a:pP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18.00-19.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4809" y="490473"/>
            <a:ext cx="441325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i="0" spc="-10" dirty="0">
                <a:latin typeface="Times New Roman"/>
                <a:cs typeface="Times New Roman"/>
              </a:rPr>
              <a:t>Тѐплый</a:t>
            </a:r>
            <a:r>
              <a:rPr sz="2200" i="0" spc="-15" dirty="0">
                <a:latin typeface="Times New Roman"/>
                <a:cs typeface="Times New Roman"/>
              </a:rPr>
              <a:t> </a:t>
            </a:r>
            <a:r>
              <a:rPr sz="2200" i="0" spc="-20" dirty="0">
                <a:latin typeface="Times New Roman"/>
                <a:cs typeface="Times New Roman"/>
              </a:rPr>
              <a:t>период</a:t>
            </a:r>
            <a:r>
              <a:rPr sz="2200" i="0" dirty="0">
                <a:latin typeface="Times New Roman"/>
                <a:cs typeface="Times New Roman"/>
              </a:rPr>
              <a:t> </a:t>
            </a:r>
            <a:r>
              <a:rPr sz="2200" i="0" spc="-35" dirty="0">
                <a:latin typeface="Times New Roman"/>
                <a:cs typeface="Times New Roman"/>
              </a:rPr>
              <a:t>года</a:t>
            </a:r>
            <a:r>
              <a:rPr sz="2200" i="0" spc="-10" dirty="0">
                <a:latin typeface="Times New Roman"/>
                <a:cs typeface="Times New Roman"/>
              </a:rPr>
              <a:t> (июнь-август)</a:t>
            </a:r>
            <a:endParaRPr sz="22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388293"/>
              </p:ext>
            </p:extLst>
          </p:nvPr>
        </p:nvGraphicFramePr>
        <p:xfrm>
          <a:off x="809066" y="857232"/>
          <a:ext cx="10944859" cy="59868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52180"/>
                <a:gridCol w="2392679"/>
              </a:tblGrid>
              <a:tr h="417705">
                <a:tc>
                  <a:txBody>
                    <a:bodyPr/>
                    <a:lstStyle/>
                    <a:p>
                      <a:pPr marL="625475">
                        <a:lnSpc>
                          <a:spcPts val="1885"/>
                        </a:lnSpc>
                      </a:pPr>
                      <a:r>
                        <a:rPr sz="1600" spc="-10" dirty="0" err="1" smtClean="0">
                          <a:latin typeface="Times New Roman"/>
                          <a:cs typeface="Times New Roman"/>
                        </a:rPr>
                        <a:t>Прием</a:t>
                      </a:r>
                      <a:r>
                        <a:rPr lang="ru-RU" sz="1600" spc="-10" dirty="0" smtClean="0">
                          <a:latin typeface="Times New Roman"/>
                          <a:cs typeface="Times New Roman"/>
                        </a:rPr>
                        <a:t> на улице</a:t>
                      </a:r>
                      <a:r>
                        <a:rPr sz="1600" spc="-10" dirty="0" smtClean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осмотр,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утренняя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гимнастика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участке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детского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сада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140970" algn="r">
                        <a:lnSpc>
                          <a:spcPts val="1885"/>
                        </a:lnSpc>
                      </a:pP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7.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sz="1600" spc="-5" dirty="0" smtClean="0">
                          <a:latin typeface="Times New Roman"/>
                          <a:cs typeface="Times New Roman"/>
                        </a:rPr>
                        <a:t>-8.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839">
                <a:tc>
                  <a:txBody>
                    <a:bodyPr/>
                    <a:lstStyle/>
                    <a:p>
                      <a:pPr marL="625475">
                        <a:lnSpc>
                          <a:spcPts val="1885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завтраку,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завтрак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140970" algn="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8.00-8.30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05">
                <a:tc>
                  <a:txBody>
                    <a:bodyPr/>
                    <a:lstStyle/>
                    <a:p>
                      <a:pPr marL="62547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прогулке,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образовательной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деятельности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выход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140970" algn="r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8.30-9.00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556358">
                <a:tc>
                  <a:txBody>
                    <a:bodyPr/>
                    <a:lstStyle/>
                    <a:p>
                      <a:pPr marL="62547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наблюдения,</a:t>
                      </a:r>
                      <a:r>
                        <a:rPr sz="16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воздушные,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солнечные</a:t>
                      </a:r>
                      <a:r>
                        <a:rPr sz="16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процедуры,</a:t>
                      </a:r>
                      <a:r>
                        <a:rPr sz="16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образовательная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r>
                        <a:rPr sz="16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(на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739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участке)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102870" algn="r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9.00-11.10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05">
                <a:tc>
                  <a:txBody>
                    <a:bodyPr/>
                    <a:lstStyle/>
                    <a:p>
                      <a:pPr marL="625475">
                        <a:lnSpc>
                          <a:spcPts val="188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Возращение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прогулки,</a:t>
                      </a:r>
                      <a:r>
                        <a:rPr sz="1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водные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процедуры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5"/>
                        </a:lnSpc>
                      </a:pP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11.10-11.30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04">
                <a:tc>
                  <a:txBody>
                    <a:bodyPr/>
                    <a:lstStyle/>
                    <a:p>
                      <a:pPr marL="625475">
                        <a:lnSpc>
                          <a:spcPts val="1889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обеду,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обед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11.30-12.00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05">
                <a:tc>
                  <a:txBody>
                    <a:bodyPr/>
                    <a:lstStyle/>
                    <a:p>
                      <a:pPr marL="625475">
                        <a:lnSpc>
                          <a:spcPts val="1889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сну,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дневной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сон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9"/>
                        </a:lnSpc>
                      </a:pPr>
                      <a:r>
                        <a:rPr sz="1600" spc="-5" smtClean="0">
                          <a:latin typeface="Times New Roman"/>
                          <a:cs typeface="Times New Roman"/>
                        </a:rPr>
                        <a:t>12.00-15.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05">
                <a:tc>
                  <a:txBody>
                    <a:bodyPr/>
                    <a:lstStyle/>
                    <a:p>
                      <a:pPr marL="625475">
                        <a:lnSpc>
                          <a:spcPts val="188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Подъѐм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детей,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игровой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массаж,</a:t>
                      </a:r>
                      <a:r>
                        <a:rPr sz="16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9"/>
                        </a:lnSpc>
                      </a:pPr>
                      <a:r>
                        <a:rPr sz="1600" spc="-5" smtClean="0">
                          <a:latin typeface="Times New Roman"/>
                          <a:cs typeface="Times New Roman"/>
                        </a:rPr>
                        <a:t>15.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lang="ru-RU" sz="1600" spc="-5" baseline="0" dirty="0" smtClean="0">
                          <a:latin typeface="Times New Roman"/>
                          <a:cs typeface="Times New Roman"/>
                        </a:rPr>
                        <a:t> – 15:40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839">
                <a:tc>
                  <a:txBody>
                    <a:bodyPr/>
                    <a:lstStyle/>
                    <a:p>
                      <a:pPr marL="625475">
                        <a:lnSpc>
                          <a:spcPts val="1889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Полдник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9"/>
                        </a:lnSpc>
                      </a:pPr>
                      <a:r>
                        <a:rPr sz="1600" spc="-5" smtClean="0">
                          <a:latin typeface="Times New Roman"/>
                          <a:cs typeface="Times New Roman"/>
                        </a:rPr>
                        <a:t>15.</a:t>
                      </a: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50</a:t>
                      </a:r>
                      <a:r>
                        <a:rPr lang="ru-RU" sz="1600" spc="-5" baseline="0" dirty="0" smtClean="0">
                          <a:latin typeface="Times New Roman"/>
                          <a:cs typeface="Times New Roman"/>
                        </a:rPr>
                        <a:t> – 16:10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05">
                <a:tc>
                  <a:txBody>
                    <a:bodyPr/>
                    <a:lstStyle/>
                    <a:p>
                      <a:pPr marL="625475">
                        <a:lnSpc>
                          <a:spcPts val="1889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подготовка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прогулке,</a:t>
                      </a:r>
                      <a:r>
                        <a:rPr sz="1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выход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6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прогулку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9"/>
                        </a:lnSpc>
                      </a:pP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16:15</a:t>
                      </a:r>
                      <a:r>
                        <a:rPr lang="ru-RU" sz="1600" spc="-5" baseline="0" dirty="0" smtClean="0">
                          <a:latin typeface="Times New Roman"/>
                          <a:cs typeface="Times New Roman"/>
                        </a:rPr>
                        <a:t> – 16:30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691">
                <a:tc>
                  <a:txBody>
                    <a:bodyPr/>
                    <a:lstStyle/>
                    <a:p>
                      <a:pPr marL="625475">
                        <a:lnSpc>
                          <a:spcPts val="1889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Прогулка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89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16:30</a:t>
                      </a:r>
                      <a:r>
                        <a:rPr lang="ru-RU" sz="1600" baseline="0" dirty="0" smtClean="0">
                          <a:latin typeface="Times New Roman"/>
                          <a:cs typeface="Times New Roman"/>
                        </a:rPr>
                        <a:t> – 17:10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32">
                <a:tc>
                  <a:txBody>
                    <a:bodyPr/>
                    <a:lstStyle/>
                    <a:p>
                      <a:pPr marL="625475">
                        <a:lnSpc>
                          <a:spcPts val="18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Возращение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5" dirty="0">
                          <a:latin typeface="Times New Roman"/>
                          <a:cs typeface="Times New Roman"/>
                        </a:rPr>
                        <a:t>прогулки,</a:t>
                      </a:r>
                      <a:r>
                        <a:rPr sz="1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95"/>
                        </a:lnSpc>
                      </a:pP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17:10</a:t>
                      </a:r>
                      <a:r>
                        <a:rPr lang="ru-RU" sz="1600" spc="-5" baseline="0" dirty="0" smtClean="0">
                          <a:latin typeface="Times New Roman"/>
                          <a:cs typeface="Times New Roman"/>
                        </a:rPr>
                        <a:t> – 17:25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32">
                <a:tc>
                  <a:txBody>
                    <a:bodyPr/>
                    <a:lstStyle/>
                    <a:p>
                      <a:pPr marL="625475">
                        <a:lnSpc>
                          <a:spcPts val="1895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Ужин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95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17:25 – 17:50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  <a:tr h="417732">
                <a:tc>
                  <a:txBody>
                    <a:bodyPr/>
                    <a:lstStyle/>
                    <a:p>
                      <a:pPr marL="625475">
                        <a:lnSpc>
                          <a:spcPts val="1895"/>
                        </a:lnSpc>
                      </a:pP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Игры,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уход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детей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домой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895"/>
                        </a:lnSpc>
                      </a:pPr>
                      <a:r>
                        <a:rPr lang="ru-RU" sz="1600" spc="-5" dirty="0" smtClean="0">
                          <a:latin typeface="Times New Roman"/>
                          <a:cs typeface="Times New Roman"/>
                        </a:rPr>
                        <a:t>18:00</a:t>
                      </a:r>
                      <a:r>
                        <a:rPr lang="ru-RU" sz="1600" spc="-5" baseline="0" dirty="0" smtClean="0">
                          <a:latin typeface="Times New Roman"/>
                          <a:cs typeface="Times New Roman"/>
                        </a:rPr>
                        <a:t> – 19:30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8D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2087" y="0"/>
            <a:ext cx="11367135" cy="52450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05855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/>
                <a:cs typeface="Times New Roman"/>
              </a:rPr>
              <a:t>…</a:t>
            </a:r>
            <a:r>
              <a:rPr sz="3200" spc="-20" dirty="0">
                <a:latin typeface="Times New Roman" pitchFamily="18" charset="0"/>
                <a:cs typeface="Times New Roman" pitchFamily="18" charset="0"/>
              </a:rPr>
              <a:t>Твердо</a:t>
            </a:r>
            <a:r>
              <a:rPr sz="32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убежден,</a:t>
            </a:r>
            <a:r>
              <a:rPr sz="32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10" dirty="0"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sz="32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качества</a:t>
            </a:r>
            <a:r>
              <a:rPr sz="32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души,</a:t>
            </a:r>
          </a:p>
          <a:p>
            <a:pPr marL="6205855">
              <a:lnSpc>
                <a:spcPct val="100000"/>
              </a:lnSpc>
            </a:pPr>
            <a:r>
              <a:rPr sz="3200" spc="5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25" dirty="0">
                <a:latin typeface="Times New Roman" pitchFamily="18" charset="0"/>
                <a:cs typeface="Times New Roman" pitchFamily="18" charset="0"/>
              </a:rPr>
              <a:t>которых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стать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настоящим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  <a:p>
            <a:pPr marL="6205855">
              <a:lnSpc>
                <a:spcPct val="100000"/>
              </a:lnSpc>
            </a:pPr>
            <a:r>
              <a:rPr sz="3200" dirty="0">
                <a:latin typeface="Times New Roman" pitchFamily="18" charset="0"/>
                <a:cs typeface="Times New Roman" pitchFamily="18" charset="0"/>
              </a:rPr>
              <a:t>воспитателем,</a:t>
            </a:r>
            <a:r>
              <a:rPr sz="32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среди</a:t>
            </a:r>
            <a:r>
              <a:rPr sz="32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этих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качеств</a:t>
            </a:r>
            <a:r>
              <a:rPr sz="3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на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  <a:p>
            <a:pPr marL="6205855" marR="525780">
              <a:lnSpc>
                <a:spcPct val="100000"/>
              </a:lnSpc>
            </a:pPr>
            <a:r>
              <a:rPr sz="3200" spc="-15" dirty="0">
                <a:latin typeface="Times New Roman" pitchFamily="18" charset="0"/>
                <a:cs typeface="Times New Roman" pitchFamily="18" charset="0"/>
              </a:rPr>
              <a:t>первом </a:t>
            </a:r>
            <a:r>
              <a:rPr sz="3200" spc="10" dirty="0">
                <a:latin typeface="Times New Roman" pitchFamily="18" charset="0"/>
                <a:cs typeface="Times New Roman" pitchFamily="18" charset="0"/>
              </a:rPr>
              <a:t>месте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умение проникнуть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духовный </a:t>
            </a:r>
            <a:r>
              <a:rPr sz="3200" spc="-43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мир</a:t>
            </a:r>
            <a:r>
              <a:rPr sz="32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ребенка.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  <a:p>
            <a:pPr marL="7120255">
              <a:lnSpc>
                <a:spcPct val="100000"/>
              </a:lnSpc>
            </a:pPr>
            <a:r>
              <a:rPr sz="3200" spc="-15" dirty="0">
                <a:latin typeface="Times New Roman" pitchFamily="18" charset="0"/>
                <a:cs typeface="Times New Roman" pitchFamily="18" charset="0"/>
              </a:rPr>
              <a:t>Сухомлинский</a:t>
            </a:r>
            <a:r>
              <a:rPr sz="3200" spc="3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В.А.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223215"/>
            <a:ext cx="10805160" cy="57534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sz="4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</a:t>
            </a:r>
            <a:r>
              <a:rPr sz="4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ослабления</a:t>
            </a:r>
            <a:r>
              <a:rPr sz="4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адаптационного</a:t>
            </a:r>
            <a:r>
              <a:rPr sz="4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синдрома:</a:t>
            </a:r>
            <a:endParaRPr sz="48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85115" indent="-273050">
              <a:lnSpc>
                <a:spcPct val="100000"/>
              </a:lnSpc>
              <a:buFont typeface="Wingdings" pitchFamily="2" charset="2"/>
              <a:buChar char="Ø"/>
              <a:tabLst>
                <a:tab pos="285750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не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принимать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в </a:t>
            </a:r>
            <a:r>
              <a:rPr sz="3200" b="1" spc="-10" dirty="0">
                <a:latin typeface="Times New Roman"/>
                <a:cs typeface="Times New Roman"/>
              </a:rPr>
              <a:t>группу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сразу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много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новеньких</a:t>
            </a:r>
            <a:endParaRPr sz="3200" b="1" dirty="0">
              <a:latin typeface="Times New Roman"/>
              <a:cs typeface="Times New Roman"/>
            </a:endParaRPr>
          </a:p>
          <a:p>
            <a:pPr marL="285115" indent="-273050">
              <a:lnSpc>
                <a:spcPct val="100000"/>
              </a:lnSpc>
              <a:buFont typeface="Wingdings" pitchFamily="2" charset="2"/>
              <a:buChar char="Ø"/>
              <a:tabLst>
                <a:tab pos="285750" algn="l"/>
              </a:tabLst>
            </a:pPr>
            <a:r>
              <a:rPr sz="3200" b="1" spc="5" dirty="0">
                <a:latin typeface="Times New Roman"/>
                <a:cs typeface="Times New Roman"/>
              </a:rPr>
              <a:t>оставлять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ребенка </a:t>
            </a:r>
            <a:r>
              <a:rPr sz="3200" b="1" dirty="0">
                <a:latin typeface="Times New Roman"/>
                <a:cs typeface="Times New Roman"/>
              </a:rPr>
              <a:t>в яслях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на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время </a:t>
            </a:r>
            <a:r>
              <a:rPr sz="3200" b="1" spc="-20" dirty="0">
                <a:latin typeface="Times New Roman"/>
                <a:cs typeface="Times New Roman"/>
              </a:rPr>
              <a:t>одного </a:t>
            </a:r>
            <a:r>
              <a:rPr sz="3200" b="1" spc="-5" dirty="0">
                <a:latin typeface="Times New Roman"/>
                <a:cs typeface="Times New Roman"/>
              </a:rPr>
              <a:t>бодрствования</a:t>
            </a:r>
            <a:endParaRPr sz="3200" b="1" dirty="0">
              <a:latin typeface="Times New Roman"/>
              <a:cs typeface="Times New Roman"/>
            </a:endParaRPr>
          </a:p>
          <a:p>
            <a:pPr marL="285115" indent="-273050">
              <a:lnSpc>
                <a:spcPct val="100000"/>
              </a:lnSpc>
              <a:buFont typeface="Wingdings" pitchFamily="2" charset="2"/>
              <a:buChar char="Ø"/>
              <a:tabLst>
                <a:tab pos="285750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не должно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быть в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первое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время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прививок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(травмируют)</a:t>
            </a:r>
            <a:endParaRPr sz="3200" b="1" dirty="0">
              <a:latin typeface="Times New Roman"/>
              <a:cs typeface="Times New Roman"/>
            </a:endParaRPr>
          </a:p>
          <a:p>
            <a:pPr marL="284480" indent="-272415">
              <a:lnSpc>
                <a:spcPct val="100000"/>
              </a:lnSpc>
              <a:buFont typeface="Wingdings" pitchFamily="2" charset="2"/>
              <a:buChar char="Ø"/>
              <a:tabLst>
                <a:tab pos="285115" algn="l"/>
              </a:tabLst>
            </a:pPr>
            <a:r>
              <a:rPr sz="3200" b="1" dirty="0">
                <a:latin typeface="Times New Roman"/>
                <a:cs typeface="Times New Roman"/>
              </a:rPr>
              <a:t>не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отучать</a:t>
            </a:r>
            <a:r>
              <a:rPr sz="3200" b="1" spc="-3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от</a:t>
            </a:r>
            <a:r>
              <a:rPr sz="3200" b="1" spc="-1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отрицательных</a:t>
            </a:r>
            <a:r>
              <a:rPr sz="3200" b="1" spc="-2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привычек</a:t>
            </a:r>
            <a:endParaRPr sz="3200" b="1" dirty="0">
              <a:latin typeface="Times New Roman"/>
              <a:cs typeface="Times New Roman"/>
            </a:endParaRPr>
          </a:p>
          <a:p>
            <a:pPr marL="285115" indent="-273050">
              <a:lnSpc>
                <a:spcPct val="100000"/>
              </a:lnSpc>
              <a:buFont typeface="Wingdings" pitchFamily="2" charset="2"/>
              <a:buChar char="Ø"/>
              <a:tabLst>
                <a:tab pos="285750" algn="l"/>
              </a:tabLst>
            </a:pPr>
            <a:r>
              <a:rPr sz="3200" b="1" dirty="0">
                <a:latin typeface="Times New Roman"/>
                <a:cs typeface="Times New Roman"/>
              </a:rPr>
              <a:t>приносить </a:t>
            </a:r>
            <a:r>
              <a:rPr sz="3200" b="1" spc="-5" dirty="0">
                <a:latin typeface="Times New Roman"/>
                <a:cs typeface="Times New Roman"/>
              </a:rPr>
              <a:t>из </a:t>
            </a:r>
            <a:r>
              <a:rPr sz="3200" b="1" spc="-10" dirty="0">
                <a:latin typeface="Times New Roman"/>
                <a:cs typeface="Times New Roman"/>
              </a:rPr>
              <a:t>дома</a:t>
            </a:r>
            <a:r>
              <a:rPr sz="3200" b="1" spc="-3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любые игрушки</a:t>
            </a:r>
            <a:endParaRPr sz="3200" b="1" dirty="0">
              <a:latin typeface="Times New Roman"/>
              <a:cs typeface="Times New Roman"/>
            </a:endParaRPr>
          </a:p>
          <a:p>
            <a:pPr marL="285115" indent="-273050">
              <a:lnSpc>
                <a:spcPct val="100000"/>
              </a:lnSpc>
              <a:buFont typeface="Wingdings" pitchFamily="2" charset="2"/>
              <a:buChar char="Ø"/>
              <a:tabLst>
                <a:tab pos="285750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не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настаивать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на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участии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ребенка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в</a:t>
            </a:r>
            <a:r>
              <a:rPr sz="3200" b="1" spc="1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играх,</a:t>
            </a:r>
            <a:r>
              <a:rPr sz="3200" b="1" spc="1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занятиях, </a:t>
            </a:r>
            <a:r>
              <a:rPr sz="3200" b="1" spc="10" dirty="0">
                <a:latin typeface="Times New Roman"/>
                <a:cs typeface="Times New Roman"/>
              </a:rPr>
              <a:t>если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он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5" dirty="0" err="1">
                <a:latin typeface="Times New Roman"/>
                <a:cs typeface="Times New Roman"/>
              </a:rPr>
              <a:t>не</a:t>
            </a:r>
            <a:r>
              <a:rPr sz="3200" b="1" spc="10" dirty="0">
                <a:latin typeface="Times New Roman"/>
                <a:cs typeface="Times New Roman"/>
              </a:rPr>
              <a:t> </a:t>
            </a:r>
            <a:r>
              <a:rPr sz="3200" b="1" spc="-25" dirty="0" err="1" smtClean="0">
                <a:latin typeface="Times New Roman"/>
                <a:cs typeface="Times New Roman"/>
              </a:rPr>
              <a:t>хочет</a:t>
            </a:r>
            <a:r>
              <a:rPr lang="ru-RU" sz="3200" b="1" dirty="0">
                <a:latin typeface="Times New Roman"/>
                <a:cs typeface="Times New Roman"/>
              </a:rPr>
              <a:t>.</a:t>
            </a:r>
            <a:endParaRPr sz="32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6712" y="545719"/>
            <a:ext cx="11144328" cy="20441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6600" i="0" spc="-10" dirty="0">
                <a:solidFill>
                  <a:srgbClr val="FF0000"/>
                </a:solidFill>
                <a:latin typeface="Times New Roman"/>
                <a:cs typeface="Times New Roman"/>
              </a:rPr>
              <a:t>Взаимодействие</a:t>
            </a:r>
            <a:r>
              <a:rPr sz="6600" i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600" i="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6600" i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600" i="0" spc="-10" dirty="0">
                <a:solidFill>
                  <a:srgbClr val="FF0000"/>
                </a:solidFill>
                <a:latin typeface="Times New Roman"/>
                <a:cs typeface="Times New Roman"/>
              </a:rPr>
              <a:t>родителями</a:t>
            </a:r>
            <a:endParaRPr sz="6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3836" y="2857496"/>
            <a:ext cx="11426825" cy="33983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04820" marR="3001010" algn="ctr">
              <a:lnSpc>
                <a:spcPct val="100000"/>
              </a:lnSpc>
              <a:spcBef>
                <a:spcPts val="100"/>
              </a:spcBef>
            </a:pPr>
            <a:r>
              <a:rPr sz="4400" b="1" spc="-10" dirty="0">
                <a:latin typeface="Times New Roman"/>
                <a:cs typeface="Times New Roman"/>
              </a:rPr>
              <a:t>Работа </a:t>
            </a:r>
            <a:r>
              <a:rPr sz="4400" b="1" dirty="0">
                <a:latin typeface="Times New Roman"/>
                <a:cs typeface="Times New Roman"/>
              </a:rPr>
              <a:t>с </a:t>
            </a:r>
            <a:r>
              <a:rPr sz="4400" b="1" spc="-10" dirty="0">
                <a:latin typeface="Times New Roman"/>
                <a:cs typeface="Times New Roman"/>
              </a:rPr>
              <a:t>родителями,</a:t>
            </a:r>
            <a:r>
              <a:rPr sz="4400" b="1" spc="30" dirty="0">
                <a:latin typeface="Times New Roman"/>
                <a:cs typeface="Times New Roman"/>
              </a:rPr>
              <a:t> </a:t>
            </a:r>
            <a:r>
              <a:rPr sz="4400" b="1" spc="-20" dirty="0">
                <a:latin typeface="Times New Roman"/>
                <a:cs typeface="Times New Roman"/>
              </a:rPr>
              <a:t>которую</a:t>
            </a:r>
            <a:r>
              <a:rPr sz="4400" b="1" spc="5" dirty="0">
                <a:latin typeface="Times New Roman"/>
                <a:cs typeface="Times New Roman"/>
              </a:rPr>
              <a:t> </a:t>
            </a:r>
            <a:r>
              <a:rPr sz="4400" b="1" spc="-25" dirty="0">
                <a:latin typeface="Times New Roman"/>
                <a:cs typeface="Times New Roman"/>
              </a:rPr>
              <a:t>необходимо</a:t>
            </a:r>
            <a:r>
              <a:rPr sz="4400" b="1" dirty="0">
                <a:latin typeface="Times New Roman"/>
                <a:cs typeface="Times New Roman"/>
              </a:rPr>
              <a:t> </a:t>
            </a:r>
            <a:r>
              <a:rPr sz="4400" b="1" spc="-20" dirty="0">
                <a:latin typeface="Times New Roman"/>
                <a:cs typeface="Times New Roman"/>
              </a:rPr>
              <a:t>начинать </a:t>
            </a:r>
            <a:r>
              <a:rPr sz="4400" b="1" spc="-434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до</a:t>
            </a:r>
            <a:r>
              <a:rPr sz="4400" b="1" spc="-5" dirty="0">
                <a:latin typeface="Times New Roman"/>
                <a:cs typeface="Times New Roman"/>
              </a:rPr>
              <a:t> поступления</a:t>
            </a:r>
            <a:r>
              <a:rPr sz="4400" b="1" spc="5" dirty="0">
                <a:latin typeface="Times New Roman"/>
                <a:cs typeface="Times New Roman"/>
              </a:rPr>
              <a:t> </a:t>
            </a:r>
            <a:r>
              <a:rPr sz="4400" b="1" spc="-10" dirty="0">
                <a:latin typeface="Times New Roman"/>
                <a:cs typeface="Times New Roman"/>
              </a:rPr>
              <a:t>ребенка</a:t>
            </a:r>
            <a:r>
              <a:rPr sz="4400" b="1" spc="-5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в</a:t>
            </a:r>
            <a:r>
              <a:rPr sz="4400" b="1" spc="-10" dirty="0">
                <a:latin typeface="Times New Roman"/>
                <a:cs typeface="Times New Roman"/>
              </a:rPr>
              <a:t> </a:t>
            </a:r>
            <a:r>
              <a:rPr sz="4400" b="1" spc="5" dirty="0" err="1">
                <a:latin typeface="Times New Roman"/>
                <a:cs typeface="Times New Roman"/>
              </a:rPr>
              <a:t>сад</a:t>
            </a:r>
            <a:r>
              <a:rPr sz="4400" b="1" spc="5" dirty="0" smtClean="0">
                <a:latin typeface="Times New Roman"/>
                <a:cs typeface="Times New Roman"/>
              </a:rPr>
              <a:t>.</a:t>
            </a:r>
            <a:endParaRPr sz="4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"/>
            <a:ext cx="12192000" cy="69063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35" dirty="0" smtClean="0">
                <a:latin typeface="Times New Roman"/>
                <a:cs typeface="Times New Roman"/>
              </a:rPr>
              <a:t>МОЯ</a:t>
            </a:r>
            <a:r>
              <a:rPr sz="1400" b="1" i="1" spc="-45" dirty="0" smtClean="0">
                <a:latin typeface="Times New Roman"/>
                <a:cs typeface="Times New Roman"/>
              </a:rPr>
              <a:t> </a:t>
            </a:r>
            <a:r>
              <a:rPr sz="1400" b="1" i="1" spc="-10" dirty="0">
                <a:latin typeface="Times New Roman"/>
                <a:cs typeface="Times New Roman"/>
              </a:rPr>
              <a:t>СЕМЬЯ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527800" algn="l"/>
              </a:tabLst>
            </a:pPr>
            <a:r>
              <a:rPr sz="1400" spc="-10" dirty="0">
                <a:latin typeface="Times New Roman"/>
                <a:cs typeface="Times New Roman"/>
              </a:rPr>
              <a:t>Меня</a:t>
            </a:r>
            <a:r>
              <a:rPr sz="1400" spc="-6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зовут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044190" algn="l"/>
              </a:tabLst>
            </a:pPr>
            <a:r>
              <a:rPr sz="1400" spc="-5" dirty="0">
                <a:latin typeface="Times New Roman"/>
                <a:cs typeface="Times New Roman"/>
              </a:rPr>
              <a:t>Мне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400" spc="-10" dirty="0">
                <a:latin typeface="Times New Roman"/>
                <a:cs typeface="Times New Roman"/>
              </a:rPr>
              <a:t>лет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059045" algn="l"/>
              </a:tabLst>
            </a:pPr>
            <a:r>
              <a:rPr sz="1400" spc="-25" dirty="0">
                <a:latin typeface="Times New Roman"/>
                <a:cs typeface="Times New Roman"/>
              </a:rPr>
              <a:t>Мою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маму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зовут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168900" algn="l"/>
              </a:tabLst>
            </a:pPr>
            <a:r>
              <a:rPr sz="1400" spc="-25" dirty="0">
                <a:latin typeface="Times New Roman"/>
                <a:cs typeface="Times New Roman"/>
              </a:rPr>
              <a:t>Моего </a:t>
            </a:r>
            <a:r>
              <a:rPr sz="1400" spc="-15" dirty="0">
                <a:latin typeface="Times New Roman"/>
                <a:cs typeface="Times New Roman"/>
              </a:rPr>
              <a:t>папу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зовут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793230" algn="l"/>
              </a:tabLst>
            </a:pPr>
            <a:r>
              <a:rPr sz="1400" spc="-45" dirty="0">
                <a:latin typeface="Times New Roman"/>
                <a:cs typeface="Times New Roman"/>
              </a:rPr>
              <a:t>Город,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 </a:t>
            </a:r>
            <a:r>
              <a:rPr sz="1400" spc="-30" dirty="0">
                <a:latin typeface="Times New Roman"/>
                <a:cs typeface="Times New Roman"/>
              </a:rPr>
              <a:t>котором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живу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6925309" algn="l"/>
              </a:tabLst>
            </a:pPr>
            <a:r>
              <a:rPr sz="1400" spc="-5" dirty="0">
                <a:latin typeface="Times New Roman"/>
                <a:cs typeface="Times New Roman"/>
              </a:rPr>
              <a:t>Страна,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которой </a:t>
            </a:r>
            <a:r>
              <a:rPr sz="1400" spc="-5" dirty="0">
                <a:latin typeface="Times New Roman"/>
                <a:cs typeface="Times New Roman"/>
              </a:rPr>
              <a:t>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живу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26170" algn="l"/>
              </a:tabLst>
            </a:pPr>
            <a:r>
              <a:rPr sz="1400" spc="-25" dirty="0">
                <a:latin typeface="Times New Roman"/>
                <a:cs typeface="Times New Roman"/>
              </a:rPr>
              <a:t>Мой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домашний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10" dirty="0">
                <a:latin typeface="Times New Roman"/>
                <a:cs typeface="Times New Roman"/>
              </a:rPr>
              <a:t>адрес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sz="1400" spc="-10" dirty="0">
                <a:latin typeface="Times New Roman"/>
                <a:cs typeface="Times New Roman"/>
              </a:rPr>
              <a:t>Номер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нашего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телефона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lang="ru-RU" sz="1400" u="sng" dirty="0" smtClean="0">
              <a:uFill>
                <a:solidFill>
                  <a:srgbClr val="000000"/>
                </a:solidFill>
              </a:u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ЧТО Я ЛЮБЛЮ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Моя любимая игрушка   	                                                         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Моя любимая сказка   	                                                         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Мое любимое стихотворение   		                                             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Я люблю рисовать (что?)   			                                              Место для рисунка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Мое самое любимое занятие дома   			                                                        Я радуюсь, когда   	                                                                           Больше всего я люблю смотреть   	                                                         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Я хотел(а) бы иметь дома   		                                                                      Мои любимые животные  				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Больше всего я хотел(а) бы, чтобы мне подарили   			                                     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Мое любимое блюдо   	                                                                                        Моего лучшего друга (подругу) зовут   		                                                              Мои лучшие друзья  	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МОИ УСПЕХИ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Я очень хорошо (играю, бегаю, танцую, смеюсь и т.п.) </a:t>
            </a: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b="1" i="1" spc="-5" dirty="0" smtClean="0">
                <a:latin typeface="Times New Roman"/>
                <a:cs typeface="Times New Roman"/>
              </a:rPr>
              <a:t>Я</a:t>
            </a:r>
            <a:r>
              <a:rPr lang="ru-RU" sz="1400" b="1" i="1" spc="-25" dirty="0" smtClean="0">
                <a:latin typeface="Times New Roman"/>
                <a:cs typeface="Times New Roman"/>
              </a:rPr>
              <a:t> </a:t>
            </a:r>
            <a:r>
              <a:rPr lang="ru-RU" sz="1400" b="1" i="1" spc="-5" dirty="0" smtClean="0">
                <a:latin typeface="Times New Roman"/>
                <a:cs typeface="Times New Roman"/>
              </a:rPr>
              <a:t>УМЕЮ</a:t>
            </a:r>
            <a:r>
              <a:rPr lang="ru-RU" sz="1400" b="1" i="1" spc="-10" dirty="0" smtClean="0">
                <a:latin typeface="Times New Roman"/>
                <a:cs typeface="Times New Roman"/>
              </a:rPr>
              <a:t> </a:t>
            </a:r>
            <a:r>
              <a:rPr lang="ru-RU" sz="1400" b="1" i="1" spc="-20" dirty="0" smtClean="0">
                <a:latin typeface="Times New Roman"/>
                <a:cs typeface="Times New Roman"/>
              </a:rPr>
              <a:t>САМОСТОЯТЕЛЬНО</a:t>
            </a:r>
            <a:endParaRPr lang="ru-RU"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spc="-20" dirty="0" smtClean="0">
                <a:latin typeface="Times New Roman"/>
                <a:cs typeface="Times New Roman"/>
              </a:rPr>
              <a:t>Одеваться</a:t>
            </a:r>
            <a:r>
              <a:rPr lang="ru-RU" sz="1400" spc="10" dirty="0" smtClean="0">
                <a:latin typeface="Times New Roman"/>
                <a:cs typeface="Times New Roman"/>
              </a:rPr>
              <a:t> </a:t>
            </a:r>
            <a:r>
              <a:rPr lang="ru-RU" sz="1400" u="sng" spc="-5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lang="ru-RU"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spc="-5" dirty="0" smtClean="0">
                <a:latin typeface="Times New Roman"/>
                <a:cs typeface="Times New Roman"/>
              </a:rPr>
              <a:t>Чистить</a:t>
            </a:r>
            <a:r>
              <a:rPr lang="ru-RU" sz="1400" spc="-50" dirty="0" smtClean="0">
                <a:latin typeface="Times New Roman"/>
                <a:cs typeface="Times New Roman"/>
              </a:rPr>
              <a:t> </a:t>
            </a:r>
            <a:r>
              <a:rPr lang="ru-RU" sz="1400" spc="-20" dirty="0" smtClean="0">
                <a:latin typeface="Times New Roman"/>
                <a:cs typeface="Times New Roman"/>
              </a:rPr>
              <a:t>зубы</a:t>
            </a:r>
            <a:r>
              <a:rPr lang="ru-RU" sz="1400" spc="-5" dirty="0" smtClean="0">
                <a:latin typeface="Times New Roman"/>
                <a:cs typeface="Times New Roman"/>
              </a:rPr>
              <a:t> </a:t>
            </a:r>
            <a:r>
              <a:rPr lang="ru-RU" sz="1400" u="sng" spc="-5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lang="ru-RU"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spc="-5" dirty="0" smtClean="0">
                <a:latin typeface="Times New Roman"/>
                <a:cs typeface="Times New Roman"/>
              </a:rPr>
              <a:t>Есть </a:t>
            </a:r>
            <a:r>
              <a:rPr lang="ru-RU" sz="1400" spc="-15" dirty="0" smtClean="0">
                <a:latin typeface="Times New Roman"/>
                <a:cs typeface="Times New Roman"/>
              </a:rPr>
              <a:t>аккуратно,</a:t>
            </a:r>
            <a:r>
              <a:rPr lang="ru-RU" sz="1400" dirty="0" smtClean="0">
                <a:latin typeface="Times New Roman"/>
                <a:cs typeface="Times New Roman"/>
              </a:rPr>
              <a:t> </a:t>
            </a:r>
            <a:r>
              <a:rPr lang="ru-RU" sz="1400" spc="-15" dirty="0" smtClean="0">
                <a:latin typeface="Times New Roman"/>
                <a:cs typeface="Times New Roman"/>
              </a:rPr>
              <a:t>пользоваться</a:t>
            </a:r>
            <a:r>
              <a:rPr lang="ru-RU" sz="1400" spc="20" dirty="0" smtClean="0">
                <a:latin typeface="Times New Roman"/>
                <a:cs typeface="Times New Roman"/>
              </a:rPr>
              <a:t> </a:t>
            </a:r>
            <a:r>
              <a:rPr lang="ru-RU" sz="1400" spc="-40" dirty="0" smtClean="0">
                <a:latin typeface="Times New Roman"/>
                <a:cs typeface="Times New Roman"/>
              </a:rPr>
              <a:t>ножом</a:t>
            </a:r>
            <a:r>
              <a:rPr lang="ru-RU" sz="1400" spc="20" dirty="0" smtClean="0">
                <a:latin typeface="Times New Roman"/>
                <a:cs typeface="Times New Roman"/>
              </a:rPr>
              <a:t> </a:t>
            </a:r>
            <a:r>
              <a:rPr lang="ru-RU" sz="1400" spc="-5" dirty="0" smtClean="0">
                <a:latin typeface="Times New Roman"/>
                <a:cs typeface="Times New Roman"/>
              </a:rPr>
              <a:t>и</a:t>
            </a:r>
            <a:r>
              <a:rPr lang="ru-RU" sz="1400" spc="-10" dirty="0" smtClean="0">
                <a:latin typeface="Times New Roman"/>
                <a:cs typeface="Times New Roman"/>
              </a:rPr>
              <a:t> </a:t>
            </a:r>
            <a:r>
              <a:rPr lang="ru-RU" sz="1400" spc="-25" dirty="0" smtClean="0">
                <a:latin typeface="Times New Roman"/>
                <a:cs typeface="Times New Roman"/>
              </a:rPr>
              <a:t>вилкой</a:t>
            </a:r>
            <a:r>
              <a:rPr lang="ru-RU" sz="1400" spc="15" dirty="0" smtClean="0">
                <a:latin typeface="Times New Roman"/>
                <a:cs typeface="Times New Roman"/>
              </a:rPr>
              <a:t> </a:t>
            </a:r>
            <a:r>
              <a:rPr lang="ru-RU" sz="1400" spc="-15" dirty="0" smtClean="0">
                <a:latin typeface="Times New Roman"/>
                <a:cs typeface="Times New Roman"/>
              </a:rPr>
              <a:t>во</a:t>
            </a:r>
            <a:r>
              <a:rPr lang="ru-RU" sz="1400" spc="10" dirty="0" smtClean="0">
                <a:latin typeface="Times New Roman"/>
                <a:cs typeface="Times New Roman"/>
              </a:rPr>
              <a:t> </a:t>
            </a:r>
            <a:r>
              <a:rPr lang="ru-RU" sz="1400" spc="-10" dirty="0" smtClean="0">
                <a:latin typeface="Times New Roman"/>
                <a:cs typeface="Times New Roman"/>
              </a:rPr>
              <a:t>время</a:t>
            </a:r>
            <a:r>
              <a:rPr lang="ru-RU" sz="1400" dirty="0" smtClean="0">
                <a:latin typeface="Times New Roman"/>
                <a:cs typeface="Times New Roman"/>
              </a:rPr>
              <a:t> </a:t>
            </a:r>
            <a:r>
              <a:rPr lang="ru-RU" sz="1400" spc="-15" dirty="0" smtClean="0">
                <a:latin typeface="Times New Roman"/>
                <a:cs typeface="Times New Roman"/>
              </a:rPr>
              <a:t>еды</a:t>
            </a:r>
            <a:r>
              <a:rPr lang="ru-RU" sz="1400" spc="-5" dirty="0" smtClean="0">
                <a:latin typeface="Times New Roman"/>
                <a:cs typeface="Times New Roman"/>
              </a:rPr>
              <a:t> </a:t>
            </a:r>
            <a:r>
              <a:rPr lang="ru-RU" sz="1400" u="sng" spc="-5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400" u="sng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lang="ru-RU"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spc="-20" dirty="0" smtClean="0">
                <a:latin typeface="Times New Roman"/>
                <a:cs typeface="Times New Roman"/>
              </a:rPr>
              <a:t>Завязывать</a:t>
            </a:r>
            <a:r>
              <a:rPr lang="ru-RU" sz="1400" spc="-5" dirty="0" smtClean="0">
                <a:latin typeface="Times New Roman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cs typeface="Times New Roman"/>
              </a:rPr>
              <a:t>шнурки</a:t>
            </a:r>
            <a:r>
              <a:rPr lang="ru-RU" sz="1400" spc="-25" dirty="0" smtClean="0">
                <a:latin typeface="Times New Roman"/>
                <a:cs typeface="Times New Roman"/>
              </a:rPr>
              <a:t> </a:t>
            </a:r>
            <a:r>
              <a:rPr lang="ru-RU" sz="1400" spc="-5" dirty="0" smtClean="0">
                <a:latin typeface="Times New Roman"/>
                <a:cs typeface="Times New Roman"/>
              </a:rPr>
              <a:t>на</a:t>
            </a:r>
            <a:r>
              <a:rPr lang="ru-RU" sz="1400" spc="-15" dirty="0" smtClean="0">
                <a:latin typeface="Times New Roman"/>
                <a:cs typeface="Times New Roman"/>
              </a:rPr>
              <a:t> </a:t>
            </a:r>
            <a:r>
              <a:rPr lang="ru-RU" sz="1400" spc="-10" dirty="0" smtClean="0">
                <a:latin typeface="Times New Roman"/>
                <a:cs typeface="Times New Roman"/>
              </a:rPr>
              <a:t>ботинках</a:t>
            </a:r>
            <a:endParaRPr lang="ru-RU"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8758555" algn="l"/>
              </a:tabLst>
            </a:pPr>
            <a:r>
              <a:rPr lang="ru-RU" sz="1400" dirty="0" smtClean="0">
                <a:latin typeface="Times New Roman"/>
                <a:cs typeface="Times New Roman"/>
              </a:rPr>
              <a:t>Без</a:t>
            </a:r>
            <a:r>
              <a:rPr lang="ru-RU" sz="1400" spc="-5" dirty="0" smtClean="0">
                <a:latin typeface="Times New Roman"/>
                <a:cs typeface="Times New Roman"/>
              </a:rPr>
              <a:t> </a:t>
            </a:r>
            <a:r>
              <a:rPr lang="ru-RU" sz="1400" spc="-10" dirty="0" smtClean="0">
                <a:latin typeface="Times New Roman"/>
                <a:cs typeface="Times New Roman"/>
              </a:rPr>
              <a:t>напоминаний</a:t>
            </a:r>
            <a:r>
              <a:rPr lang="ru-RU" sz="1400" spc="-5" dirty="0" smtClean="0">
                <a:latin typeface="Times New Roman"/>
                <a:cs typeface="Times New Roman"/>
              </a:rPr>
              <a:t> </a:t>
            </a:r>
            <a:r>
              <a:rPr lang="ru-RU" sz="1400" spc="-15" dirty="0" smtClean="0">
                <a:latin typeface="Times New Roman"/>
                <a:cs typeface="Times New Roman"/>
              </a:rPr>
              <a:t>убирать </a:t>
            </a:r>
            <a:r>
              <a:rPr lang="ru-RU" sz="1400" spc="-10" dirty="0" smtClean="0">
                <a:latin typeface="Times New Roman"/>
                <a:cs typeface="Times New Roman"/>
              </a:rPr>
              <a:t>игрушки</a:t>
            </a:r>
            <a:r>
              <a:rPr lang="ru-RU" sz="1400" spc="-5" dirty="0" smtClean="0">
                <a:latin typeface="Times New Roman"/>
                <a:cs typeface="Times New Roman"/>
              </a:rPr>
              <a:t> и </a:t>
            </a:r>
            <a:r>
              <a:rPr lang="ru-RU" sz="1400" spc="-10" dirty="0" smtClean="0">
                <a:latin typeface="Times New Roman"/>
                <a:cs typeface="Times New Roman"/>
              </a:rPr>
              <a:t>вещи</a:t>
            </a:r>
            <a:r>
              <a:rPr lang="ru-RU" sz="1400" spc="10" dirty="0" smtClean="0">
                <a:latin typeface="Times New Roman"/>
                <a:cs typeface="Times New Roman"/>
              </a:rPr>
              <a:t> </a:t>
            </a:r>
            <a:r>
              <a:rPr lang="ru-RU" sz="1400" spc="-5" dirty="0" smtClean="0">
                <a:latin typeface="Times New Roman"/>
                <a:cs typeface="Times New Roman"/>
              </a:rPr>
              <a:t>на </a:t>
            </a:r>
            <a:r>
              <a:rPr lang="ru-RU" sz="1400" dirty="0" smtClean="0">
                <a:latin typeface="Times New Roman"/>
                <a:cs typeface="Times New Roman"/>
              </a:rPr>
              <a:t>место</a:t>
            </a:r>
            <a:r>
              <a:rPr lang="ru-RU" sz="1400" spc="-5" dirty="0" smtClean="0">
                <a:latin typeface="Times New Roman"/>
                <a:cs typeface="Times New Roman"/>
              </a:rPr>
              <a:t> и</a:t>
            </a:r>
            <a:r>
              <a:rPr lang="ru-RU" sz="1400" spc="-15" dirty="0" smtClean="0">
                <a:latin typeface="Times New Roman"/>
                <a:cs typeface="Times New Roman"/>
              </a:rPr>
              <a:t> </a:t>
            </a:r>
            <a:r>
              <a:rPr lang="ru-RU" sz="1400" spc="-45" dirty="0" smtClean="0">
                <a:latin typeface="Times New Roman"/>
                <a:cs typeface="Times New Roman"/>
              </a:rPr>
              <a:t>т.д.</a:t>
            </a:r>
            <a:endParaRPr lang="ru-RU" sz="14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457022"/>
            <a:ext cx="10896600" cy="45371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6600" i="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sz="6600" i="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sz="6600" i="0" spc="-10" smtClean="0">
                <a:solidFill>
                  <a:srgbClr val="FF0000"/>
                </a:solidFill>
                <a:latin typeface="Times New Roman"/>
                <a:cs typeface="Times New Roman"/>
              </a:rPr>
              <a:t>Встреча</a:t>
            </a:r>
            <a:r>
              <a:rPr sz="6600" i="0" spc="-5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600" i="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6600" i="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600" i="0" spc="-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малышом</a:t>
            </a:r>
            <a:r>
              <a:rPr lang="ru-RU" sz="6600" i="0" spc="-10" dirty="0">
                <a:solidFill>
                  <a:srgbClr val="FF0000"/>
                </a:solidFill>
              </a:rPr>
              <a:t/>
            </a:r>
            <a:br>
              <a:rPr lang="ru-RU" sz="6600" i="0" spc="-10" dirty="0">
                <a:solidFill>
                  <a:srgbClr val="FF0000"/>
                </a:solidFill>
              </a:rPr>
            </a:br>
            <a:r>
              <a:rPr lang="ru-RU" sz="5400" i="0" spc="-10" dirty="0">
                <a:solidFill>
                  <a:srgbClr val="FF0000"/>
                </a:solidFill>
              </a:rPr>
              <a:t>ДОМИК ДЛЯ ТВОЕЙ ОДЕЖДЫ.</a:t>
            </a:r>
            <a:br>
              <a:rPr lang="ru-RU" sz="5400" i="0" spc="-10" dirty="0">
                <a:solidFill>
                  <a:srgbClr val="FF0000"/>
                </a:solidFill>
              </a:rPr>
            </a:br>
            <a:r>
              <a:rPr lang="ru-RU" sz="5400" i="0" spc="-10" dirty="0">
                <a:solidFill>
                  <a:srgbClr val="FF0000"/>
                </a:solidFill>
              </a:rPr>
              <a:t>КРОВАТКА ЖДЕТ ТЕБЯ, МАЛЫШ!</a:t>
            </a:r>
            <a:endParaRPr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2087" y="500633"/>
            <a:ext cx="11188700" cy="506100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4950" algn="ctr">
              <a:lnSpc>
                <a:spcPct val="100000"/>
              </a:lnSpc>
            </a:pPr>
            <a:r>
              <a:rPr sz="4400" b="1" i="1" smtClean="0">
                <a:latin typeface="Times New Roman"/>
                <a:cs typeface="Times New Roman"/>
              </a:rPr>
              <a:t>Алгоритм</a:t>
            </a:r>
            <a:r>
              <a:rPr sz="4400" b="1" i="1" spc="-50" smtClean="0">
                <a:latin typeface="Times New Roman"/>
                <a:cs typeface="Times New Roman"/>
              </a:rPr>
              <a:t> </a:t>
            </a:r>
            <a:r>
              <a:rPr sz="4400" b="1" i="1" dirty="0">
                <a:latin typeface="Times New Roman"/>
                <a:cs typeface="Times New Roman"/>
              </a:rPr>
              <a:t>постепенного</a:t>
            </a:r>
            <a:r>
              <a:rPr sz="4400" b="1" i="1" spc="-50" dirty="0">
                <a:latin typeface="Times New Roman"/>
                <a:cs typeface="Times New Roman"/>
              </a:rPr>
              <a:t> </a:t>
            </a:r>
            <a:r>
              <a:rPr sz="4400" b="1" i="1" spc="-5" dirty="0">
                <a:latin typeface="Times New Roman"/>
                <a:cs typeface="Times New Roman"/>
              </a:rPr>
              <a:t>привыкания</a:t>
            </a:r>
            <a:r>
              <a:rPr sz="4400" b="1" i="1" spc="-55" dirty="0">
                <a:latin typeface="Times New Roman"/>
                <a:cs typeface="Times New Roman"/>
              </a:rPr>
              <a:t> </a:t>
            </a:r>
            <a:r>
              <a:rPr sz="4400" b="1" i="1" spc="-10" dirty="0">
                <a:latin typeface="Times New Roman"/>
                <a:cs typeface="Times New Roman"/>
              </a:rPr>
              <a:t>ребенка</a:t>
            </a:r>
            <a:r>
              <a:rPr sz="4400" b="1" i="1" spc="-15" dirty="0">
                <a:latin typeface="Times New Roman"/>
                <a:cs typeface="Times New Roman"/>
              </a:rPr>
              <a:t> </a:t>
            </a:r>
            <a:r>
              <a:rPr sz="4400" b="1" i="1" dirty="0">
                <a:latin typeface="Times New Roman"/>
                <a:cs typeface="Times New Roman"/>
              </a:rPr>
              <a:t>к</a:t>
            </a:r>
            <a:r>
              <a:rPr sz="4400" b="1" i="1" spc="5" dirty="0">
                <a:latin typeface="Times New Roman"/>
                <a:cs typeface="Times New Roman"/>
              </a:rPr>
              <a:t> </a:t>
            </a:r>
            <a:r>
              <a:rPr sz="4400" b="1" i="1" spc="-25" dirty="0">
                <a:latin typeface="Times New Roman"/>
                <a:cs typeface="Times New Roman"/>
              </a:rPr>
              <a:t>детскому</a:t>
            </a:r>
            <a:r>
              <a:rPr sz="4400" b="1" i="1" spc="-50" dirty="0">
                <a:latin typeface="Times New Roman"/>
                <a:cs typeface="Times New Roman"/>
              </a:rPr>
              <a:t> </a:t>
            </a:r>
            <a:r>
              <a:rPr sz="4400" b="1" i="1" spc="-20" dirty="0">
                <a:latin typeface="Times New Roman"/>
                <a:cs typeface="Times New Roman"/>
              </a:rPr>
              <a:t>саду</a:t>
            </a:r>
            <a:endParaRPr sz="4400" b="1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1-й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приход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ребенка </a:t>
            </a:r>
            <a:r>
              <a:rPr sz="2400" dirty="0">
                <a:latin typeface="Times New Roman"/>
                <a:cs typeface="Times New Roman"/>
              </a:rPr>
              <a:t>вместе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 </a:t>
            </a:r>
            <a:r>
              <a:rPr sz="2400" spc="-5" dirty="0">
                <a:latin typeface="Times New Roman"/>
                <a:cs typeface="Times New Roman"/>
              </a:rPr>
              <a:t>родителями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только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прогулку;</a:t>
            </a:r>
            <a:endParaRPr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2-й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приход</a:t>
            </a:r>
            <a:r>
              <a:rPr sz="2400" spc="-10" dirty="0">
                <a:latin typeface="Times New Roman"/>
                <a:cs typeface="Times New Roman"/>
              </a:rPr>
              <a:t> ребенка</a:t>
            </a:r>
            <a:r>
              <a:rPr sz="2400" dirty="0">
                <a:latin typeface="Times New Roman"/>
                <a:cs typeface="Times New Roman"/>
              </a:rPr>
              <a:t> вместе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родителями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группу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время</a:t>
            </a:r>
            <a:r>
              <a:rPr sz="2400" spc="-10" dirty="0">
                <a:latin typeface="Times New Roman"/>
                <a:cs typeface="Times New Roman"/>
              </a:rPr>
              <a:t> свободной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игровой</a:t>
            </a:r>
            <a:r>
              <a:rPr sz="2400" dirty="0">
                <a:latin typeface="Times New Roman"/>
                <a:cs typeface="Times New Roman"/>
              </a:rPr>
              <a:t> деятельности;</a:t>
            </a:r>
          </a:p>
          <a:p>
            <a:pPr marL="355600" marR="177800" indent="-3429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3-й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ребенок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остается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один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spc="5" dirty="0">
                <a:latin typeface="Times New Roman"/>
                <a:cs typeface="Times New Roman"/>
              </a:rPr>
              <a:t> 1-2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часа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время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прогулки,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либо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время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свободной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игровой </a:t>
            </a:r>
            <a:r>
              <a:rPr sz="2400" spc="-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деятельности;</a:t>
            </a:r>
          </a:p>
          <a:p>
            <a:pPr marL="355600" indent="-3429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4-й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 </a:t>
            </a:r>
            <a:r>
              <a:rPr sz="2400" spc="-5" dirty="0">
                <a:latin typeface="Times New Roman"/>
                <a:cs typeface="Times New Roman"/>
              </a:rPr>
              <a:t>ребенок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завтракает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присутствие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родителей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остается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один</a:t>
            </a:r>
            <a:r>
              <a:rPr sz="2400" spc="-5" dirty="0">
                <a:latin typeface="Times New Roman"/>
                <a:cs typeface="Times New Roman"/>
              </a:rPr>
              <a:t> на</a:t>
            </a:r>
            <a:r>
              <a:rPr sz="2400" spc="5" dirty="0">
                <a:latin typeface="Times New Roman"/>
                <a:cs typeface="Times New Roman"/>
              </a:rPr>
              <a:t> 2-3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часа;</a:t>
            </a:r>
          </a:p>
          <a:p>
            <a:pPr marL="355600" indent="-3429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5-й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5" dirty="0">
                <a:latin typeface="Times New Roman"/>
                <a:cs typeface="Times New Roman"/>
              </a:rPr>
              <a:t> ребенок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остается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один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10" dirty="0">
                <a:latin typeface="Times New Roman"/>
                <a:cs typeface="Times New Roman"/>
              </a:rPr>
              <a:t> завтрака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до </a:t>
            </a:r>
            <a:r>
              <a:rPr sz="2400" spc="-10" dirty="0">
                <a:latin typeface="Times New Roman"/>
                <a:cs typeface="Times New Roman"/>
              </a:rPr>
              <a:t>обеда;</a:t>
            </a:r>
            <a:endParaRPr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6-й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 </a:t>
            </a:r>
            <a:r>
              <a:rPr sz="2400" spc="-5" dirty="0">
                <a:latin typeface="Times New Roman"/>
                <a:cs typeface="Times New Roman"/>
              </a:rPr>
              <a:t>ребенок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остается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сон,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но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сразу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после </a:t>
            </a:r>
            <a:r>
              <a:rPr sz="2400" spc="-5" dirty="0">
                <a:latin typeface="Times New Roman"/>
                <a:cs typeface="Times New Roman"/>
              </a:rPr>
              <a:t>сна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его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забирают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родители;</a:t>
            </a:r>
            <a:endParaRPr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itchFamily="2" charset="2"/>
              <a:buChar char="Ø"/>
              <a:tabLst>
                <a:tab pos="354965" algn="l"/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7-й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шаг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5" dirty="0">
                <a:latin typeface="Times New Roman"/>
                <a:cs typeface="Times New Roman"/>
              </a:rPr>
              <a:t> ребенок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остается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один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полный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день.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86408" y="355219"/>
            <a:ext cx="10020300" cy="33983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4400" i="0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sz="4400" i="0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ru-RU" sz="4400" i="0" spc="-30" dirty="0">
                <a:solidFill>
                  <a:srgbClr val="FF0000"/>
                </a:solidFill>
              </a:rPr>
              <a:t/>
            </a:r>
            <a:br>
              <a:rPr lang="ru-RU" sz="4400" i="0" spc="-30" dirty="0">
                <a:solidFill>
                  <a:srgbClr val="FF0000"/>
                </a:solidFill>
              </a:rPr>
            </a:br>
            <a:r>
              <a:rPr sz="4400" i="0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ОРГАНИЗАЦИЯ </a:t>
            </a:r>
            <a:r>
              <a:rPr sz="44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ИГРОВОЙ ДЕЯТЕЛЬНОСТИ </a:t>
            </a:r>
            <a:r>
              <a:rPr sz="4400" i="0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4400" i="0" spc="-15" dirty="0">
                <a:solidFill>
                  <a:srgbClr val="FF0000"/>
                </a:solidFill>
                <a:latin typeface="Times New Roman"/>
                <a:cs typeface="Times New Roman"/>
              </a:rPr>
              <a:t>АДАПТАЦИОННЫЙ </a:t>
            </a:r>
            <a:r>
              <a:rPr sz="4400" i="0" spc="-5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i="0" spc="-20" dirty="0">
                <a:solidFill>
                  <a:srgbClr val="FF0000"/>
                </a:solidFill>
                <a:latin typeface="Times New Roman"/>
                <a:cs typeface="Times New Roman"/>
              </a:rPr>
              <a:t>ПЕРИОД</a:t>
            </a:r>
            <a:endParaRPr sz="4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019" y="185165"/>
            <a:ext cx="11426825" cy="57749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"/>
              </a:spcBef>
              <a:buChar char=""/>
            </a:pPr>
            <a:endParaRPr sz="235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indent="-343535" algn="ctr">
              <a:lnSpc>
                <a:spcPct val="100000"/>
              </a:lnSpc>
              <a:tabLst>
                <a:tab pos="355600" algn="l"/>
                <a:tab pos="356235" algn="l"/>
              </a:tabLst>
            </a:pPr>
            <a:r>
              <a:rPr lang="ru-RU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Иди</a:t>
            </a:r>
            <a:r>
              <a:rPr b="1" spc="-2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1" spc="-40">
                <a:solidFill>
                  <a:srgbClr val="FF0000"/>
                </a:solidFill>
                <a:latin typeface="Times New Roman"/>
                <a:cs typeface="Times New Roman"/>
              </a:rPr>
              <a:t>ко</a:t>
            </a:r>
            <a:r>
              <a:rPr b="1" spc="-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1" spc="-10" smtClean="0">
                <a:solidFill>
                  <a:srgbClr val="FF0000"/>
                </a:solidFill>
                <a:latin typeface="Times New Roman"/>
                <a:cs typeface="Times New Roman"/>
              </a:rPr>
              <a:t>мне</a:t>
            </a:r>
            <a:r>
              <a:rPr lang="ru-RU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endParaRPr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algn="ctr">
              <a:lnSpc>
                <a:spcPct val="100000"/>
              </a:lnSpc>
              <a:spcBef>
                <a:spcPts val="385"/>
              </a:spcBef>
            </a:pPr>
            <a:r>
              <a:rPr b="1" spc="-40" dirty="0">
                <a:latin typeface="Times New Roman"/>
                <a:cs typeface="Times New Roman"/>
              </a:rPr>
              <a:t>Ход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игры</a:t>
            </a:r>
            <a:r>
              <a:rPr spc="-10">
                <a:latin typeface="Times New Roman"/>
                <a:cs typeface="Times New Roman"/>
              </a:rPr>
              <a:t>.</a:t>
            </a:r>
            <a:r>
              <a:rPr spc="5">
                <a:latin typeface="Times New Roman"/>
                <a:cs typeface="Times New Roman"/>
              </a:rPr>
              <a:t> </a:t>
            </a:r>
            <a:endParaRPr lang="ru-RU" spc="5" dirty="0" smtClean="0">
              <a:latin typeface="Times New Roman"/>
              <a:cs typeface="Times New Roman"/>
            </a:endParaRPr>
          </a:p>
          <a:p>
            <a:pPr marL="355600" algn="ctr">
              <a:lnSpc>
                <a:spcPct val="100000"/>
              </a:lnSpc>
              <a:spcBef>
                <a:spcPts val="385"/>
              </a:spcBef>
            </a:pPr>
            <a:r>
              <a:rPr smtClean="0">
                <a:latin typeface="Times New Roman"/>
                <a:cs typeface="Times New Roman"/>
              </a:rPr>
              <a:t>Взрослый</a:t>
            </a:r>
            <a:r>
              <a:rPr spc="15" smtClean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отходит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от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ребенка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на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несколько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шагов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и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манит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его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к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себе,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ласково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приговаривая: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"Иди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45" dirty="0">
                <a:latin typeface="Times New Roman"/>
                <a:cs typeface="Times New Roman"/>
              </a:rPr>
              <a:t>ко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мне</a:t>
            </a:r>
            <a:r>
              <a:rPr spc="-5">
                <a:latin typeface="Times New Roman"/>
                <a:cs typeface="Times New Roman"/>
              </a:rPr>
              <a:t>,</a:t>
            </a:r>
            <a:r>
              <a:rPr spc="25">
                <a:latin typeface="Times New Roman"/>
                <a:cs typeface="Times New Roman"/>
              </a:rPr>
              <a:t> </a:t>
            </a:r>
            <a:r>
              <a:rPr spc="-5" smtClean="0">
                <a:latin typeface="Times New Roman"/>
                <a:cs typeface="Times New Roman"/>
              </a:rPr>
              <a:t>мой</a:t>
            </a:r>
            <a:r>
              <a:rPr lang="ru-RU" spc="-5" dirty="0" smtClean="0">
                <a:latin typeface="Times New Roman"/>
                <a:cs typeface="Times New Roman"/>
              </a:rPr>
              <a:t> </a:t>
            </a:r>
            <a:r>
              <a:rPr spc="-15" smtClean="0">
                <a:latin typeface="Times New Roman"/>
                <a:cs typeface="Times New Roman"/>
              </a:rPr>
              <a:t>хороший</a:t>
            </a:r>
            <a:r>
              <a:rPr spc="-15" dirty="0">
                <a:latin typeface="Times New Roman"/>
                <a:cs typeface="Times New Roman"/>
              </a:rPr>
              <a:t>!"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35" dirty="0">
                <a:latin typeface="Times New Roman"/>
                <a:cs typeface="Times New Roman"/>
              </a:rPr>
              <a:t>Когда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ребенок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35" dirty="0">
                <a:latin typeface="Times New Roman"/>
                <a:cs typeface="Times New Roman"/>
              </a:rPr>
              <a:t>подходит,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воспитатель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его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обнимает: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"Ах,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какой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45" dirty="0">
                <a:latin typeface="Times New Roman"/>
                <a:cs typeface="Times New Roman"/>
              </a:rPr>
              <a:t>ко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мне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хороший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30" dirty="0">
                <a:latin typeface="Times New Roman"/>
                <a:cs typeface="Times New Roman"/>
              </a:rPr>
              <a:t>Коля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пришел!"</a:t>
            </a:r>
            <a:r>
              <a:rPr spc="6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Игра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повторяется.</a:t>
            </a:r>
            <a:endParaRPr dirty="0">
              <a:latin typeface="Times New Roman"/>
              <a:cs typeface="Times New Roman"/>
            </a:endParaRPr>
          </a:p>
          <a:p>
            <a:pPr marL="355600" indent="-343535" algn="ctr">
              <a:lnSpc>
                <a:spcPct val="100000"/>
              </a:lnSpc>
              <a:spcBef>
                <a:spcPts val="385"/>
              </a:spcBef>
              <a:tabLst>
                <a:tab pos="355600" algn="l"/>
                <a:tab pos="356235" algn="l"/>
              </a:tabLst>
            </a:pPr>
            <a:r>
              <a:rPr lang="ru-RU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b="1" spc="-10" smtClean="0">
                <a:solidFill>
                  <a:srgbClr val="FF0000"/>
                </a:solidFill>
                <a:latin typeface="Times New Roman"/>
                <a:cs typeface="Times New Roman"/>
              </a:rPr>
              <a:t>Пришел</a:t>
            </a:r>
            <a:r>
              <a:rPr b="1" spc="-3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1" spc="-15" smtClean="0">
                <a:solidFill>
                  <a:srgbClr val="FF0000"/>
                </a:solidFill>
                <a:latin typeface="Times New Roman"/>
                <a:cs typeface="Times New Roman"/>
              </a:rPr>
              <a:t>Петрушка</a:t>
            </a:r>
            <a:r>
              <a:rPr lang="ru-RU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endParaRPr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385"/>
              </a:spcBef>
            </a:pPr>
            <a:r>
              <a:rPr b="1" spc="-10" dirty="0">
                <a:latin typeface="Times New Roman"/>
                <a:cs typeface="Times New Roman"/>
              </a:rPr>
              <a:t>Материал</a:t>
            </a:r>
            <a:r>
              <a:rPr spc="-10" dirty="0">
                <a:latin typeface="Times New Roman"/>
                <a:cs typeface="Times New Roman"/>
              </a:rPr>
              <a:t>.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Петрушка,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погремушки.</a:t>
            </a:r>
            <a:endParaRPr dirty="0">
              <a:latin typeface="Times New Roman"/>
              <a:cs typeface="Times New Roman"/>
            </a:endParaRPr>
          </a:p>
          <a:p>
            <a:pPr marL="355600" algn="ctr">
              <a:lnSpc>
                <a:spcPct val="100000"/>
              </a:lnSpc>
              <a:spcBef>
                <a:spcPts val="384"/>
              </a:spcBef>
            </a:pPr>
            <a:r>
              <a:rPr b="1" spc="-40" dirty="0">
                <a:latin typeface="Times New Roman"/>
                <a:cs typeface="Times New Roman"/>
              </a:rPr>
              <a:t>Ход</a:t>
            </a:r>
            <a:r>
              <a:rPr b="1" spc="5" dirty="0">
                <a:latin typeface="Times New Roman"/>
                <a:cs typeface="Times New Roman"/>
              </a:rPr>
              <a:t> </a:t>
            </a:r>
            <a:r>
              <a:rPr b="1" spc="-10">
                <a:latin typeface="Times New Roman"/>
                <a:cs typeface="Times New Roman"/>
              </a:rPr>
              <a:t>игры</a:t>
            </a:r>
            <a:r>
              <a:rPr spc="-10" smtClean="0">
                <a:latin typeface="Times New Roman"/>
                <a:cs typeface="Times New Roman"/>
              </a:rPr>
              <a:t>.</a:t>
            </a:r>
            <a:endParaRPr lang="ru-RU" spc="-10" dirty="0" smtClean="0">
              <a:latin typeface="Times New Roman"/>
              <a:cs typeface="Times New Roman"/>
            </a:endParaRPr>
          </a:p>
          <a:p>
            <a:pPr marL="355600" algn="ctr">
              <a:lnSpc>
                <a:spcPct val="100000"/>
              </a:lnSpc>
              <a:spcBef>
                <a:spcPts val="384"/>
              </a:spcBef>
            </a:pPr>
            <a:r>
              <a:rPr spc="10" smtClean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Воспитатель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приносит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spc="-30" dirty="0">
                <a:latin typeface="Times New Roman"/>
                <a:cs typeface="Times New Roman"/>
              </a:rPr>
              <a:t>Петрушку,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рассматривает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его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>
                <a:latin typeface="Times New Roman"/>
                <a:cs typeface="Times New Roman"/>
              </a:rPr>
              <a:t>с</a:t>
            </a:r>
            <a:r>
              <a:rPr spc="10">
                <a:latin typeface="Times New Roman"/>
                <a:cs typeface="Times New Roman"/>
              </a:rPr>
              <a:t> </a:t>
            </a:r>
            <a:r>
              <a:rPr spc="-5" smtClean="0">
                <a:latin typeface="Times New Roman"/>
                <a:cs typeface="Times New Roman"/>
              </a:rPr>
              <a:t>детьми.</a:t>
            </a:r>
            <a:r>
              <a:rPr lang="ru-RU" spc="-5" dirty="0" smtClean="0">
                <a:latin typeface="Times New Roman"/>
                <a:cs typeface="Times New Roman"/>
              </a:rPr>
              <a:t> </a:t>
            </a:r>
            <a:r>
              <a:rPr spc="-10" smtClean="0">
                <a:latin typeface="Times New Roman"/>
                <a:cs typeface="Times New Roman"/>
              </a:rPr>
              <a:t>Петрушка</a:t>
            </a:r>
            <a:r>
              <a:rPr spc="15" smtClean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гремит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погремушкой,</a:t>
            </a:r>
            <a:r>
              <a:rPr spc="5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потом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раздает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погремушки</a:t>
            </a:r>
            <a:r>
              <a:rPr spc="5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детям.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Они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вместе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с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Петрушкой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встряхивают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10">
                <a:latin typeface="Times New Roman"/>
                <a:cs typeface="Times New Roman"/>
              </a:rPr>
              <a:t>погремушками</a:t>
            </a:r>
            <a:r>
              <a:rPr spc="-10" smtClean="0">
                <a:latin typeface="Times New Roman"/>
                <a:cs typeface="Times New Roman"/>
              </a:rPr>
              <a:t>,</a:t>
            </a:r>
            <a:r>
              <a:rPr lang="ru-RU" spc="-10" dirty="0" smtClean="0">
                <a:latin typeface="Times New Roman"/>
                <a:cs typeface="Times New Roman"/>
              </a:rPr>
              <a:t> радуются</a:t>
            </a:r>
            <a:endParaRPr dirty="0">
              <a:latin typeface="Times New Roman"/>
              <a:cs typeface="Times New Roman"/>
            </a:endParaRPr>
          </a:p>
          <a:p>
            <a:pPr marL="355600" indent="-343535" algn="ctr">
              <a:lnSpc>
                <a:spcPct val="100000"/>
              </a:lnSpc>
              <a:spcBef>
                <a:spcPts val="384"/>
              </a:spcBef>
              <a:tabLst>
                <a:tab pos="355600" algn="l"/>
                <a:tab pos="356235" algn="l"/>
              </a:tabLst>
            </a:pPr>
            <a:r>
              <a:rPr lang="ru-RU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b="1" spc="-10" smtClean="0">
                <a:solidFill>
                  <a:srgbClr val="FF0000"/>
                </a:solidFill>
                <a:latin typeface="Times New Roman"/>
                <a:cs typeface="Times New Roman"/>
              </a:rPr>
              <a:t>Выдувание</a:t>
            </a:r>
            <a:r>
              <a:rPr b="1" spc="-1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1" spc="-10">
                <a:solidFill>
                  <a:srgbClr val="FF0000"/>
                </a:solidFill>
                <a:latin typeface="Times New Roman"/>
                <a:cs typeface="Times New Roman"/>
              </a:rPr>
              <a:t>мыльных</a:t>
            </a:r>
            <a:r>
              <a:rPr b="1" spc="2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1" spc="-10" smtClean="0">
                <a:solidFill>
                  <a:srgbClr val="FF0000"/>
                </a:solidFill>
                <a:latin typeface="Times New Roman"/>
                <a:cs typeface="Times New Roman"/>
              </a:rPr>
              <a:t>пузырей</a:t>
            </a:r>
            <a:r>
              <a:rPr lang="ru-RU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endParaRPr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311785" algn="ctr">
              <a:lnSpc>
                <a:spcPct val="120000"/>
              </a:lnSpc>
            </a:pPr>
            <a:r>
              <a:rPr b="1" spc="-40" dirty="0">
                <a:latin typeface="Times New Roman"/>
                <a:cs typeface="Times New Roman"/>
              </a:rPr>
              <a:t>Ход</a:t>
            </a:r>
            <a:r>
              <a:rPr b="1" spc="10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игры</a:t>
            </a:r>
            <a:r>
              <a:rPr spc="-10">
                <a:latin typeface="Times New Roman"/>
                <a:cs typeface="Times New Roman"/>
              </a:rPr>
              <a:t>.</a:t>
            </a:r>
            <a:r>
              <a:rPr spc="10">
                <a:latin typeface="Times New Roman"/>
                <a:cs typeface="Times New Roman"/>
              </a:rPr>
              <a:t> </a:t>
            </a:r>
            <a:endParaRPr lang="ru-RU" spc="10" dirty="0" smtClean="0">
              <a:latin typeface="Times New Roman"/>
              <a:cs typeface="Times New Roman"/>
            </a:endParaRPr>
          </a:p>
          <a:p>
            <a:pPr marL="355600" marR="311785" algn="ctr">
              <a:lnSpc>
                <a:spcPct val="120000"/>
              </a:lnSpc>
            </a:pPr>
            <a:r>
              <a:rPr spc="-5" smtClean="0">
                <a:latin typeface="Times New Roman"/>
                <a:cs typeface="Times New Roman"/>
              </a:rPr>
              <a:t>Воспитатель</a:t>
            </a:r>
            <a:r>
              <a:rPr spc="40" smtClean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на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прогулке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выдувает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мыльные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пузыри.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Пробует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получить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пузыри,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покачивая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трубочкой,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а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не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дуя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в </a:t>
            </a:r>
            <a:r>
              <a:rPr spc="-38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нее</a:t>
            </a:r>
            <a:r>
              <a:rPr spc="-10">
                <a:latin typeface="Times New Roman"/>
                <a:cs typeface="Times New Roman"/>
              </a:rPr>
              <a:t>.</a:t>
            </a:r>
            <a:r>
              <a:rPr spc="-5">
                <a:latin typeface="Times New Roman"/>
                <a:cs typeface="Times New Roman"/>
              </a:rPr>
              <a:t> </a:t>
            </a:r>
            <a:r>
              <a:rPr spc="-20" smtClean="0">
                <a:latin typeface="Times New Roman"/>
                <a:cs typeface="Times New Roman"/>
              </a:rPr>
              <a:t>Считает,</a:t>
            </a:r>
            <a:r>
              <a:rPr lang="ru-RU" spc="-20" dirty="0" smtClean="0">
                <a:latin typeface="Times New Roman"/>
                <a:cs typeface="Times New Roman"/>
              </a:rPr>
              <a:t> </a:t>
            </a:r>
            <a:r>
              <a:rPr spc="-30" smtClean="0">
                <a:latin typeface="Times New Roman"/>
                <a:cs typeface="Times New Roman"/>
              </a:rPr>
              <a:t>сколько</a:t>
            </a:r>
            <a:r>
              <a:rPr spc="-15" smtClean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пузырей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может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удержаться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на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трубочке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за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один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раз.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Пытается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поймать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на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лету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все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пузыри,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пока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они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5">
                <a:latin typeface="Times New Roman"/>
                <a:cs typeface="Times New Roman"/>
              </a:rPr>
              <a:t>не</a:t>
            </a:r>
            <a:r>
              <a:rPr spc="5">
                <a:latin typeface="Times New Roman"/>
                <a:cs typeface="Times New Roman"/>
              </a:rPr>
              <a:t> </a:t>
            </a:r>
            <a:r>
              <a:rPr spc="-20" smtClean="0">
                <a:latin typeface="Times New Roman"/>
                <a:cs typeface="Times New Roman"/>
              </a:rPr>
              <a:t>коснулись</a:t>
            </a:r>
            <a:r>
              <a:rPr lang="ru-RU" spc="-20" dirty="0" smtClean="0">
                <a:latin typeface="Times New Roman"/>
                <a:cs typeface="Times New Roman"/>
              </a:rPr>
              <a:t> </a:t>
            </a:r>
            <a:r>
              <a:rPr spc="-5" smtClean="0">
                <a:latin typeface="Times New Roman"/>
                <a:cs typeface="Times New Roman"/>
              </a:rPr>
              <a:t>земли</a:t>
            </a:r>
            <a:r>
              <a:rPr spc="-5" dirty="0">
                <a:latin typeface="Times New Roman"/>
                <a:cs typeface="Times New Roman"/>
              </a:rPr>
              <a:t>.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Наступает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на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мыльный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пузырь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и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удивленно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спрашивает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у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детей,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spc="-35" dirty="0">
                <a:latin typeface="Times New Roman"/>
                <a:cs typeface="Times New Roman"/>
              </a:rPr>
              <a:t>куда</a:t>
            </a:r>
            <a:r>
              <a:rPr spc="-5" dirty="0">
                <a:latin typeface="Times New Roman"/>
                <a:cs typeface="Times New Roman"/>
              </a:rPr>
              <a:t> он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пропал.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Затем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учит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каждого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ребенка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Times New Roman"/>
                <a:cs typeface="Times New Roman"/>
              </a:rPr>
              <a:t>выдувать </a:t>
            </a:r>
            <a:r>
              <a:rPr spc="-385" dirty="0">
                <a:latin typeface="Times New Roman"/>
                <a:cs typeface="Times New Roman"/>
              </a:rPr>
              <a:t> </a:t>
            </a:r>
            <a:r>
              <a:rPr spc="-10">
                <a:latin typeface="Times New Roman"/>
                <a:cs typeface="Times New Roman"/>
              </a:rPr>
              <a:t>мыльные</a:t>
            </a:r>
            <a:r>
              <a:rPr spc="10">
                <a:latin typeface="Times New Roman"/>
                <a:cs typeface="Times New Roman"/>
              </a:rPr>
              <a:t> </a:t>
            </a:r>
            <a:r>
              <a:rPr spc="-5" smtClean="0">
                <a:latin typeface="Times New Roman"/>
                <a:cs typeface="Times New Roman"/>
              </a:rPr>
              <a:t>пузыри.</a:t>
            </a:r>
            <a:r>
              <a:rPr lang="ru-RU" spc="-5" dirty="0" smtClean="0">
                <a:latin typeface="Times New Roman"/>
                <a:cs typeface="Times New Roman"/>
              </a:rPr>
              <a:t> (</a:t>
            </a:r>
            <a:r>
              <a:rPr i="1" spc="-10" smtClean="0">
                <a:latin typeface="Times New Roman"/>
                <a:cs typeface="Times New Roman"/>
              </a:rPr>
              <a:t>Напрягать</a:t>
            </a:r>
            <a:r>
              <a:rPr i="1" smtClean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мышцы</a:t>
            </a:r>
            <a:r>
              <a:rPr i="1" spc="20" dirty="0">
                <a:latin typeface="Times New Roman"/>
                <a:cs typeface="Times New Roman"/>
              </a:rPr>
              <a:t> </a:t>
            </a:r>
            <a:r>
              <a:rPr i="1" spc="-5" dirty="0">
                <a:latin typeface="Times New Roman"/>
                <a:cs typeface="Times New Roman"/>
              </a:rPr>
              <a:t>рта</a:t>
            </a:r>
            <a:r>
              <a:rPr i="1" spc="5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очень</a:t>
            </a:r>
            <a:r>
              <a:rPr i="1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полезно</a:t>
            </a:r>
            <a:r>
              <a:rPr i="1" spc="15" dirty="0">
                <a:latin typeface="Times New Roman"/>
                <a:cs typeface="Times New Roman"/>
              </a:rPr>
              <a:t> </a:t>
            </a:r>
            <a:r>
              <a:rPr i="1" spc="-5" dirty="0">
                <a:latin typeface="Times New Roman"/>
                <a:cs typeface="Times New Roman"/>
              </a:rPr>
              <a:t>для</a:t>
            </a:r>
            <a:r>
              <a:rPr i="1" spc="20" dirty="0">
                <a:latin typeface="Times New Roman"/>
                <a:cs typeface="Times New Roman"/>
              </a:rPr>
              <a:t> </a:t>
            </a:r>
            <a:r>
              <a:rPr i="1" spc="-5" dirty="0">
                <a:latin typeface="Times New Roman"/>
                <a:cs typeface="Times New Roman"/>
              </a:rPr>
              <a:t>развития</a:t>
            </a:r>
            <a:r>
              <a:rPr i="1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речи.)</a:t>
            </a:r>
            <a:endParaRPr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52860" y="430148"/>
            <a:ext cx="325857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i="0" spc="-10" dirty="0" smtClean="0">
                <a:solidFill>
                  <a:srgbClr val="FF0000"/>
                </a:solidFill>
              </a:rPr>
              <a:t>«</a:t>
            </a:r>
            <a:r>
              <a:rPr i="0" spc="-10" smtClean="0">
                <a:solidFill>
                  <a:srgbClr val="FF0000"/>
                </a:solidFill>
              </a:rPr>
              <a:t>Солнечные</a:t>
            </a:r>
            <a:r>
              <a:rPr i="0" spc="-70" smtClean="0">
                <a:solidFill>
                  <a:srgbClr val="FF0000"/>
                </a:solidFill>
              </a:rPr>
              <a:t> </a:t>
            </a:r>
            <a:r>
              <a:rPr i="0" spc="-5" smtClean="0">
                <a:solidFill>
                  <a:srgbClr val="FF0000"/>
                </a:solidFill>
              </a:rPr>
              <a:t>зайчики</a:t>
            </a:r>
            <a:r>
              <a:rPr lang="ru-RU" i="0" spc="-5" dirty="0" smtClean="0">
                <a:solidFill>
                  <a:srgbClr val="FF0000"/>
                </a:solidFill>
              </a:rPr>
              <a:t>"</a:t>
            </a:r>
            <a:endParaRPr i="0" spc="-5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0123" y="704469"/>
            <a:ext cx="11101070" cy="5238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Материал</a:t>
            </a:r>
            <a:r>
              <a:rPr sz="1800" spc="-10" dirty="0">
                <a:latin typeface="Times New Roman"/>
                <a:cs typeface="Times New Roman"/>
              </a:rPr>
              <a:t>.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Маленькое</a:t>
            </a:r>
            <a:r>
              <a:rPr sz="1800" spc="-5" dirty="0">
                <a:latin typeface="Times New Roman"/>
                <a:cs typeface="Times New Roman"/>
              </a:rPr>
              <a:t> зеркальце.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30" dirty="0">
                <a:latin typeface="Times New Roman"/>
                <a:cs typeface="Times New Roman"/>
              </a:rPr>
              <a:t>Ход </a:t>
            </a:r>
            <a:r>
              <a:rPr sz="1800" b="1" spc="-5" dirty="0">
                <a:latin typeface="Times New Roman"/>
                <a:cs typeface="Times New Roman"/>
              </a:rPr>
              <a:t>игры</a:t>
            </a:r>
            <a:r>
              <a:rPr sz="1800" spc="-5" dirty="0">
                <a:latin typeface="Times New Roman"/>
                <a:cs typeface="Times New Roman"/>
              </a:rPr>
              <a:t>. </a:t>
            </a:r>
            <a:r>
              <a:rPr sz="1800" dirty="0">
                <a:latin typeface="Times New Roman"/>
                <a:cs typeface="Times New Roman"/>
              </a:rPr>
              <a:t>Воспитатель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зеркалом</a:t>
            </a:r>
            <a:r>
              <a:rPr sz="1800" spc="-5" dirty="0">
                <a:latin typeface="Times New Roman"/>
                <a:cs typeface="Times New Roman"/>
              </a:rPr>
              <a:t> пускает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солнечных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зайчиков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 говорит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этом:</a:t>
            </a:r>
            <a:endParaRPr sz="1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Солнечные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зайчики</a:t>
            </a:r>
            <a:endParaRPr sz="1800">
              <a:latin typeface="Times New Roman"/>
              <a:cs typeface="Times New Roman"/>
            </a:endParaRPr>
          </a:p>
          <a:p>
            <a:pPr marL="927100" marR="7979409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Играют </a:t>
            </a:r>
            <a:r>
              <a:rPr sz="1800" spc="-5" dirty="0">
                <a:latin typeface="Times New Roman"/>
                <a:cs typeface="Times New Roman"/>
              </a:rPr>
              <a:t>на </a:t>
            </a:r>
            <a:r>
              <a:rPr sz="1800" dirty="0">
                <a:latin typeface="Times New Roman"/>
                <a:cs typeface="Times New Roman"/>
              </a:rPr>
              <a:t>стене.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Помани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их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пальчиком,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Пусть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бегут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-5" dirty="0">
                <a:latin typeface="Times New Roman"/>
                <a:cs typeface="Times New Roman"/>
              </a:rPr>
              <a:t> тебе!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По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сигналу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"Лови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зайчика!"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пытаются</a:t>
            </a:r>
            <a:r>
              <a:rPr sz="1800" spc="-15" dirty="0">
                <a:latin typeface="Times New Roman"/>
                <a:cs typeface="Times New Roman"/>
              </a:rPr>
              <a:t> его</a:t>
            </a:r>
            <a:r>
              <a:rPr sz="1800" spc="-10" dirty="0">
                <a:latin typeface="Times New Roman"/>
                <a:cs typeface="Times New Roman"/>
              </a:rPr>
              <a:t> поймать.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Игру можно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повторить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2-3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раза.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Times New Roman"/>
              <a:cs typeface="Times New Roman"/>
            </a:endParaRPr>
          </a:p>
          <a:p>
            <a:pPr marL="4769485"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sz="1800" b="1" smtClean="0">
                <a:solidFill>
                  <a:srgbClr val="FF0000"/>
                </a:solidFill>
                <a:latin typeface="Times New Roman"/>
                <a:cs typeface="Times New Roman"/>
              </a:rPr>
              <a:t>Игра</a:t>
            </a:r>
            <a:r>
              <a:rPr sz="1800" b="1" spc="-4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800" b="1" spc="-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20" smtClean="0">
                <a:solidFill>
                  <a:srgbClr val="FF0000"/>
                </a:solidFill>
                <a:latin typeface="Times New Roman"/>
                <a:cs typeface="Times New Roman"/>
              </a:rPr>
              <a:t>собачкой</a:t>
            </a:r>
            <a:r>
              <a:rPr lang="ru-RU" sz="18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endParaRPr sz="1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10" dirty="0">
                <a:latin typeface="Times New Roman"/>
                <a:cs typeface="Times New Roman"/>
              </a:rPr>
              <a:t>Материал</a:t>
            </a:r>
            <a:r>
              <a:rPr sz="1800" spc="-10" dirty="0">
                <a:latin typeface="Times New Roman"/>
                <a:cs typeface="Times New Roman"/>
              </a:rPr>
              <a:t>.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Игрушечная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собачка.</a:t>
            </a:r>
            <a:endParaRPr sz="1800">
              <a:latin typeface="Times New Roman"/>
              <a:cs typeface="Times New Roman"/>
            </a:endParaRPr>
          </a:p>
          <a:p>
            <a:pPr marL="927100" marR="5334635" indent="-915035">
              <a:lnSpc>
                <a:spcPct val="100000"/>
              </a:lnSpc>
            </a:pPr>
            <a:r>
              <a:rPr sz="1800" b="1" spc="-30" dirty="0">
                <a:latin typeface="Times New Roman"/>
                <a:cs typeface="Times New Roman"/>
              </a:rPr>
              <a:t>Ход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игры</a:t>
            </a:r>
            <a:r>
              <a:rPr sz="1800" spc="-5" dirty="0">
                <a:latin typeface="Times New Roman"/>
                <a:cs typeface="Times New Roman"/>
              </a:rPr>
              <a:t>.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Воспитатель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держит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10" dirty="0">
                <a:latin typeface="Times New Roman"/>
                <a:cs typeface="Times New Roman"/>
              </a:rPr>
              <a:t> руках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собачку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говорит: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Гав-гав!</a:t>
            </a:r>
            <a:r>
              <a:rPr sz="1800" spc="-35" dirty="0">
                <a:latin typeface="Times New Roman"/>
                <a:cs typeface="Times New Roman"/>
              </a:rPr>
              <a:t> Кто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там?</a:t>
            </a:r>
            <a:endParaRPr sz="1800">
              <a:latin typeface="Times New Roman"/>
              <a:cs typeface="Times New Roman"/>
            </a:endParaRPr>
          </a:p>
          <a:p>
            <a:pPr marL="927100" marR="7700645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Это </a:t>
            </a:r>
            <a:r>
              <a:rPr sz="1800" spc="5" dirty="0">
                <a:latin typeface="Times New Roman"/>
                <a:cs typeface="Times New Roman"/>
              </a:rPr>
              <a:t>песик </a:t>
            </a:r>
            <a:r>
              <a:rPr sz="1800" dirty="0">
                <a:latin typeface="Times New Roman"/>
                <a:cs typeface="Times New Roman"/>
              </a:rPr>
              <a:t>в гости к </a:t>
            </a:r>
            <a:r>
              <a:rPr sz="1800" spc="-5" dirty="0">
                <a:latin typeface="Times New Roman"/>
                <a:cs typeface="Times New Roman"/>
              </a:rPr>
              <a:t>нам. </a:t>
            </a:r>
            <a:r>
              <a:rPr sz="1800" dirty="0">
                <a:latin typeface="Times New Roman"/>
                <a:cs typeface="Times New Roman"/>
              </a:rPr>
              <a:t> Я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собачку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ставлю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пол.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Дай,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собачка,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Пете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лапу!</a:t>
            </a:r>
            <a:endParaRPr sz="18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Times New Roman"/>
                <a:cs typeface="Times New Roman"/>
              </a:rPr>
              <a:t>Затем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подходит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25" dirty="0">
                <a:latin typeface="Times New Roman"/>
                <a:cs typeface="Times New Roman"/>
              </a:rPr>
              <a:t>собачкой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ребенку,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имя </a:t>
            </a:r>
            <a:r>
              <a:rPr sz="1800" spc="-25" dirty="0">
                <a:latin typeface="Times New Roman"/>
                <a:cs typeface="Times New Roman"/>
              </a:rPr>
              <a:t>которого</a:t>
            </a:r>
            <a:r>
              <a:rPr sz="1800" spc="-5" dirty="0">
                <a:latin typeface="Times New Roman"/>
                <a:cs typeface="Times New Roman"/>
              </a:rPr>
              <a:t> названо,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предлагает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взять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ее </a:t>
            </a:r>
            <a:r>
              <a:rPr sz="1800" spc="-5" dirty="0">
                <a:latin typeface="Times New Roman"/>
                <a:cs typeface="Times New Roman"/>
              </a:rPr>
              <a:t>за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Times New Roman"/>
                <a:cs typeface="Times New Roman"/>
              </a:rPr>
              <a:t>лапу,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покормить.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Приносят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миску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5" dirty="0">
                <a:latin typeface="Times New Roman"/>
                <a:cs typeface="Times New Roman"/>
              </a:rPr>
              <a:t>воображаемой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едой,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800" spc="-15" dirty="0">
                <a:latin typeface="Times New Roman"/>
                <a:cs typeface="Times New Roman"/>
              </a:rPr>
              <a:t>собачка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"ест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суп",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"лает", </a:t>
            </a:r>
            <a:r>
              <a:rPr sz="1800" spc="-10" dirty="0">
                <a:latin typeface="Times New Roman"/>
                <a:cs typeface="Times New Roman"/>
              </a:rPr>
              <a:t>говорит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ребенку </a:t>
            </a:r>
            <a:r>
              <a:rPr sz="1800" spc="-5" dirty="0">
                <a:latin typeface="Times New Roman"/>
                <a:cs typeface="Times New Roman"/>
              </a:rPr>
              <a:t>"спасибо!"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При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повторении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игры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воспитатель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называет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имя</a:t>
            </a:r>
            <a:r>
              <a:rPr sz="1800" spc="-15" dirty="0">
                <a:latin typeface="Times New Roman"/>
                <a:cs typeface="Times New Roman"/>
              </a:rPr>
              <a:t> другого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019" y="1220850"/>
            <a:ext cx="11427460" cy="20563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26465" marR="5080" lvl="2" algn="ctr">
              <a:spcBef>
                <a:spcPts val="95"/>
              </a:spcBef>
              <a:tabLst>
                <a:tab pos="356235" algn="l"/>
              </a:tabLst>
            </a:pPr>
            <a:endParaRPr lang="ru-RU" sz="66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926465" marR="5080" lvl="2" algn="ctr">
              <a:spcBef>
                <a:spcPts val="95"/>
              </a:spcBef>
              <a:tabLst>
                <a:tab pos="356235" algn="l"/>
              </a:tabLst>
            </a:pPr>
            <a:r>
              <a:rPr lang="ru-RU" sz="6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Спасибо за внимание!</a:t>
            </a:r>
            <a:endParaRPr sz="6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89661"/>
            <a:ext cx="9829799" cy="4442242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205740" marR="5080" indent="-193675" algn="ctr">
              <a:lnSpc>
                <a:spcPct val="100400"/>
              </a:lnSpc>
              <a:spcBef>
                <a:spcPts val="80"/>
              </a:spcBef>
            </a:pPr>
            <a:r>
              <a:rPr lang="ru-RU" sz="7200" i="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sz="7200" i="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sz="7200" i="0" spc="-10" smtClean="0">
                <a:solidFill>
                  <a:srgbClr val="FF0000"/>
                </a:solidFill>
                <a:latin typeface="Times New Roman"/>
                <a:cs typeface="Times New Roman"/>
              </a:rPr>
              <a:t>Особенности </a:t>
            </a:r>
            <a:r>
              <a:rPr sz="7200" i="0" spc="-5" smtClean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7200" i="0" spc="-15" smtClean="0">
                <a:solidFill>
                  <a:srgbClr val="FF0000"/>
                </a:solidFill>
                <a:latin typeface="Times New Roman"/>
                <a:cs typeface="Times New Roman"/>
              </a:rPr>
              <a:t>специфика </a:t>
            </a:r>
            <a:r>
              <a:rPr sz="7200" i="0" spc="-69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5" smtClean="0">
                <a:solidFill>
                  <a:srgbClr val="FF0000"/>
                </a:solidFill>
                <a:latin typeface="Times New Roman"/>
                <a:cs typeface="Times New Roman"/>
              </a:rPr>
              <a:t>адаптации</a:t>
            </a:r>
            <a:r>
              <a:rPr sz="7200" i="0" spc="-3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r>
              <a:rPr sz="7200" i="0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7200" i="0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7200" i="0" spc="-6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ДОУ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222375"/>
            <a:ext cx="118332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350" indent="-342900" algn="just">
              <a:lnSpc>
                <a:spcPct val="100000"/>
              </a:lnSpc>
              <a:spcBef>
                <a:spcPts val="100"/>
              </a:spcBef>
              <a:buFont typeface="Wingdings"/>
              <a:buChar char=""/>
              <a:tabLst>
                <a:tab pos="355600" algn="l"/>
              </a:tabLst>
            </a:pP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6109" y="214630"/>
            <a:ext cx="10537190" cy="46294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6000" i="0" spc="-10" smtClean="0">
                <a:solidFill>
                  <a:srgbClr val="FF0000"/>
                </a:solidFill>
                <a:latin typeface="Times New Roman"/>
                <a:cs typeface="Times New Roman"/>
              </a:rPr>
              <a:t>Специфика</a:t>
            </a:r>
            <a:r>
              <a:rPr sz="6000" i="0" spc="1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20" dirty="0">
                <a:solidFill>
                  <a:srgbClr val="FF0000"/>
                </a:solidFill>
                <a:latin typeface="Times New Roman"/>
                <a:cs typeface="Times New Roman"/>
              </a:rPr>
              <a:t>прохождения</a:t>
            </a:r>
            <a:r>
              <a:rPr sz="6000" i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6000" i="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10" dirty="0">
                <a:solidFill>
                  <a:srgbClr val="FF0000"/>
                </a:solidFill>
                <a:latin typeface="Times New Roman"/>
                <a:cs typeface="Times New Roman"/>
              </a:rPr>
              <a:t>основные</a:t>
            </a:r>
            <a:r>
              <a:rPr sz="6000" i="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этапы</a:t>
            </a:r>
            <a:r>
              <a:rPr sz="6000" i="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dirty="0">
                <a:solidFill>
                  <a:srgbClr val="FF0000"/>
                </a:solidFill>
                <a:latin typeface="Times New Roman"/>
                <a:cs typeface="Times New Roman"/>
              </a:rPr>
              <a:t>процесса</a:t>
            </a:r>
            <a:r>
              <a:rPr sz="60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 адаптации</a:t>
            </a:r>
            <a:r>
              <a:rPr sz="6000" i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r>
              <a:rPr sz="6000" i="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6000" i="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15" dirty="0">
                <a:solidFill>
                  <a:srgbClr val="FF0000"/>
                </a:solidFill>
                <a:latin typeface="Times New Roman"/>
                <a:cs typeface="Times New Roman"/>
              </a:rPr>
              <a:t>условиям</a:t>
            </a:r>
            <a:r>
              <a:rPr sz="6000" i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000" i="0" spc="-10" dirty="0">
                <a:solidFill>
                  <a:srgbClr val="FF0000"/>
                </a:solidFill>
                <a:latin typeface="Times New Roman"/>
                <a:cs typeface="Times New Roman"/>
              </a:rPr>
              <a:t>детского</a:t>
            </a:r>
            <a:endParaRPr sz="6000" dirty="0">
              <a:latin typeface="Times New Roman"/>
              <a:cs typeface="Times New Roman"/>
            </a:endParaRPr>
          </a:p>
          <a:p>
            <a:pPr marL="2540" algn="ctr">
              <a:lnSpc>
                <a:spcPct val="100000"/>
              </a:lnSpc>
              <a:spcBef>
                <a:spcPts val="5"/>
              </a:spcBef>
            </a:pPr>
            <a:r>
              <a:rPr sz="6000" i="0" spc="5" dirty="0">
                <a:solidFill>
                  <a:srgbClr val="FF0000"/>
                </a:solidFill>
                <a:latin typeface="Times New Roman"/>
                <a:cs typeface="Times New Roman"/>
              </a:rPr>
              <a:t>сада</a:t>
            </a:r>
            <a:endParaRPr sz="6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019" y="1076959"/>
            <a:ext cx="11462385" cy="308610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600" b="1" dirty="0" err="1"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sz="6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600" b="1" spc="-20" dirty="0" err="1" smtClean="0">
                <a:latin typeface="Times New Roman" pitchFamily="18" charset="0"/>
                <a:cs typeface="Times New Roman" pitchFamily="18" charset="0"/>
              </a:rPr>
              <a:t>Гнев</a:t>
            </a:r>
            <a:r>
              <a:rPr sz="6600" b="1" spc="-2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6600" b="1" spc="-2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600" b="1" spc="-10" dirty="0" err="1" smtClean="0">
                <a:latin typeface="Times New Roman" pitchFamily="18" charset="0"/>
                <a:cs typeface="Times New Roman" pitchFamily="18" charset="0"/>
              </a:rPr>
              <a:t>Положительные</a:t>
            </a:r>
            <a:r>
              <a:rPr sz="66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6600" b="1" spc="-5" dirty="0" err="1" smtClean="0">
                <a:latin typeface="Times New Roman" pitchFamily="18" charset="0"/>
                <a:cs typeface="Times New Roman" pitchFamily="18" charset="0"/>
              </a:rPr>
              <a:t>эмоции</a:t>
            </a:r>
            <a:endParaRPr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019" y="428604"/>
            <a:ext cx="11356340" cy="41017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600" b="1">
                <a:latin typeface="Times New Roman" pitchFamily="18" charset="0"/>
                <a:cs typeface="Times New Roman" pitchFamily="18" charset="0"/>
              </a:rPr>
              <a:t>Социальные</a:t>
            </a:r>
            <a:r>
              <a:rPr sz="6600" b="1" spc="-35">
                <a:latin typeface="Times New Roman" pitchFamily="18" charset="0"/>
                <a:cs typeface="Times New Roman" pitchFamily="18" charset="0"/>
              </a:rPr>
              <a:t> </a:t>
            </a:r>
            <a:r>
              <a:rPr sz="6600" b="1" spc="-5" smtClean="0">
                <a:latin typeface="Times New Roman" pitchFamily="18" charset="0"/>
                <a:cs typeface="Times New Roman" pitchFamily="18" charset="0"/>
              </a:rPr>
              <a:t>контакты</a:t>
            </a:r>
            <a:r>
              <a:rPr sz="6600" spc="15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spc="1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600" b="1" spc="-5" dirty="0" err="1" smtClean="0">
                <a:latin typeface="Times New Roman" pitchFamily="18" charset="0"/>
                <a:cs typeface="Times New Roman" pitchFamily="18" charset="0"/>
              </a:rPr>
              <a:t>Познавательная</a:t>
            </a:r>
            <a:r>
              <a:rPr sz="6600" b="1" spc="-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6600" b="1" spc="-5" dirty="0" err="1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sz="6600" b="1" spc="4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spc="4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600" b="1" err="1" smtClean="0">
                <a:latin typeface="Times New Roman" pitchFamily="18" charset="0"/>
                <a:cs typeface="Times New Roman" pitchFamily="18" charset="0"/>
              </a:rPr>
              <a:t>Социальные</a:t>
            </a:r>
            <a:r>
              <a:rPr sz="6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6600" b="1" spc="-5" smtClean="0">
                <a:latin typeface="Times New Roman" pitchFamily="18" charset="0"/>
                <a:cs typeface="Times New Roman" pitchFamily="18" charset="0"/>
              </a:rPr>
              <a:t>навыки</a:t>
            </a:r>
            <a:endParaRPr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008" y="1148842"/>
            <a:ext cx="11426825" cy="37439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000" b="1" spc="-10">
                <a:latin typeface="Times New Roman"/>
                <a:cs typeface="Times New Roman"/>
              </a:rPr>
              <a:t>Особенности </a:t>
            </a:r>
            <a:r>
              <a:rPr sz="6000" b="1" spc="-15" smtClean="0">
                <a:latin typeface="Times New Roman"/>
                <a:cs typeface="Times New Roman"/>
              </a:rPr>
              <a:t>речи </a:t>
            </a:r>
            <a:endParaRPr lang="ru-RU" sz="6000" b="1" spc="-15" dirty="0" smtClean="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000" b="1" spc="-10" dirty="0" err="1" smtClean="0">
                <a:latin typeface="Times New Roman"/>
                <a:cs typeface="Times New Roman"/>
              </a:rPr>
              <a:t>Двигательная</a:t>
            </a:r>
            <a:r>
              <a:rPr sz="6000" b="1" spc="90" dirty="0" smtClean="0">
                <a:latin typeface="Times New Roman"/>
                <a:cs typeface="Times New Roman"/>
              </a:rPr>
              <a:t> </a:t>
            </a:r>
            <a:r>
              <a:rPr sz="6000" b="1" spc="-10" dirty="0" err="1">
                <a:latin typeface="Times New Roman"/>
                <a:cs typeface="Times New Roman"/>
              </a:rPr>
              <a:t>активность</a:t>
            </a:r>
            <a:r>
              <a:rPr sz="6000" b="1" spc="100" dirty="0">
                <a:latin typeface="Times New Roman"/>
                <a:cs typeface="Times New Roman"/>
              </a:rPr>
              <a:t> </a:t>
            </a:r>
            <a:endParaRPr lang="ru-RU" sz="6000" b="1" spc="100" dirty="0" smtClean="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sz="6000" b="1" spc="-10" smtClean="0">
                <a:latin typeface="Times New Roman"/>
                <a:cs typeface="Times New Roman"/>
              </a:rPr>
              <a:t>Сон</a:t>
            </a:r>
            <a:endParaRPr lang="ru-RU" sz="6000" b="1" spc="-10" dirty="0" smtClean="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  <a:tabLst>
                <a:tab pos="356235" algn="l"/>
              </a:tabLst>
            </a:pPr>
            <a:r>
              <a:rPr lang="ru-RU" sz="6000" b="1" spc="-10" dirty="0" smtClean="0">
                <a:latin typeface="Times New Roman"/>
                <a:cs typeface="Times New Roman"/>
              </a:rPr>
              <a:t>Аппетит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95472" y="310336"/>
            <a:ext cx="7786742" cy="1027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6600" i="0" spc="-15" dirty="0">
                <a:solidFill>
                  <a:srgbClr val="FF0000"/>
                </a:solidFill>
                <a:latin typeface="Times New Roman"/>
                <a:cs typeface="Times New Roman"/>
              </a:rPr>
              <a:t>Степени</a:t>
            </a:r>
            <a:r>
              <a:rPr sz="6600" i="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600" i="0" spc="-5" dirty="0">
                <a:solidFill>
                  <a:srgbClr val="FF0000"/>
                </a:solidFill>
                <a:latin typeface="Times New Roman"/>
                <a:cs typeface="Times New Roman"/>
              </a:rPr>
              <a:t>адаптации</a:t>
            </a:r>
            <a:endParaRPr sz="6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6646" y="1785926"/>
            <a:ext cx="11854181" cy="4469813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355600" indent="-343535" algn="ctr">
              <a:lnSpc>
                <a:spcPct val="100000"/>
              </a:lnSpc>
              <a:spcBef>
                <a:spcPts val="535"/>
              </a:spcBef>
              <a:tabLst>
                <a:tab pos="355600" algn="l"/>
                <a:tab pos="356235" algn="l"/>
              </a:tabLst>
            </a:pPr>
            <a:r>
              <a:rPr sz="4400" b="1" spc="-15" dirty="0">
                <a:latin typeface="Times New Roman"/>
                <a:cs typeface="Times New Roman"/>
              </a:rPr>
              <a:t>Врачи</a:t>
            </a:r>
            <a:r>
              <a:rPr sz="4400" b="1" spc="-2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и</a:t>
            </a:r>
            <a:r>
              <a:rPr sz="4400" b="1" spc="-5" dirty="0">
                <a:latin typeface="Times New Roman"/>
                <a:cs typeface="Times New Roman"/>
              </a:rPr>
              <a:t> </a:t>
            </a:r>
            <a:r>
              <a:rPr sz="4400" b="1" spc="-10" dirty="0">
                <a:latin typeface="Times New Roman"/>
                <a:cs typeface="Times New Roman"/>
              </a:rPr>
              <a:t>психологи </a:t>
            </a:r>
            <a:r>
              <a:rPr sz="4400" b="1" spc="-5" dirty="0">
                <a:latin typeface="Times New Roman"/>
                <a:cs typeface="Times New Roman"/>
              </a:rPr>
              <a:t>различают</a:t>
            </a:r>
            <a:r>
              <a:rPr sz="4400" b="1" spc="-15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3</a:t>
            </a:r>
            <a:r>
              <a:rPr sz="4400" b="1" spc="-5" dirty="0">
                <a:latin typeface="Times New Roman"/>
                <a:cs typeface="Times New Roman"/>
              </a:rPr>
              <a:t> степени</a:t>
            </a:r>
            <a:r>
              <a:rPr sz="4400" b="1" spc="-3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адаптации</a:t>
            </a:r>
            <a:r>
              <a:rPr sz="4400" b="1" spc="-1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детей</a:t>
            </a:r>
            <a:r>
              <a:rPr sz="4400" b="1" spc="-2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к</a:t>
            </a:r>
            <a:r>
              <a:rPr sz="4400" b="1" spc="-5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условиям</a:t>
            </a:r>
            <a:r>
              <a:rPr sz="4400" b="1" spc="-20" dirty="0">
                <a:latin typeface="Times New Roman"/>
                <a:cs typeface="Times New Roman"/>
              </a:rPr>
              <a:t> </a:t>
            </a:r>
            <a:r>
              <a:rPr sz="4400" b="1" spc="-15" dirty="0">
                <a:latin typeface="Times New Roman"/>
                <a:cs typeface="Times New Roman"/>
              </a:rPr>
              <a:t>дошкольного</a:t>
            </a:r>
            <a:r>
              <a:rPr sz="4400" b="1" spc="-5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учреждения:</a:t>
            </a:r>
          </a:p>
          <a:p>
            <a:pPr marL="756285" lvl="1" indent="-287020">
              <a:lnSpc>
                <a:spcPct val="10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756920" algn="l"/>
              </a:tabLst>
            </a:pPr>
            <a:r>
              <a:rPr sz="4800" spc="-10" dirty="0">
                <a:latin typeface="Times New Roman"/>
                <a:cs typeface="Times New Roman"/>
              </a:rPr>
              <a:t>легкую</a:t>
            </a:r>
            <a:r>
              <a:rPr sz="4800" spc="-15" dirty="0">
                <a:latin typeface="Times New Roman"/>
                <a:cs typeface="Times New Roman"/>
              </a:rPr>
              <a:t> </a:t>
            </a:r>
            <a:r>
              <a:rPr sz="4800" spc="-5" dirty="0">
                <a:latin typeface="Times New Roman"/>
                <a:cs typeface="Times New Roman"/>
              </a:rPr>
              <a:t>(15-30 дней);</a:t>
            </a:r>
            <a:endParaRPr sz="4800" dirty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380"/>
              </a:spcBef>
              <a:buFont typeface="Wingdings" pitchFamily="2" charset="2"/>
              <a:buChar char="Ø"/>
              <a:tabLst>
                <a:tab pos="756920" algn="l"/>
              </a:tabLst>
            </a:pPr>
            <a:r>
              <a:rPr sz="4800" spc="-10" dirty="0">
                <a:latin typeface="Times New Roman"/>
                <a:cs typeface="Times New Roman"/>
              </a:rPr>
              <a:t>среднюю</a:t>
            </a:r>
            <a:r>
              <a:rPr sz="4800" spc="-5" dirty="0">
                <a:latin typeface="Times New Roman"/>
                <a:cs typeface="Times New Roman"/>
              </a:rPr>
              <a:t> (30-60</a:t>
            </a:r>
            <a:r>
              <a:rPr sz="4800" spc="5" dirty="0">
                <a:latin typeface="Times New Roman"/>
                <a:cs typeface="Times New Roman"/>
              </a:rPr>
              <a:t> </a:t>
            </a:r>
            <a:r>
              <a:rPr sz="4800" spc="-5" dirty="0">
                <a:latin typeface="Times New Roman"/>
                <a:cs typeface="Times New Roman"/>
              </a:rPr>
              <a:t>дней);</a:t>
            </a:r>
            <a:endParaRPr sz="4800" dirty="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385"/>
              </a:spcBef>
              <a:buFont typeface="Wingdings" pitchFamily="2" charset="2"/>
              <a:buChar char="Ø"/>
              <a:tabLst>
                <a:tab pos="756920" algn="l"/>
              </a:tabLst>
            </a:pPr>
            <a:r>
              <a:rPr sz="4800" spc="-15" dirty="0">
                <a:latin typeface="Times New Roman"/>
                <a:cs typeface="Times New Roman"/>
              </a:rPr>
              <a:t>тяжелую</a:t>
            </a:r>
            <a:r>
              <a:rPr sz="4800" spc="15" dirty="0">
                <a:latin typeface="Times New Roman"/>
                <a:cs typeface="Times New Roman"/>
              </a:rPr>
              <a:t> </a:t>
            </a:r>
            <a:r>
              <a:rPr sz="4800" spc="-15" dirty="0">
                <a:latin typeface="Times New Roman"/>
                <a:cs typeface="Times New Roman"/>
              </a:rPr>
              <a:t>(от</a:t>
            </a:r>
            <a:r>
              <a:rPr sz="4800" spc="5" dirty="0">
                <a:latin typeface="Times New Roman"/>
                <a:cs typeface="Times New Roman"/>
              </a:rPr>
              <a:t> </a:t>
            </a:r>
            <a:r>
              <a:rPr sz="4800" spc="-5" dirty="0">
                <a:latin typeface="Times New Roman"/>
                <a:cs typeface="Times New Roman"/>
              </a:rPr>
              <a:t>2 до</a:t>
            </a:r>
            <a:r>
              <a:rPr sz="4800" dirty="0">
                <a:latin typeface="Times New Roman"/>
                <a:cs typeface="Times New Roman"/>
              </a:rPr>
              <a:t> </a:t>
            </a:r>
            <a:r>
              <a:rPr sz="4800" spc="-5" dirty="0">
                <a:latin typeface="Times New Roman"/>
                <a:cs typeface="Times New Roman"/>
              </a:rPr>
              <a:t>6</a:t>
            </a:r>
            <a:r>
              <a:rPr sz="4800" spc="-10" dirty="0">
                <a:latin typeface="Times New Roman"/>
                <a:cs typeface="Times New Roman"/>
              </a:rPr>
              <a:t> </a:t>
            </a:r>
            <a:r>
              <a:rPr sz="4800" dirty="0" err="1">
                <a:latin typeface="Times New Roman"/>
                <a:cs typeface="Times New Roman"/>
              </a:rPr>
              <a:t>месяцев</a:t>
            </a:r>
            <a:r>
              <a:rPr sz="4800" dirty="0" smtClean="0">
                <a:latin typeface="Times New Roman"/>
                <a:cs typeface="Times New Roman"/>
              </a:rPr>
              <a:t>).</a:t>
            </a:r>
            <a:endParaRPr sz="4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008" y="1078484"/>
            <a:ext cx="1155954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985" indent="-343535" algn="just">
              <a:lnSpc>
                <a:spcPct val="100000"/>
              </a:lnSpc>
              <a:buFont typeface="Wingdings" pitchFamily="2" charset="2"/>
              <a:buChar char="Ø"/>
              <a:tabLst>
                <a:tab pos="356235" algn="l"/>
              </a:tabLst>
            </a:pPr>
            <a:r>
              <a:rPr sz="6000" b="1" smtClean="0">
                <a:latin typeface="Times New Roman"/>
                <a:cs typeface="Times New Roman"/>
              </a:rPr>
              <a:t>Острая </a:t>
            </a:r>
            <a:r>
              <a:rPr sz="6000" b="1" dirty="0" err="1">
                <a:latin typeface="Times New Roman"/>
                <a:cs typeface="Times New Roman"/>
              </a:rPr>
              <a:t>фаза</a:t>
            </a:r>
            <a:r>
              <a:rPr sz="6000" b="1" dirty="0">
                <a:latin typeface="Times New Roman"/>
                <a:cs typeface="Times New Roman"/>
              </a:rPr>
              <a:t> </a:t>
            </a:r>
            <a:endParaRPr lang="ru-RU" sz="6000" b="1" dirty="0" smtClean="0">
              <a:latin typeface="Times New Roman"/>
              <a:cs typeface="Times New Roman"/>
            </a:endParaRPr>
          </a:p>
          <a:p>
            <a:pPr marL="355600" marR="6985" indent="-343535" algn="just">
              <a:lnSpc>
                <a:spcPct val="100000"/>
              </a:lnSpc>
              <a:buFont typeface="Wingdings" pitchFamily="2" charset="2"/>
              <a:buChar char="Ø"/>
              <a:tabLst>
                <a:tab pos="356235" algn="l"/>
              </a:tabLst>
            </a:pPr>
            <a:r>
              <a:rPr sz="6000" b="1" spc="-10" dirty="0" err="1" smtClean="0">
                <a:latin typeface="Times New Roman"/>
                <a:cs typeface="Times New Roman"/>
              </a:rPr>
              <a:t>Подострая</a:t>
            </a:r>
            <a:r>
              <a:rPr sz="6000" b="1" spc="-5" dirty="0" smtClean="0">
                <a:latin typeface="Times New Roman"/>
                <a:cs typeface="Times New Roman"/>
              </a:rPr>
              <a:t> </a:t>
            </a:r>
            <a:r>
              <a:rPr sz="6000" b="1" dirty="0" err="1">
                <a:latin typeface="Times New Roman"/>
                <a:cs typeface="Times New Roman"/>
              </a:rPr>
              <a:t>фаза</a:t>
            </a:r>
            <a:r>
              <a:rPr sz="6000" b="1" spc="5" dirty="0">
                <a:latin typeface="Times New Roman"/>
                <a:cs typeface="Times New Roman"/>
              </a:rPr>
              <a:t> </a:t>
            </a:r>
            <a:endParaRPr lang="ru-RU" sz="6000" b="1" spc="5" dirty="0" smtClean="0">
              <a:latin typeface="Times New Roman"/>
              <a:cs typeface="Times New Roman"/>
            </a:endParaRPr>
          </a:p>
          <a:p>
            <a:pPr marL="355600" marR="6985" indent="-343535" algn="just">
              <a:lnSpc>
                <a:spcPct val="100000"/>
              </a:lnSpc>
              <a:buFont typeface="Wingdings" pitchFamily="2" charset="2"/>
              <a:buChar char="Ø"/>
              <a:tabLst>
                <a:tab pos="356235" algn="l"/>
              </a:tabLst>
            </a:pPr>
            <a:r>
              <a:rPr sz="6000" b="1" err="1" smtClean="0">
                <a:latin typeface="Times New Roman"/>
                <a:cs typeface="Times New Roman"/>
              </a:rPr>
              <a:t>Фаза</a:t>
            </a:r>
            <a:r>
              <a:rPr sz="6000" b="1" smtClean="0">
                <a:latin typeface="Times New Roman"/>
                <a:cs typeface="Times New Roman"/>
              </a:rPr>
              <a:t> </a:t>
            </a:r>
            <a:r>
              <a:rPr sz="6000" b="1" spc="-10" smtClean="0">
                <a:latin typeface="Times New Roman"/>
                <a:cs typeface="Times New Roman"/>
              </a:rPr>
              <a:t>компенсации</a:t>
            </a:r>
            <a:endParaRPr sz="6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1119</Words>
  <Application>Microsoft Office PowerPoint</Application>
  <PresentationFormat>Широкоэкранный</PresentationFormat>
  <Paragraphs>199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Calibri</vt:lpstr>
      <vt:lpstr>Times New Roman</vt:lpstr>
      <vt:lpstr>Wingdings</vt:lpstr>
      <vt:lpstr>Office Theme</vt:lpstr>
      <vt:lpstr>Особенности адаптации ребенка к  условиям детского сада</vt:lpstr>
      <vt:lpstr>Презентация PowerPoint</vt:lpstr>
      <vt:lpstr> Особенности и специфика  адаптации детей к ДОУ</vt:lpstr>
      <vt:lpstr>Специфика прохождения и основные этапы процесса адаптации детей к условиям детского сада</vt:lpstr>
      <vt:lpstr>Презентация PowerPoint</vt:lpstr>
      <vt:lpstr>Презентация PowerPoint</vt:lpstr>
      <vt:lpstr>Презентация PowerPoint</vt:lpstr>
      <vt:lpstr>Степени адаптации</vt:lpstr>
      <vt:lpstr>Презентация PowerPoint</vt:lpstr>
      <vt:lpstr>Показатели успешной  адаптации детей к ДОУ </vt:lpstr>
      <vt:lpstr>Презентация PowerPoint</vt:lpstr>
      <vt:lpstr>Презентация PowerPoint</vt:lpstr>
      <vt:lpstr>Фазы адаптационного периода. </vt:lpstr>
      <vt:lpstr>Презентация PowerPoint</vt:lpstr>
      <vt:lpstr>Презентация PowerPoint</vt:lpstr>
      <vt:lpstr>Второй год жизни. 2 группа раннего возраста. </vt:lpstr>
      <vt:lpstr>Презентация PowerPoint</vt:lpstr>
      <vt:lpstr>Примерный режим дня Холодный период года (сентябрь-май)</vt:lpstr>
      <vt:lpstr>Тѐплый период года (июнь-август)</vt:lpstr>
      <vt:lpstr>Презентация PowerPoint</vt:lpstr>
      <vt:lpstr>Взаимодействие с родителями</vt:lpstr>
      <vt:lpstr>Презентация PowerPoint</vt:lpstr>
      <vt:lpstr> Встреча с малышом ДОМИК ДЛЯ ТВОЕЙ ОДЕЖДЫ. КРОВАТКА ЖДЕТ ТЕБЯ, МАЛЫШ!</vt:lpstr>
      <vt:lpstr>Презентация PowerPoint</vt:lpstr>
      <vt:lpstr>  ОРГАНИЗАЦИЯ ИГРОВОЙ ДЕЯТЕЛЬНОСТИ В АДАПТАЦИОННЫЙ  ПЕРИОД</vt:lpstr>
      <vt:lpstr>Презентация PowerPoint</vt:lpstr>
      <vt:lpstr>«Солнечные зайчики"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адаптации ребенка к  условиям детского сада</dc:title>
  <cp:lastModifiedBy>ANDRU</cp:lastModifiedBy>
  <cp:revision>28</cp:revision>
  <dcterms:created xsi:type="dcterms:W3CDTF">2021-04-11T20:37:25Z</dcterms:created>
  <dcterms:modified xsi:type="dcterms:W3CDTF">2021-11-20T11:26:37Z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2017-06-22T00:00:00Z</vt:filetime>
  </property>
  <property fmtid="{D5CDD505-2E9C-101B-9397-08002B2CF9AE}" pid="3" name="LastSaved">
    <vt:filetime>2021-04-11T00:00:00Z</vt:filetime>
  </property>
</Properties>
</file>