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68" r:id="rId5"/>
    <p:sldId id="267" r:id="rId6"/>
    <p:sldId id="266" r:id="rId7"/>
    <p:sldId id="263" r:id="rId8"/>
    <p:sldId id="258" r:id="rId9"/>
    <p:sldId id="25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0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86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1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2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897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6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86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1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39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45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84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4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212AA-B759-49DC-884F-10E2EF3A7F25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86143-F358-49E2-ABE2-31240BD9D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60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llion-wallpapers.ru/wallpapers/3/1/459609006372407/lightspe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3186"/>
            <a:ext cx="12192000" cy="705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480016" y="2735576"/>
            <a:ext cx="8797584" cy="7723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Тема: «Особенности развития и обучения детей с нарушением интеллекта»</a:t>
            </a:r>
            <a:endParaRPr lang="ru-RU" sz="4000" b="1" dirty="0">
              <a:solidFill>
                <a:srgbClr val="0000CC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084916" y="5041335"/>
            <a:ext cx="5793182" cy="9776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400" b="1" dirty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Выполнили:</a:t>
            </a:r>
          </a:p>
          <a:p>
            <a:pPr algn="r"/>
            <a:r>
              <a:rPr lang="ru-RU" sz="2400" b="1" dirty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b="1" dirty="0" err="1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Шепелева</a:t>
            </a:r>
            <a:r>
              <a:rPr lang="ru-RU" sz="2400" b="1" dirty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Т. Н., </a:t>
            </a:r>
            <a:r>
              <a:rPr lang="ru-RU" sz="2400" b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ВКК</a:t>
            </a:r>
            <a:endParaRPr lang="ru-RU" sz="2400" b="1" dirty="0">
              <a:solidFill>
                <a:srgbClr val="0000CC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168942" y="6318876"/>
            <a:ext cx="3667626" cy="5219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ород Воронеж</a:t>
            </a:r>
            <a:endParaRPr lang="ru-RU" sz="2400" b="1" dirty="0">
              <a:solidFill>
                <a:srgbClr val="0000CC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952313" y="1626217"/>
            <a:ext cx="6100883" cy="7723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CC0099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Презентация</a:t>
            </a:r>
            <a:endParaRPr lang="ru-RU" sz="3200" b="1" dirty="0">
              <a:solidFill>
                <a:srgbClr val="CC0099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27" y="-53926"/>
            <a:ext cx="2281389" cy="195625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667406" y="-86655"/>
            <a:ext cx="913857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Palatino Linotype" panose="02040502050505030304" pitchFamily="18" charset="0"/>
              </a:rPr>
              <a:t>Консультационный  центр «В кругу семьи»</a:t>
            </a:r>
            <a:br>
              <a:rPr lang="ru-RU" sz="2800" b="1" dirty="0">
                <a:ln w="10160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Palatino Linotype" panose="02040502050505030304" pitchFamily="18" charset="0"/>
              </a:rPr>
            </a:br>
            <a:r>
              <a:rPr lang="ru-RU" sz="2800" b="1" dirty="0">
                <a:ln w="10160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Palatino Linotype" panose="02040502050505030304" pitchFamily="18" charset="0"/>
              </a:rPr>
              <a:t>на базе</a:t>
            </a:r>
            <a:br>
              <a:rPr lang="ru-RU" sz="2800" b="1" dirty="0">
                <a:ln w="10160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Palatino Linotype" panose="02040502050505030304" pitchFamily="18" charset="0"/>
              </a:rPr>
            </a:br>
            <a:r>
              <a:rPr lang="ru-RU" sz="2800" b="1" dirty="0">
                <a:ln w="10160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Palatino Linotype" panose="02040502050505030304" pitchFamily="18" charset="0"/>
              </a:rPr>
              <a:t>МБДОУ «ЦРР – детский сад № 123»</a:t>
            </a:r>
            <a:endParaRPr lang="ru-RU" sz="2800" b="1" cap="none" spc="0" dirty="0">
              <a:ln w="10160">
                <a:solidFill>
                  <a:srgbClr val="0000CC"/>
                </a:solidFill>
                <a:prstDash val="solid"/>
              </a:ln>
              <a:solidFill>
                <a:srgbClr val="0000CC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41464" y="3675231"/>
            <a:ext cx="11709071" cy="3081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Clr>
                <a:srgbClr val="FF66CC"/>
              </a:buClr>
              <a:buFont typeface="Wingdings" panose="05000000000000000000" pitchFamily="2" charset="2"/>
              <a:buChar char="Ø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Слабость замыкательной функции коры головного мозга (взаимодействие процессов возбуждения и торможения).</a:t>
            </a:r>
          </a:p>
          <a:p>
            <a:pPr algn="just">
              <a:lnSpc>
                <a:spcPct val="100000"/>
              </a:lnSpc>
              <a:buClr>
                <a:srgbClr val="FF66CC"/>
              </a:buClr>
              <a:buFont typeface="Wingdings" panose="05000000000000000000" pitchFamily="2" charset="2"/>
              <a:buChar char="Ø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Медленная выработка новых дифференцированных связей во всех анализаторах.</a:t>
            </a:r>
          </a:p>
          <a:p>
            <a:pPr algn="just">
              <a:lnSpc>
                <a:spcPct val="100000"/>
              </a:lnSpc>
              <a:buClr>
                <a:srgbClr val="FF66CC"/>
              </a:buClr>
              <a:buFont typeface="Wingdings" panose="05000000000000000000" pitchFamily="2" charset="2"/>
              <a:buChar char="Ø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межполушарного взаимодействия;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недостаточность правого полушария.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710332" y="2895661"/>
            <a:ext cx="8771329" cy="5760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2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Физиологические основы нарушений:</a:t>
            </a:r>
            <a:endParaRPr lang="ru-RU" altLang="ru-RU" sz="3200" b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29343" y="186876"/>
            <a:ext cx="67333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Умственная отсталость</a:t>
            </a:r>
            <a:r>
              <a:rPr lang="ru-RU" altLang="ru-RU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altLang="ru-RU" sz="3200" dirty="0">
                <a:solidFill>
                  <a:srgbClr val="FF0066"/>
                </a:solidFill>
                <a:latin typeface="Times New Roman" panose="02020603050405020304" pitchFamily="18" charset="0"/>
              </a:rPr>
              <a:t> </a:t>
            </a:r>
            <a:endParaRPr lang="ru-RU" sz="3200" dirty="0"/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241464" y="1077761"/>
            <a:ext cx="11709071" cy="1614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ru-RU" alt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стойкое, необратимое нарушение, преимущественно познавательной  деятельности, вызванной органическим поражением коры головного мозга. </a:t>
            </a:r>
            <a:endParaRPr lang="ru-RU" altLang="ru-RU" sz="3600" dirty="0"/>
          </a:p>
        </p:txBody>
      </p:sp>
    </p:spTree>
    <p:extLst>
      <p:ext uri="{BB962C8B-B14F-4D97-AF65-F5344CB8AC3E}">
        <p14:creationId xmlns:p14="http://schemas.microsoft.com/office/powerpoint/2010/main" val="203569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748756" y="231226"/>
            <a:ext cx="6694488" cy="12604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600" b="1" dirty="0" smtClean="0">
                <a:solidFill>
                  <a:srgbClr val="008000"/>
                </a:solidFill>
                <a:latin typeface="Tahoma" panose="020B0604030504040204" pitchFamily="34" charset="0"/>
              </a:rPr>
              <a:t>Психологические основы нарушений:</a:t>
            </a:r>
            <a:endParaRPr lang="ru-RU" altLang="ru-RU" sz="3600" b="1" dirty="0">
              <a:solidFill>
                <a:srgbClr val="008000"/>
              </a:solidFill>
              <a:latin typeface="Tahoma" panose="020B060403050404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049102" y="2438627"/>
            <a:ext cx="8093796" cy="3869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Недоразвитие познавательных интересов (низкая потребность в познании).</a:t>
            </a:r>
          </a:p>
          <a:p>
            <a:pPr algn="just">
              <a:lnSpc>
                <a:spcPct val="100000"/>
              </a:lnSpc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Нарушение развития всех психических               процессов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.</a:t>
            </a:r>
            <a:endParaRPr lang="ru-RU" altLang="ru-RU" sz="2800" dirty="0"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Речевое недоразвитие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Нарушения в эмоционально – волевой сфере.</a:t>
            </a:r>
          </a:p>
          <a:p>
            <a:pPr>
              <a:buClr>
                <a:srgbClr val="006600"/>
              </a:buClr>
              <a:buFont typeface="Wingdings" panose="05000000000000000000" pitchFamily="2" charset="2"/>
              <a:buChar char="Ø"/>
            </a:pPr>
            <a:endParaRPr lang="ru-RU" altLang="ru-RU" sz="2800" dirty="0">
              <a:latin typeface="Times New Roman" panose="02020603050405020304" pitchFamily="18" charset="0"/>
            </a:endParaRPr>
          </a:p>
          <a:p>
            <a:pPr>
              <a:buClr>
                <a:srgbClr val="006600"/>
              </a:buClr>
              <a:buFont typeface="Wingdings" panose="05000000000000000000" pitchFamily="2" charset="2"/>
              <a:buChar char="Ø"/>
            </a:pPr>
            <a:endParaRPr lang="ru-RU" altLang="ru-RU" sz="2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9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44750" y="213764"/>
            <a:ext cx="7302500" cy="1223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600" b="1" dirty="0" smtClean="0">
                <a:solidFill>
                  <a:srgbClr val="CC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развития всех психических процессов:</a:t>
            </a:r>
            <a:endParaRPr lang="ru-RU" altLang="ru-RU" sz="3600" b="1" dirty="0">
              <a:solidFill>
                <a:srgbClr val="CC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58763" y="1650670"/>
            <a:ext cx="10674474" cy="48570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Clr>
                <a:srgbClr val="CC66FF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обобщенности, неравномерность формирования, замедленный темп развития, недостаточная активность процесса, узость объема, нарушение избирательности, низкая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дифференцированность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buClr>
                <a:srgbClr val="CC66FF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Недифференцированность, фрагментарность, уподобление образов.</a:t>
            </a:r>
          </a:p>
          <a:p>
            <a:pPr algn="just">
              <a:lnSpc>
                <a:spcPct val="100000"/>
              </a:lnSpc>
              <a:buClr>
                <a:srgbClr val="CC66FF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Бессистемный анализ, затруднен синтез, сравнение по несущественным признакам, затруднено установление различия в сходных и общее в отличающихся предметах, снижена активность мыслительных процессов, слабая регулирующая роль мышления, низкий уровень протекания всех видов мышления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Clr>
                <a:srgbClr val="CC66FF"/>
              </a:buClr>
              <a:buFont typeface="Wingdings" panose="05000000000000000000" pitchFamily="2" charset="2"/>
              <a:buChar char="ü"/>
            </a:pPr>
            <a:endParaRPr lang="ru-RU" altLang="ru-RU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4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5431" y="1381103"/>
            <a:ext cx="9581137" cy="390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Замедленный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запоминания, непрочность сохранения,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неточность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воспроизведения.</a:t>
            </a:r>
          </a:p>
          <a:p>
            <a:pPr marL="457200" indent="-457200" algn="just">
              <a:buClr>
                <a:srgbClr val="CC66FF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Внимания </a:t>
            </a:r>
          </a:p>
          <a:p>
            <a:pPr algn="just">
              <a:buClr>
                <a:srgbClr val="CC66FF"/>
              </a:buClr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Малая устойчивость, трудности распределения, замедленная переключаемость, слабая произвольность.</a:t>
            </a:r>
          </a:p>
          <a:p>
            <a:pPr lvl="1" indent="-457200" algn="just">
              <a:buClr>
                <a:srgbClr val="CC66FF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>
              <a:buClr>
                <a:srgbClr val="CC66FF"/>
              </a:buClr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Фрагментарность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неточность, схематичность.</a:t>
            </a:r>
          </a:p>
          <a:p>
            <a:pPr>
              <a:buClr>
                <a:srgbClr val="CC66FF"/>
              </a:buClr>
              <a:buFont typeface="Wingdings" panose="05000000000000000000" pitchFamily="2" charset="2"/>
              <a:buChar char="ü"/>
            </a:pPr>
            <a:endParaRPr lang="ru-RU" alt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81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60650" y="-157248"/>
            <a:ext cx="6870700" cy="627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6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недоразвитие</a:t>
            </a:r>
            <a:endParaRPr lang="ru-RU" altLang="ru-RU" sz="3600" b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942" y="528030"/>
            <a:ext cx="77664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Позднее овладение речью.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Нет потребности в общении.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Слабая речевая активность.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Трудности в восприятии обращенной речи.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Бедность словарного запаса.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Грубые искажения звукопроизношения.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Не </a:t>
            </a:r>
            <a:r>
              <a:rPr lang="ru-RU" altLang="ru-RU" sz="2800" dirty="0" err="1">
                <a:latin typeface="Times New Roman" panose="02020603050405020304" pitchFamily="18" charset="0"/>
              </a:rPr>
              <a:t>сформированность</a:t>
            </a:r>
            <a:r>
              <a:rPr lang="ru-RU" altLang="ru-RU" sz="2800" dirty="0">
                <a:latin typeface="Times New Roman" panose="02020603050405020304" pitchFamily="18" charset="0"/>
              </a:rPr>
              <a:t> фонематического слуха.</a:t>
            </a:r>
          </a:p>
          <a:p>
            <a:pPr algn="just"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Нарушения грамматического строя речи.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481942" y="4191707"/>
            <a:ext cx="6870700" cy="100102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6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эмоционально – волевой сферы</a:t>
            </a:r>
            <a:endParaRPr lang="ru-RU" altLang="ru-RU" sz="3600" b="1" dirty="0">
              <a:solidFill>
                <a:schemeClr val="fol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55295" y="5213310"/>
            <a:ext cx="732399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7952DA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Эмоциональная незрелость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. </a:t>
            </a:r>
          </a:p>
          <a:p>
            <a:pPr>
              <a:buClr>
                <a:srgbClr val="7952DA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 Слабость развития волевых процессов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.</a:t>
            </a:r>
          </a:p>
          <a:p>
            <a:pPr>
              <a:buClr>
                <a:srgbClr val="7952DA"/>
              </a:buCl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</a:rPr>
              <a:t> Нет произвольного управления поведением.</a:t>
            </a:r>
          </a:p>
        </p:txBody>
      </p:sp>
    </p:spTree>
    <p:extLst>
      <p:ext uri="{BB962C8B-B14F-4D97-AF65-F5344CB8AC3E}">
        <p14:creationId xmlns:p14="http://schemas.microsoft.com/office/powerpoint/2010/main" val="6749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60647" y="2454481"/>
            <a:ext cx="6870700" cy="10878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600" b="1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 и образовательная работа</a:t>
            </a:r>
            <a:endParaRPr lang="ru-RU" altLang="ru-RU" sz="3600" b="1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39268" y="3965977"/>
            <a:ext cx="9113457" cy="24683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just">
              <a:buClr>
                <a:srgbClr val="FF66CC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 Индивидуальный и дифференцированный подход.</a:t>
            </a:r>
          </a:p>
          <a:p>
            <a:pPr marL="457200" indent="-457200" algn="just">
              <a:buClr>
                <a:srgbClr val="FF66CC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 Сниженный темп обучения.</a:t>
            </a:r>
          </a:p>
          <a:p>
            <a:pPr marL="457200" indent="-457200" algn="just">
              <a:buClr>
                <a:srgbClr val="FF66CC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 Структурная простота содержания знаний и умений.</a:t>
            </a:r>
          </a:p>
          <a:p>
            <a:pPr marL="457200" indent="-457200" algn="just">
              <a:buClr>
                <a:srgbClr val="FF66CC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 Повторность в обучении.</a:t>
            </a:r>
          </a:p>
          <a:p>
            <a:pPr marL="457200" indent="-457200" algn="just">
              <a:buClr>
                <a:srgbClr val="FF66CC"/>
              </a:buClr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 Стимуляция самостоятельности и активности ребенка.</a:t>
            </a:r>
          </a:p>
          <a:p>
            <a:pPr>
              <a:lnSpc>
                <a:spcPct val="80000"/>
              </a:lnSpc>
              <a:buClr>
                <a:srgbClr val="FF66CC"/>
              </a:buClr>
              <a:buFont typeface="Wingdings" panose="05000000000000000000" pitchFamily="2" charset="2"/>
              <a:buChar char="v"/>
            </a:pPr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9920" y="366300"/>
            <a:ext cx="102721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нарушения носят стойкий характер, поскольку являются результатом органических поражений головного мозга</a:t>
            </a:r>
          </a:p>
        </p:txBody>
      </p:sp>
    </p:spTree>
    <p:extLst>
      <p:ext uri="{BB962C8B-B14F-4D97-AF65-F5344CB8AC3E}">
        <p14:creationId xmlns:p14="http://schemas.microsoft.com/office/powerpoint/2010/main" val="21573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44"/>
          </a:xfrm>
        </p:spPr>
      </p:pic>
    </p:spTree>
    <p:extLst>
      <p:ext uri="{BB962C8B-B14F-4D97-AF65-F5344CB8AC3E}">
        <p14:creationId xmlns:p14="http://schemas.microsoft.com/office/powerpoint/2010/main" val="24163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44"/>
          </a:xfrm>
        </p:spPr>
      </p:pic>
    </p:spTree>
    <p:extLst>
      <p:ext uri="{BB962C8B-B14F-4D97-AF65-F5344CB8AC3E}">
        <p14:creationId xmlns:p14="http://schemas.microsoft.com/office/powerpoint/2010/main" val="20924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321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Palatino Linotype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Starks</cp:lastModifiedBy>
  <cp:revision>24</cp:revision>
  <dcterms:created xsi:type="dcterms:W3CDTF">2020-05-19T17:52:13Z</dcterms:created>
  <dcterms:modified xsi:type="dcterms:W3CDTF">2021-11-20T21:32:09Z</dcterms:modified>
</cp:coreProperties>
</file>