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6" r:id="rId4"/>
    <p:sldId id="276" r:id="rId5"/>
    <p:sldId id="268" r:id="rId6"/>
    <p:sldId id="271" r:id="rId7"/>
    <p:sldId id="267" r:id="rId8"/>
    <p:sldId id="272" r:id="rId9"/>
    <p:sldId id="273" r:id="rId10"/>
    <p:sldId id="275" r:id="rId11"/>
    <p:sldId id="274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  <a:srgbClr val="007000"/>
    <a:srgbClr val="004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4C213-F270-42C8-889E-5D6AD16CE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03F97-CD6C-4476-A2B1-AD7B89245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B5603-A92F-401D-B2BD-F38B35F4C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6C5BE-7595-4466-858F-E0AB6F882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499E9-0BDB-4B07-91D7-E0A397A7A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ECB1A-B269-4E23-960B-066D7B0E5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575E1-9F93-4BBE-A507-47EA0679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C048-5B9B-44C7-9DAD-B97A10C1E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9B7E1-D232-4976-A246-B78FA11D7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B1FC4-8451-4931-B31A-7277FDEC2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00E0B-BF45-4E9B-A82B-021C1855F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65EA02D-25D4-4E3F-BF8F-C794D82B2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692150"/>
            <a:ext cx="7675589" cy="428625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820000"/>
                </a:solidFill>
              </a:rPr>
              <a:t>                    МБДОУ «Полтавский детский сад «Березка»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57298"/>
            <a:ext cx="8351837" cy="407196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</a:t>
            </a:r>
          </a:p>
          <a:p>
            <a:pPr algn="ctr" eaLnBrk="1" hangingPunct="1">
              <a:buFontTx/>
              <a:buNone/>
            </a:pPr>
            <a:r>
              <a:rPr lang="ru-RU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«ВОЛШЕБНЫЙ ПАРАШЮТ»</a:t>
            </a:r>
          </a:p>
          <a:p>
            <a:pPr eaLnBrk="1" hangingPunct="1">
              <a:buFontTx/>
              <a:buNone/>
            </a:pPr>
            <a:endParaRPr lang="ru-RU" sz="48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</a:pPr>
            <a:endParaRPr lang="ru-RU" sz="48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</a:pPr>
            <a:r>
              <a:rPr lang="ru-RU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r>
              <a:rPr lang="en-US" sz="2400" dirty="0" smtClean="0">
                <a:solidFill>
                  <a:srgbClr val="800000"/>
                </a:solidFill>
              </a:rPr>
              <a:t>            </a:t>
            </a:r>
            <a:r>
              <a:rPr lang="ru-RU" sz="2400" dirty="0" smtClean="0">
                <a:solidFill>
                  <a:srgbClr val="800000"/>
                </a:solidFill>
              </a:rPr>
              <a:t>воспитатель Тищенко О.И.</a:t>
            </a:r>
          </a:p>
          <a:p>
            <a:pPr eaLnBrk="1" hangingPunct="1">
              <a:buFontTx/>
              <a:buNone/>
            </a:pPr>
            <a:endParaRPr lang="ru-RU" sz="4800" dirty="0" smtClean="0">
              <a:solidFill>
                <a:srgbClr val="00B0F0"/>
              </a:solidFill>
            </a:endParaRPr>
          </a:p>
        </p:txBody>
      </p:sp>
      <p:pic>
        <p:nvPicPr>
          <p:cNvPr id="5" name="Рисунок 4" descr="D:\ФОТО\Спорт зал\Абросимова\DSC04390.JPG"/>
          <p:cNvPicPr/>
          <p:nvPr/>
        </p:nvPicPr>
        <p:blipFill>
          <a:blip r:embed="rId2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3357562"/>
            <a:ext cx="4143404" cy="3133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Грибок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400" dirty="0" smtClean="0"/>
              <a:t>Все держатся за ручки парашюта, и плавно поднимают его три раза, и на третий раз все, не отпуская ручки, заходят внутрь парашюта, и он плавно опускается сверху на всех.</a:t>
            </a:r>
            <a:br>
              <a:rPr lang="ru-RU" sz="2400" dirty="0" smtClean="0"/>
            </a:br>
            <a:r>
              <a:rPr lang="ru-RU" sz="2400" dirty="0" smtClean="0"/>
              <a:t>Скок - </a:t>
            </a:r>
            <a:r>
              <a:rPr lang="ru-RU" sz="2400" dirty="0" err="1" smtClean="0"/>
              <a:t>скок</a:t>
            </a:r>
            <a:r>
              <a:rPr lang="ru-RU" sz="2400" dirty="0" smtClean="0"/>
              <a:t> - </a:t>
            </a:r>
            <a:r>
              <a:rPr lang="ru-RU" sz="2400" dirty="0" err="1" smtClean="0"/>
              <a:t>скок</a:t>
            </a:r>
            <a:r>
              <a:rPr lang="ru-RU" sz="2400" dirty="0" smtClean="0"/>
              <a:t>, </a:t>
            </a:r>
            <a:br>
              <a:rPr lang="ru-RU" sz="2400" dirty="0" smtClean="0"/>
            </a:br>
            <a:r>
              <a:rPr lang="ru-RU" sz="2400" dirty="0" smtClean="0"/>
              <a:t>Спрячемся все под грибок!</a:t>
            </a:r>
          </a:p>
          <a:p>
            <a:pPr marL="0" indent="0" eaLnBrk="1" hangingPunct="1">
              <a:buFontTx/>
              <a:buNone/>
            </a:pPr>
            <a:endParaRPr lang="ru-RU" sz="2800" dirty="0" smtClean="0"/>
          </a:p>
        </p:txBody>
      </p:sp>
      <p:pic>
        <p:nvPicPr>
          <p:cNvPr id="4098" name="Picture 2" descr="C:\Users\User\Desktop\фото театр\DSC092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3214686"/>
            <a:ext cx="5500726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571500" y="571500"/>
            <a:ext cx="8015288" cy="5929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/>
              <a:t>                   Игра «Солнышко и дождик»</a:t>
            </a: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    </a:t>
            </a:r>
            <a:endParaRPr lang="ru-RU" sz="2300" b="1" dirty="0" smtClean="0"/>
          </a:p>
          <a:p>
            <a:pPr eaLnBrk="1" hangingPunct="1">
              <a:buFontTx/>
              <a:buNone/>
            </a:pPr>
            <a:r>
              <a:rPr lang="ru-RU" sz="2000" dirty="0" smtClean="0"/>
              <a:t>      Дети становятся лицом к парашюту, хватом за ручку или за ткань парашюта. Воспитатель произносит «солнышко», все дети под музыку передвигаются приставным шагом в правую, (левую) сторону. Воспитатель произносит, «дождик», все дети прячутся под парашютом.</a:t>
            </a:r>
            <a:endParaRPr lang="ru-RU" sz="2000" b="1" dirty="0" smtClean="0"/>
          </a:p>
          <a:p>
            <a:pPr algn="ctr" eaLnBrk="1" hangingPunct="1">
              <a:buFontTx/>
              <a:buNone/>
            </a:pPr>
            <a:r>
              <a:rPr lang="ru-RU" sz="2000" b="1" dirty="0" smtClean="0"/>
              <a:t>Игра «Быстрые пальчики» </a:t>
            </a:r>
            <a:r>
              <a:rPr lang="ru-RU" sz="2000" dirty="0" smtClean="0"/>
              <a:t>(моторика рук)</a:t>
            </a:r>
          </a:p>
          <a:p>
            <a:pPr eaLnBrk="1" hangingPunct="1">
              <a:buFontTx/>
              <a:buNone/>
            </a:pPr>
            <a:r>
              <a:rPr lang="ru-RU" sz="2000" dirty="0" smtClean="0"/>
              <a:t>     Дети держат парашют хватом сверху и, перебирая пальчиками, собирают его в гармошку, продвигаясь к центру круга.</a:t>
            </a:r>
          </a:p>
          <a:p>
            <a:pPr eaLnBrk="1" hangingPunct="1">
              <a:buFontTx/>
              <a:buNone/>
            </a:pPr>
            <a:r>
              <a:rPr lang="ru-RU" sz="2000" dirty="0" smtClean="0"/>
              <a:t> </a:t>
            </a:r>
            <a:endParaRPr lang="ru-RU" sz="2300" dirty="0" smtClean="0"/>
          </a:p>
        </p:txBody>
      </p:sp>
      <p:pic>
        <p:nvPicPr>
          <p:cNvPr id="3074" name="Picture 2" descr="C:\Users\User\Desktop\фото театр\DSC092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4071942"/>
            <a:ext cx="421484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8888" y="1916113"/>
            <a:ext cx="768350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0825" y="188913"/>
            <a:ext cx="8358188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      Детский игровой парашют является нетрадиционным оборудованием для физического воспитания дошкольников.</a:t>
            </a:r>
          </a:p>
          <a:p>
            <a:pPr eaLnBrk="0" hangingPunct="0"/>
            <a:endParaRPr lang="ru-RU" sz="2800"/>
          </a:p>
          <a:p>
            <a:pPr eaLnBrk="0" hangingPunct="0"/>
            <a:r>
              <a:rPr lang="ru-RU" sz="2800"/>
              <a:t>      Игры с «Парашютом» вызывают у участников бурю положительных эмоций, вносят радость, оживление, способствуют развитию творчества и фантазии.</a:t>
            </a:r>
          </a:p>
          <a:p>
            <a:pPr eaLnBrk="0" hangingPunct="0"/>
            <a:endParaRPr lang="ru-RU" sz="2800"/>
          </a:p>
          <a:p>
            <a:pPr eaLnBrk="0" hangingPunct="0"/>
            <a:r>
              <a:rPr lang="ru-RU" sz="2800"/>
              <a:t>      Игровой парашют – это яркая ткань, состоящая из нескольких цветных секторов, у которой по кругу расположены ручки. </a:t>
            </a:r>
          </a:p>
          <a:p>
            <a:pPr eaLnBrk="0" hangingPunct="0"/>
            <a:endParaRPr lang="ru-RU" sz="2800"/>
          </a:p>
          <a:p>
            <a:pPr eaLnBrk="0" hangingPunct="0"/>
            <a:endParaRPr lang="ru-RU" sz="2800"/>
          </a:p>
          <a:p>
            <a:pPr eaLnBrk="0" hangingPunct="0"/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52387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7030A0"/>
                </a:solidFill>
              </a:rPr>
              <a:t>Игры с парашютом способствуют: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50825" y="1214422"/>
            <a:ext cx="8678863" cy="5286391"/>
          </a:xfrm>
        </p:spPr>
        <p:txBody>
          <a:bodyPr/>
          <a:lstStyle/>
          <a:p>
            <a:pPr eaLnBrk="1" hangingPunct="1"/>
            <a:r>
              <a:rPr lang="ru-RU" sz="2000" dirty="0" smtClean="0"/>
              <a:t> развитию речи, внимания, памяти;</a:t>
            </a:r>
          </a:p>
          <a:p>
            <a:pPr eaLnBrk="1" hangingPunct="1"/>
            <a:r>
              <a:rPr lang="ru-RU" sz="2000" dirty="0" smtClean="0"/>
              <a:t>выработке согласованности движений с музыкой;</a:t>
            </a:r>
          </a:p>
          <a:p>
            <a:pPr eaLnBrk="1" hangingPunct="1"/>
            <a:r>
              <a:rPr lang="ru-RU" sz="2000" dirty="0" smtClean="0"/>
              <a:t>укреплению мышц спины и рук;</a:t>
            </a:r>
          </a:p>
          <a:p>
            <a:pPr eaLnBrk="1" hangingPunct="1"/>
            <a:r>
              <a:rPr lang="ru-RU" sz="2000" dirty="0" smtClean="0"/>
              <a:t>активизируют двигательные навыки;</a:t>
            </a:r>
          </a:p>
          <a:p>
            <a:pPr eaLnBrk="1" hangingPunct="1"/>
            <a:r>
              <a:rPr lang="ru-RU" sz="2000" dirty="0" smtClean="0"/>
              <a:t>развивают координацию движений;</a:t>
            </a:r>
          </a:p>
          <a:p>
            <a:pPr eaLnBrk="1" hangingPunct="1"/>
            <a:r>
              <a:rPr lang="ru-RU" sz="2000" dirty="0" smtClean="0"/>
              <a:t>позволяют тихим и застенчивым детям быстрее адаптироваться в коллективе сверстников;</a:t>
            </a:r>
          </a:p>
          <a:p>
            <a:pPr eaLnBrk="1" hangingPunct="1"/>
            <a:r>
              <a:rPr lang="ru-RU" sz="2000" dirty="0" smtClean="0"/>
              <a:t>гиперактивным детям научиться соблюдать правила игры, дожидаться своей очереди, взаимодействовать друг с другом;</a:t>
            </a:r>
          </a:p>
          <a:p>
            <a:pPr eaLnBrk="1" hangingPunct="1"/>
            <a:r>
              <a:rPr lang="ru-RU" sz="2000" dirty="0" smtClean="0"/>
              <a:t>развивают творческие способности и вызывают положительные эмоции.</a:t>
            </a:r>
            <a:endParaRPr lang="en-US" sz="2000" dirty="0" smtClean="0"/>
          </a:p>
          <a:p>
            <a:pPr eaLnBrk="1" hangingPunct="1"/>
            <a:r>
              <a:rPr lang="ru-RU" sz="2000" dirty="0" smtClean="0">
                <a:latin typeface="Times New Roman" pitchFamily="18" charset="0"/>
              </a:rPr>
              <a:t>профилактике и преодолению стрессовых состояний, </a:t>
            </a:r>
            <a:r>
              <a:rPr lang="ru-RU" sz="2000" dirty="0" err="1" smtClean="0">
                <a:latin typeface="Times New Roman" pitchFamily="18" charset="0"/>
              </a:rPr>
              <a:t>содействиют</a:t>
            </a:r>
            <a:r>
              <a:rPr lang="ru-RU" sz="2000" dirty="0" smtClean="0">
                <a:latin typeface="Times New Roman" pitchFamily="18" charset="0"/>
              </a:rPr>
              <a:t> снижению психоэмоционального напряжения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</a:rPr>
              <a:t>развивают навыки сотрудничества, межличностного взаимодействия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</a:rPr>
              <a:t>обогащают эмоциональный опыт детей </a:t>
            </a:r>
          </a:p>
          <a:p>
            <a:pPr eaLnBrk="1" hangingPunct="1"/>
            <a:endParaRPr lang="ru-RU" sz="2000" dirty="0" smtClean="0">
              <a:latin typeface="Times New Roman" pitchFamily="18" charset="0"/>
            </a:endParaRPr>
          </a:p>
          <a:p>
            <a:pPr eaLnBrk="1" hangingPunct="1"/>
            <a:endParaRPr lang="ru-RU" sz="2000" dirty="0" smtClean="0">
              <a:latin typeface="Times New Roman" pitchFamily="18" charset="0"/>
            </a:endParaRPr>
          </a:p>
          <a:p>
            <a:pPr eaLnBrk="1" hangingPunct="1"/>
            <a:endParaRPr lang="ru-RU" sz="2000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518_green_clover"/>
          <p:cNvPicPr>
            <a:picLocks noChangeAspect="1" noChangeArrowheads="1"/>
          </p:cNvPicPr>
          <p:nvPr/>
        </p:nvPicPr>
        <p:blipFill>
          <a:blip r:embed="rId2" cstate="screen">
            <a:lum bright="36000" contrast="-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35"/>
          <p:cNvSpPr>
            <a:spLocks noChangeArrowheads="1"/>
          </p:cNvSpPr>
          <p:nvPr/>
        </p:nvSpPr>
        <p:spPr bwMode="auto">
          <a:xfrm>
            <a:off x="179388" y="1268413"/>
            <a:ext cx="6840537" cy="1223962"/>
          </a:xfrm>
          <a:prstGeom prst="rect">
            <a:avLst/>
          </a:prstGeom>
          <a:solidFill>
            <a:srgbClr val="E5FFE5"/>
          </a:solidFill>
          <a:ln w="38100" cmpd="dbl" algn="ctr">
            <a:solidFill>
              <a:schemeClr val="fol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/>
          </a:p>
          <a:p>
            <a:pPr algn="just"/>
            <a:r>
              <a:rPr lang="ru-RU" b="1">
                <a:solidFill>
                  <a:srgbClr val="003300"/>
                </a:solidFill>
                <a:latin typeface="Times New Roman" pitchFamily="18" charset="0"/>
              </a:rPr>
              <a:t>1. Вводная часть</a:t>
            </a:r>
            <a:r>
              <a:rPr lang="ru-RU">
                <a:latin typeface="Times New Roman" pitchFamily="18" charset="0"/>
              </a:rPr>
              <a:t>  - ритуал приветствия </a:t>
            </a:r>
          </a:p>
          <a:p>
            <a:pPr algn="just"/>
            <a:r>
              <a:rPr lang="ru-RU">
                <a:latin typeface="Times New Roman" pitchFamily="18" charset="0"/>
              </a:rPr>
              <a:t>с использованием забавных песенок-игр Е. Железновой </a:t>
            </a:r>
          </a:p>
          <a:p>
            <a:pPr algn="just"/>
            <a:r>
              <a:rPr lang="ru-RU">
                <a:latin typeface="Times New Roman" pitchFamily="18" charset="0"/>
              </a:rPr>
              <a:t>(цель: настроить малышей на совместную работу, </a:t>
            </a:r>
          </a:p>
          <a:p>
            <a:pPr algn="just"/>
            <a:r>
              <a:rPr lang="ru-RU">
                <a:latin typeface="Times New Roman" pitchFamily="18" charset="0"/>
              </a:rPr>
              <a:t>установить эмоциональный контакт между всеми детьми).</a:t>
            </a:r>
          </a:p>
          <a:p>
            <a:pPr algn="ctr"/>
            <a:endParaRPr lang="ru-RU" sz="2400" b="1">
              <a:latin typeface="Times New Roman" pitchFamily="18" charset="0"/>
            </a:endParaRPr>
          </a:p>
        </p:txBody>
      </p:sp>
      <p:sp>
        <p:nvSpPr>
          <p:cNvPr id="6148" name="Прямоугольник 36"/>
          <p:cNvSpPr>
            <a:spLocks noChangeArrowheads="1"/>
          </p:cNvSpPr>
          <p:nvPr/>
        </p:nvSpPr>
        <p:spPr bwMode="auto">
          <a:xfrm>
            <a:off x="179388" y="2565400"/>
            <a:ext cx="8785225" cy="2376488"/>
          </a:xfrm>
          <a:prstGeom prst="rect">
            <a:avLst/>
          </a:prstGeom>
          <a:solidFill>
            <a:srgbClr val="E5FFE5"/>
          </a:solidFill>
          <a:ln w="38100" cmpd="dbl" algn="ctr">
            <a:solidFill>
              <a:schemeClr val="folHlink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/>
            <a:r>
              <a:rPr lang="ru-RU" b="1">
                <a:solidFill>
                  <a:srgbClr val="003300"/>
                </a:solidFill>
                <a:latin typeface="Times New Roman" pitchFamily="18" charset="0"/>
              </a:rPr>
              <a:t>2. Основная часть</a:t>
            </a:r>
            <a:r>
              <a:rPr lang="ru-RU">
                <a:latin typeface="Times New Roman" pitchFamily="18" charset="0"/>
              </a:rPr>
              <a:t> включает игровые упражнения и подвижные игры, которые объединены одним игровым сюжетом. Некоторые игры повторяются для создания комфортной предсказуемой обстановки, очень важной для детей раннего возраста,                для повышения уровня самостоятельной игры.                                                                    Предлагаемые одни и те же игры постепенно усложняются.</a:t>
            </a:r>
          </a:p>
          <a:p>
            <a:pPr marL="342900" indent="-342900"/>
            <a:r>
              <a:rPr lang="ru-RU">
                <a:latin typeface="Times New Roman" pitchFamily="18" charset="0"/>
              </a:rPr>
              <a:t>       Во время занятий дети находятся в кругу, поскольку пособие «парашют» состоит из секторов разного цвета в виде круга, что создает возможность открытого общения, ощущение целостности, завершенности, облегчает взаимодействие. </a:t>
            </a:r>
          </a:p>
        </p:txBody>
      </p:sp>
      <p:sp>
        <p:nvSpPr>
          <p:cNvPr id="6149" name="Прямоугольник 37"/>
          <p:cNvSpPr>
            <a:spLocks noChangeArrowheads="1"/>
          </p:cNvSpPr>
          <p:nvPr/>
        </p:nvSpPr>
        <p:spPr bwMode="auto">
          <a:xfrm>
            <a:off x="1692275" y="5013325"/>
            <a:ext cx="7272338" cy="1368425"/>
          </a:xfrm>
          <a:prstGeom prst="rect">
            <a:avLst/>
          </a:prstGeom>
          <a:solidFill>
            <a:srgbClr val="E5FFE5"/>
          </a:solidFill>
          <a:ln w="38100" cmpd="dbl" algn="ctr">
            <a:solidFill>
              <a:schemeClr val="folHlink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/>
            <a:r>
              <a:rPr lang="ru-RU" b="1">
                <a:solidFill>
                  <a:srgbClr val="003300"/>
                </a:solidFill>
                <a:latin typeface="Times New Roman" pitchFamily="18" charset="0"/>
              </a:rPr>
              <a:t>3. Заключительная часть</a:t>
            </a:r>
            <a:r>
              <a:rPr lang="ru-RU">
                <a:latin typeface="Times New Roman" pitchFamily="18" charset="0"/>
              </a:rPr>
              <a:t> включает упражнения на мышечную релаксацию, мимическую гимнастику, которые способствуют снижению напряжения, формированию состояния релаксации, закреплению положительных эмоций от работы на занятии.</a:t>
            </a:r>
          </a:p>
        </p:txBody>
      </p:sp>
      <p:pic>
        <p:nvPicPr>
          <p:cNvPr id="6150" name="Picture 9" descr="multik41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765175"/>
            <a:ext cx="262731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8" descr="1235439011_1235409889_pchel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581525"/>
            <a:ext cx="192881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20"/>
          <p:cNvSpPr txBox="1">
            <a:spLocks noChangeArrowheads="1"/>
          </p:cNvSpPr>
          <p:nvPr/>
        </p:nvSpPr>
        <p:spPr bwMode="auto">
          <a:xfrm>
            <a:off x="4356100" y="6308725"/>
            <a:ext cx="4608513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660066"/>
                </a:solidFill>
                <a:latin typeface="Times New Roman" pitchFamily="18" charset="0"/>
              </a:rPr>
              <a:t>»</a:t>
            </a:r>
          </a:p>
          <a:p>
            <a:pPr>
              <a:spcBef>
                <a:spcPct val="50000"/>
              </a:spcBef>
            </a:pPr>
            <a:endParaRPr lang="ru-RU" sz="1400">
              <a:latin typeface="Times New Roman" pitchFamily="18" charset="0"/>
            </a:endParaRPr>
          </a:p>
        </p:txBody>
      </p:sp>
      <p:sp>
        <p:nvSpPr>
          <p:cNvPr id="6153" name="WordArt 5"/>
          <p:cNvSpPr>
            <a:spLocks noChangeArrowheads="1" noChangeShapeType="1" noTextEdit="1"/>
          </p:cNvSpPr>
          <p:nvPr/>
        </p:nvSpPr>
        <p:spPr bwMode="auto">
          <a:xfrm>
            <a:off x="107950" y="333375"/>
            <a:ext cx="88566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Comic Sans MS"/>
              </a:rPr>
              <a:t>Пособие "Парашют"</a:t>
            </a:r>
          </a:p>
          <a:p>
            <a:pPr algn="ctr"/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Comic Sans MS"/>
              </a:rPr>
              <a:t>имеет свои структурные особенности: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22250" y="2997200"/>
            <a:ext cx="4391025" cy="576263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Игра «Салют»</a:t>
            </a:r>
          </a:p>
        </p:txBody>
      </p:sp>
      <p:sp>
        <p:nvSpPr>
          <p:cNvPr id="16388" name="Прямоугольник 2"/>
          <p:cNvSpPr>
            <a:spLocks noChangeArrowheads="1"/>
          </p:cNvSpPr>
          <p:nvPr/>
        </p:nvSpPr>
        <p:spPr bwMode="auto">
          <a:xfrm>
            <a:off x="5386388" y="2997200"/>
            <a:ext cx="323215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Игра </a:t>
            </a:r>
            <a:r>
              <a:rPr lang="ru-RU" b="1" dirty="0">
                <a:solidFill>
                  <a:srgbClr val="7030A0"/>
                </a:solidFill>
              </a:rPr>
              <a:t>«КАРУСЕЛЬ</a:t>
            </a:r>
            <a:r>
              <a:rPr lang="ru-RU" sz="2800" b="1" dirty="0" smtClean="0">
                <a:solidFill>
                  <a:srgbClr val="7030A0"/>
                </a:solidFill>
              </a:rPr>
              <a:t>»</a:t>
            </a:r>
            <a:r>
              <a:rPr lang="ru-RU" sz="2800" b="1" dirty="0">
                <a:solidFill>
                  <a:srgbClr val="7030A0"/>
                </a:solidFill>
              </a:rPr>
              <a:t/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/>
            </a:r>
            <a:br>
              <a:rPr lang="ru-RU" sz="2800" b="1" dirty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2424113" y="622776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endParaRPr lang="ru-RU" dirty="0"/>
          </a:p>
        </p:txBody>
      </p:sp>
      <p:pic>
        <p:nvPicPr>
          <p:cNvPr id="1026" name="Picture 2" descr="C:\Users\User\Desktop\фото театр\DSC092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08394"/>
            <a:ext cx="4286280" cy="3096670"/>
          </a:xfrm>
          <a:prstGeom prst="rect">
            <a:avLst/>
          </a:prstGeom>
          <a:noFill/>
        </p:spPr>
      </p:pic>
      <p:pic>
        <p:nvPicPr>
          <p:cNvPr id="1027" name="Picture 3" descr="C:\Users\User\Desktop\фото театр\DSC092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988840"/>
            <a:ext cx="4575452" cy="3299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Прямоугольник 6"/>
          <p:cNvSpPr>
            <a:spLocks noChangeArrowheads="1"/>
          </p:cNvSpPr>
          <p:nvPr/>
        </p:nvSpPr>
        <p:spPr bwMode="auto">
          <a:xfrm>
            <a:off x="1074738" y="3059113"/>
            <a:ext cx="303333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Игра </a:t>
            </a:r>
            <a:r>
              <a:rPr lang="ru-RU" b="1" dirty="0">
                <a:solidFill>
                  <a:srgbClr val="7030A0"/>
                </a:solidFill>
              </a:rPr>
              <a:t>«Быстрые пальчики»</a:t>
            </a:r>
            <a:endParaRPr lang="ru-RU" dirty="0"/>
          </a:p>
        </p:txBody>
      </p:sp>
      <p:sp>
        <p:nvSpPr>
          <p:cNvPr id="17413" name="Прямоугольник 7"/>
          <p:cNvSpPr>
            <a:spLocks noChangeArrowheads="1"/>
          </p:cNvSpPr>
          <p:nvPr/>
        </p:nvSpPr>
        <p:spPr bwMode="auto">
          <a:xfrm>
            <a:off x="5921375" y="3068638"/>
            <a:ext cx="175567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Игра «Грибок»</a:t>
            </a:r>
            <a:endParaRPr lang="ru-RU" dirty="0"/>
          </a:p>
        </p:txBody>
      </p:sp>
      <p:pic>
        <p:nvPicPr>
          <p:cNvPr id="2050" name="Picture 2" descr="C:\Users\User\Desktop\фото театр\DSC092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052735"/>
            <a:ext cx="4232763" cy="3816425"/>
          </a:xfrm>
          <a:prstGeom prst="rect">
            <a:avLst/>
          </a:prstGeom>
          <a:noFill/>
        </p:spPr>
      </p:pic>
      <p:pic>
        <p:nvPicPr>
          <p:cNvPr id="2051" name="Picture 3" descr="C:\Users\User\Desktop\фото театр\DSC092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14290"/>
            <a:ext cx="4248472" cy="3934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8313" y="15875"/>
            <a:ext cx="83185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/>
              <a:t>         </a:t>
            </a:r>
          </a:p>
          <a:p>
            <a:r>
              <a:rPr lang="ru-RU" sz="3200"/>
              <a:t>             </a:t>
            </a:r>
            <a:r>
              <a:rPr lang="ru-RU" sz="3200">
                <a:solidFill>
                  <a:srgbClr val="7030A0"/>
                </a:solidFill>
              </a:rPr>
              <a:t>Правила использования парашюта</a:t>
            </a:r>
          </a:p>
          <a:p>
            <a:endParaRPr lang="ru-RU" sz="2800"/>
          </a:p>
          <a:p>
            <a:r>
              <a:rPr lang="ru-RU" sz="2800"/>
              <a:t>   -  Выбирая место для игры с парашютом, отдавайте предпочтение площадкам, свободным от предметов, которые могут зацепить или порвать парашют. </a:t>
            </a:r>
          </a:p>
          <a:p>
            <a:r>
              <a:rPr lang="ru-RU" sz="2800"/>
              <a:t>   -   Игра должна проходить под постоянным наблюдением старшего, чтобы не допустить порчи парашюта и травмирования участников игры. </a:t>
            </a:r>
          </a:p>
          <a:p>
            <a:r>
              <a:rPr lang="ru-RU" sz="2800"/>
              <a:t>    -  Не позволяйте игрокам натягивать парашют - он может порваться. </a:t>
            </a:r>
          </a:p>
          <a:p>
            <a:r>
              <a:rPr lang="ru-RU" sz="2800"/>
              <a:t>    -  Чтобы не повредить парашют, необходимо сразу же отработать движение вверх-вниз.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Практическая часть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/>
              <a:t>                                Игра «Три медведя»</a:t>
            </a:r>
            <a:endParaRPr lang="ru-RU" sz="2400" smtClean="0"/>
          </a:p>
          <a:p>
            <a:pPr eaLnBrk="1" hangingPunct="1">
              <a:buFontTx/>
              <a:buNone/>
            </a:pPr>
            <a:r>
              <a:rPr lang="ru-RU" sz="2400" smtClean="0"/>
              <a:t> Три медведя шли домой (дети идут с парашютом по кругу)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Папа был большой, большой (парашют поднят вверх)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Мама с ним – поменьше ростом (руки с парашютом на уровне груди)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А сынок – малютка просто (приседают, опуская парашют)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Очень маленький он был,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С погремушками ходил (парашют ритмично поднимают и опускают)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Дзинь – дзинь!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3857625"/>
          </a:xfrm>
        </p:spPr>
        <p:txBody>
          <a:bodyPr/>
          <a:lstStyle/>
          <a:p>
            <a:pPr algn="l" eaLnBrk="1" hangingPunct="1"/>
            <a:r>
              <a:rPr lang="ru-RU" sz="2400" b="1" dirty="0" smtClean="0"/>
              <a:t>                              </a:t>
            </a:r>
            <a:br>
              <a:rPr lang="ru-RU" sz="2400" b="1" dirty="0" smtClean="0"/>
            </a:br>
            <a:r>
              <a:rPr lang="ru-RU" sz="2400" b="1" dirty="0" smtClean="0"/>
              <a:t>                               Игра «Весёлый мячик»</a:t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Ребята стоят в кругу, держа двумя руками за парашют.  Воспитатель бросает на сектора парашюта резиновый мяч среднего размера. </a:t>
            </a:r>
            <a:br>
              <a:rPr lang="ru-RU" sz="2400" dirty="0" smtClean="0"/>
            </a:br>
            <a:r>
              <a:rPr lang="ru-RU" sz="2400" dirty="0" smtClean="0"/>
              <a:t>Дети, поднимая и опуская разные сектора парашюта, стараются перекатывать мяч, произнося слова:</a:t>
            </a:r>
            <a:br>
              <a:rPr lang="ru-RU" sz="2400" dirty="0" smtClean="0"/>
            </a:br>
            <a:r>
              <a:rPr lang="ru-RU" sz="2400" dirty="0" smtClean="0"/>
              <a:t>                    Ты катись, веселый мячик,</a:t>
            </a:r>
            <a:br>
              <a:rPr lang="ru-RU" sz="2400" dirty="0" smtClean="0"/>
            </a:br>
            <a:r>
              <a:rPr lang="ru-RU" sz="2400" dirty="0" smtClean="0"/>
              <a:t>                     Парашют не даст упасть.</a:t>
            </a:r>
            <a:br>
              <a:rPr lang="ru-RU" sz="2400" dirty="0" smtClean="0"/>
            </a:br>
            <a:r>
              <a:rPr lang="ru-RU" sz="2400" dirty="0" smtClean="0"/>
              <a:t>                     У кого веселый мячик –</a:t>
            </a:r>
            <a:br>
              <a:rPr lang="ru-RU" sz="2400" dirty="0" smtClean="0"/>
            </a:br>
            <a:r>
              <a:rPr lang="ru-RU" sz="2400" dirty="0" smtClean="0"/>
              <a:t>                     Постарайся передать!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516</TotalTime>
  <Words>614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День Победы_06</vt:lpstr>
      <vt:lpstr>                    МБДОУ «Полтавский детский сад «Березка»</vt:lpstr>
      <vt:lpstr>Слайд 2</vt:lpstr>
      <vt:lpstr>Игры с парашютом способствуют:</vt:lpstr>
      <vt:lpstr>Слайд 4</vt:lpstr>
      <vt:lpstr>                    Игра «Салют»</vt:lpstr>
      <vt:lpstr>Слайд 6</vt:lpstr>
      <vt:lpstr>Слайд 7</vt:lpstr>
      <vt:lpstr>Практическая часть</vt:lpstr>
      <vt:lpstr>                                                              Игра «Весёлый мячик»      Ребята стоят в кругу, держа двумя руками за парашют.  Воспитатель бросает на сектора парашюта резиновый мяч среднего размера.  Дети, поднимая и опуская разные сектора парашюта, стараются перекатывать мяч, произнося слова:                     Ты катись, веселый мячик,                      Парашют не даст упасть.                      У кого веселый мячик –                      Постарайся передать!</vt:lpstr>
      <vt:lpstr>Грибок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56</cp:revision>
  <dcterms:created xsi:type="dcterms:W3CDTF">2013-03-16T20:41:41Z</dcterms:created>
  <dcterms:modified xsi:type="dcterms:W3CDTF">2021-11-21T13:56:29Z</dcterms:modified>
</cp:coreProperties>
</file>