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6"/>
  </p:notesMasterIdLst>
  <p:handoutMasterIdLst>
    <p:handoutMasterId r:id="rId27"/>
  </p:handoutMasterIdLst>
  <p:sldIdLst>
    <p:sldId id="416" r:id="rId3"/>
    <p:sldId id="319" r:id="rId4"/>
    <p:sldId id="367" r:id="rId5"/>
    <p:sldId id="391" r:id="rId6"/>
    <p:sldId id="402" r:id="rId7"/>
    <p:sldId id="404" r:id="rId8"/>
    <p:sldId id="405" r:id="rId9"/>
    <p:sldId id="407" r:id="rId10"/>
    <p:sldId id="408" r:id="rId11"/>
    <p:sldId id="409" r:id="rId12"/>
    <p:sldId id="410" r:id="rId13"/>
    <p:sldId id="411" r:id="rId14"/>
    <p:sldId id="400" r:id="rId15"/>
    <p:sldId id="379" r:id="rId16"/>
    <p:sldId id="412" r:id="rId17"/>
    <p:sldId id="415" r:id="rId18"/>
    <p:sldId id="414" r:id="rId19"/>
    <p:sldId id="398" r:id="rId20"/>
    <p:sldId id="413" r:id="rId21"/>
    <p:sldId id="417" r:id="rId22"/>
    <p:sldId id="392" r:id="rId23"/>
    <p:sldId id="395" r:id="rId24"/>
    <p:sldId id="396" r:id="rId2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03" autoAdjust="0"/>
  </p:normalViewPr>
  <p:slideViewPr>
    <p:cSldViewPr showGuides="1">
      <p:cViewPr>
        <p:scale>
          <a:sx n="77" d="100"/>
          <a:sy n="77" d="100"/>
        </p:scale>
        <p:origin x="-1026" y="-330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pPr/>
              <a:t>22.11.2021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22.11.2021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024" y="227013"/>
            <a:ext cx="996690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51276" y="1598613"/>
            <a:ext cx="4820511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74934" y="1598613"/>
            <a:ext cx="4822628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0E6D4-FA0F-4D4F-895A-8570979D1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499640"/>
      </p:ext>
    </p:extLst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22.11.2021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file:///C:\Documents%20and%20Settings\NarushevichLS\Local%20Settings\Temp\&#1050;&#1086;&#1085;&#1092;&#1077;&#1088;&#1077;&#1085;&#1094;&#1080;&#1080;%202010\&#1052;&#1048;&#1044;_&#1050;&#1086;&#1085;&#1092;&#1077;&#1088;&#1077;&#1085;&#1094;&#1080;&#1103;\&#1055;&#1088;&#1077;&#1079;&#1077;&#1085;&#1090;&#1072;&#1094;&#1080;&#1080;\&#1062;&#1077;&#1085;&#1090;&#1088;%20&#1064;&#1082;&#1086;&#1083;&#1072;%202000_&#1084;&#1077;&#1090;&#1086;&#1076;&#1080;&#1089;&#1090;&#1099;%203.12.09\&#1055;&#1088;&#1077;&#1079;&#1077;&#1085;&#1090;&#1072;&#1094;&#1080;&#1103;%20&#1082;%20&#1091;&#1088;&#1086;&#1082;&#1091;%202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&#1048;&#1085;&#1085;&#1072;\Desktop\&#1057;&#1091;&#1087;&#1077;&#1088;%20&#1092;&#1080;&#1079;&#1082;&#1091;&#1083;&#1100;&#1090;&#1084;&#1080;&#1085;&#1091;&#1090;&#1082;&#1072;.exe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3646140" y="1268760"/>
            <a:ext cx="809419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47250" y="580072"/>
            <a:ext cx="10153128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Урок подготовил: </a:t>
            </a: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читель начальных классов </a:t>
            </a:r>
          </a:p>
          <a:p>
            <a:pPr algn="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Малышенко </a:t>
            </a: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Инна Николаевна</a:t>
            </a:r>
          </a:p>
          <a:p>
            <a:pPr algn="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3 класс МБОУ «Гимназия №5» </a:t>
            </a:r>
          </a:p>
          <a:p>
            <a:pPr algn="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г. Норильск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УМК: Перспектива</a:t>
            </a: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Предмет: Русский язык</a:t>
            </a: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Тема: Дательный падеж</a:t>
            </a: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Тип урока: 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Открытие </a:t>
            </a:r>
            <a:r>
              <a:rPr lang="ru-RU" sz="3200" b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новых знаний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r"/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Место и роль урока в изучаемой теме: </a:t>
            </a:r>
            <a:endParaRPr lang="ru-RU" sz="32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Урок </a:t>
            </a: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№ 19  в изучении темы «Имя существительное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»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9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756" y="2223520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По </a:t>
            </a:r>
            <a:r>
              <a:rPr lang="ru-RU" sz="9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работа</a:t>
            </a:r>
            <a:r>
              <a:rPr lang="ru-RU" sz="9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и 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награда.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68807" y="620688"/>
            <a:ext cx="7184980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Проблемная ситуация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60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41" y="2202596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По </a:t>
            </a:r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работе </a:t>
            </a:r>
            <a:r>
              <a:rPr lang="ru-RU" sz="9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и </a:t>
            </a:r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награда</a:t>
            </a:r>
            <a:r>
              <a:rPr lang="ru-RU" sz="9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68807" y="620688"/>
            <a:ext cx="7184980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Проблемная ситуация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5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41" y="2202596"/>
            <a:ext cx="12143084" cy="28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«Дательный падеж»</a:t>
            </a:r>
          </a:p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Учебник с.29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18913" y="620688"/>
            <a:ext cx="4084773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Тема урока: 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1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780" y="881883"/>
            <a:ext cx="11665296" cy="707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Падежные 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вопросы.</a:t>
            </a:r>
          </a:p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Смысловые 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вопросы.</a:t>
            </a:r>
          </a:p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Вспомогательное 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слово.</a:t>
            </a:r>
          </a:p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Предлоги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Окончания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indent="-457200">
              <a:lnSpc>
                <a:spcPct val="90000"/>
              </a:lnSpc>
              <a:buFont typeface="+mj-lt"/>
              <a:buAutoNum type="arabicPeriod"/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Член 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предложения.</a:t>
            </a:r>
          </a:p>
          <a:p>
            <a:pPr>
              <a:lnSpc>
                <a:spcPct val="90000"/>
              </a:lnSpc>
            </a:pP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endParaRPr lang="ru-RU" sz="7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8221" y="-171400"/>
            <a:ext cx="27622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u="sng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П</a:t>
            </a:r>
            <a:r>
              <a:rPr lang="ru-RU" sz="7200" b="1" u="sng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лан </a:t>
            </a: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: 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66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538979"/>
              </p:ext>
            </p:extLst>
          </p:nvPr>
        </p:nvGraphicFramePr>
        <p:xfrm>
          <a:off x="216023" y="836712"/>
          <a:ext cx="11855053" cy="5832648"/>
        </p:xfrm>
        <a:graphic>
          <a:graphicData uri="http://schemas.openxmlformats.org/drawingml/2006/table">
            <a:tbl>
              <a:tblPr firstRow="1" firstCol="1" bandRow="1"/>
              <a:tblGrid>
                <a:gridCol w="1862465"/>
                <a:gridCol w="1871271"/>
                <a:gridCol w="1873472"/>
                <a:gridCol w="1871271"/>
                <a:gridCol w="1254853"/>
                <a:gridCol w="1250450"/>
                <a:gridCol w="1871271"/>
              </a:tblGrid>
              <a:tr h="1450662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Падеж-</a:t>
                      </a:r>
                      <a:r>
                        <a:rPr lang="ru-RU" sz="27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ные</a:t>
                      </a: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Смысло</a:t>
                      </a: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вые </a:t>
                      </a: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Вспомога</a:t>
                      </a: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-тельное </a:t>
                      </a: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Предлоги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Окончания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Член </a:t>
                      </a:r>
                      <a:r>
                        <a:rPr lang="ru-RU" sz="27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предложе</a:t>
                      </a: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7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ния</a:t>
                      </a:r>
                      <a:r>
                        <a:rPr lang="ru-RU" sz="27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7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/ч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мн</a:t>
                      </a: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/ч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44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Кому?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Чему?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Куда?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Где?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Дать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36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-ю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r>
                        <a:rPr lang="ru-RU" sz="36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ам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-ям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второстепенный 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31226" y="0"/>
            <a:ext cx="5460149" cy="881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Дательный падеж 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93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n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6" y="188640"/>
            <a:ext cx="3704743" cy="4269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0" y="4653136"/>
            <a:ext cx="462577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800" b="1" dirty="0">
                <a:solidFill>
                  <a:schemeClr val="tx2"/>
                </a:solidFill>
              </a:rPr>
              <a:t>Корней 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 Иванович    </a:t>
            </a:r>
            <a:r>
              <a:rPr lang="ru-RU" altLang="ru-RU" sz="1800" b="1" dirty="0">
                <a:solidFill>
                  <a:schemeClr val="tx2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Чуковский </a:t>
            </a:r>
            <a:endParaRPr lang="ru-RU" altLang="ru-RU" sz="1800" b="1" dirty="0">
              <a:solidFill>
                <a:schemeClr val="tx2"/>
              </a:solidFill>
            </a:endParaRPr>
          </a:p>
          <a:p>
            <a:pPr algn="ctr" eaLnBrk="1" hangingPunct="1"/>
            <a:r>
              <a:rPr lang="ru-RU" altLang="ru-RU" sz="1800" b="1" dirty="0" smtClean="0">
                <a:solidFill>
                  <a:schemeClr val="tx2"/>
                </a:solidFill>
              </a:rPr>
              <a:t>1882-1969 Имя </a:t>
            </a:r>
            <a:r>
              <a:rPr lang="ru-RU" altLang="ru-RU" sz="1800" b="1" dirty="0">
                <a:solidFill>
                  <a:schemeClr val="tx2"/>
                </a:solidFill>
              </a:rPr>
              <a:t>при рождении — Николай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 Васильевич </a:t>
            </a:r>
            <a:r>
              <a:rPr lang="ru-RU" altLang="ru-RU" sz="1800" b="1" dirty="0">
                <a:solidFill>
                  <a:schemeClr val="tx2"/>
                </a:solidFill>
              </a:rPr>
              <a:t>Корнейчуков, — известный русский поэт,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также </a:t>
            </a:r>
            <a:r>
              <a:rPr lang="ru-RU" altLang="ru-RU" sz="1800" b="1" dirty="0">
                <a:solidFill>
                  <a:schemeClr val="tx2"/>
                </a:solidFill>
              </a:rPr>
              <a:t>переводчик и литературовед, известен в первую очередь детскими сказками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в стихах и прозе.</a:t>
            </a:r>
            <a:endParaRPr lang="ru-RU" altLang="ru-RU" sz="18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303807"/>
              </p:ext>
            </p:extLst>
          </p:nvPr>
        </p:nvGraphicFramePr>
        <p:xfrm>
          <a:off x="4798268" y="490496"/>
          <a:ext cx="7128792" cy="5783580"/>
        </p:xfrm>
        <a:graphic>
          <a:graphicData uri="http://schemas.openxmlformats.org/drawingml/2006/table">
            <a:tbl>
              <a:tblPr/>
              <a:tblGrid>
                <a:gridCol w="7128792"/>
              </a:tblGrid>
              <a:tr h="20401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Марьюшка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Марусенька, Машенька и </a:t>
                      </a: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Манечка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Захотели сладкого сахарного пряничка.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Бабушка по улице старенькая шла,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Девочкам по денежке бабушка дала: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Марьюшке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Марусеньке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Машеньке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Манечке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копеечку,—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Вот какая добрая бабушка была!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26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n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8" y="260648"/>
            <a:ext cx="3829698" cy="4413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167814"/>
              </p:ext>
            </p:extLst>
          </p:nvPr>
        </p:nvGraphicFramePr>
        <p:xfrm>
          <a:off x="4798268" y="490496"/>
          <a:ext cx="7128792" cy="5783580"/>
        </p:xfrm>
        <a:graphic>
          <a:graphicData uri="http://schemas.openxmlformats.org/drawingml/2006/table">
            <a:tbl>
              <a:tblPr/>
              <a:tblGrid>
                <a:gridCol w="7128792"/>
              </a:tblGrid>
              <a:tr h="20401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Марьюшка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Марусенька, Машенька и </a:t>
                      </a:r>
                      <a:r>
                        <a:rPr lang="ru-RU" sz="30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Манечка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Захотели сладкого сахарного пряничка.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Бабушка </a:t>
                      </a:r>
                      <a:r>
                        <a:rPr lang="ru-RU" sz="3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улице 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старенькая шла,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Девочкам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денежке 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бабушка дала: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Марьюшке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Марусеньке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Машеньке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 err="1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Манечке</a:t>
                      </a: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— копеечку,—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Вот какая добрая бабушка была!</a:t>
                      </a:r>
                      <a:endParaRPr lang="ru-RU" sz="3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37476" y="2708920"/>
            <a:ext cx="504056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86600" y="2132856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26660" y="2708920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98468" y="3717032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42484" y="4231340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71444" y="5301208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98362" y="4797152"/>
            <a:ext cx="180020" cy="4431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endParaRPr lang="ru-RU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44506" y="4721076"/>
            <a:ext cx="440974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800" b="1" dirty="0">
                <a:solidFill>
                  <a:schemeClr val="tx2"/>
                </a:solidFill>
              </a:rPr>
              <a:t>Корней 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 Иванович    </a:t>
            </a:r>
            <a:r>
              <a:rPr lang="ru-RU" altLang="ru-RU" sz="1800" b="1" dirty="0">
                <a:solidFill>
                  <a:schemeClr val="tx2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Чуковский </a:t>
            </a:r>
            <a:endParaRPr lang="ru-RU" altLang="ru-RU" sz="1800" b="1" dirty="0">
              <a:solidFill>
                <a:schemeClr val="tx2"/>
              </a:solidFill>
            </a:endParaRPr>
          </a:p>
          <a:p>
            <a:pPr algn="ctr" eaLnBrk="1" hangingPunct="1"/>
            <a:r>
              <a:rPr lang="ru-RU" altLang="ru-RU" sz="1800" b="1" dirty="0" smtClean="0">
                <a:solidFill>
                  <a:schemeClr val="tx2"/>
                </a:solidFill>
              </a:rPr>
              <a:t>1882-1969 Имя </a:t>
            </a:r>
            <a:r>
              <a:rPr lang="ru-RU" altLang="ru-RU" sz="1800" b="1" dirty="0">
                <a:solidFill>
                  <a:schemeClr val="tx2"/>
                </a:solidFill>
              </a:rPr>
              <a:t>при рождении — Николай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 Васильевич </a:t>
            </a:r>
            <a:r>
              <a:rPr lang="ru-RU" altLang="ru-RU" sz="1800" b="1" dirty="0">
                <a:solidFill>
                  <a:schemeClr val="tx2"/>
                </a:solidFill>
              </a:rPr>
              <a:t>Корнейчуков, — известный русский поэт, </a:t>
            </a:r>
            <a:r>
              <a:rPr lang="ru-RU" altLang="ru-RU" sz="1800" b="1" dirty="0" smtClean="0">
                <a:solidFill>
                  <a:schemeClr val="tx2"/>
                </a:solidFill>
              </a:rPr>
              <a:t>также </a:t>
            </a:r>
            <a:r>
              <a:rPr lang="ru-RU" altLang="ru-RU" sz="1800" b="1" dirty="0">
                <a:solidFill>
                  <a:schemeClr val="tx2"/>
                </a:solidFill>
              </a:rPr>
              <a:t>переводчик и литературовед, известен в первую очередь детскими сказками в стихах и прозе.</a:t>
            </a:r>
          </a:p>
          <a:p>
            <a:pPr algn="ctr" eaLnBrk="1" hangingPunct="1"/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331800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780" y="482471"/>
            <a:ext cx="1173730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4000" b="1" u="sng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Игра «Хочу всё знать</a:t>
            </a:r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!»      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(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Правильные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ответы обведи в кружок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.)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1. Выбери вопросы дательного падежа: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р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кто? что?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кому? чему? н) кого? чего?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2. Выбери вспомогательное слово дательного падежа.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дам     л) есть     в) нет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3. Найдите предлоги дательного падежа. 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о) от, под     е) о, об   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к (ко), по 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4. Каким членом предложения является имя существительное в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Д. п.?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второстепенным     д) главным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5. Найди имя существительное в дательном падеже.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ю) без подруги    и) друг 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к берегу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6. Сколько всего падежей в русском языке?</a:t>
            </a:r>
            <a:endParaRPr lang="ru-RU" sz="2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) 6    р) 7    б) 8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11" descr="вес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748" y="380240"/>
            <a:ext cx="3451768" cy="362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85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221" y="1844824"/>
            <a:ext cx="10591361" cy="142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9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ФИЗКУЛЬТМИНУТКА</a:t>
            </a:r>
            <a:endParaRPr lang="ru-RU" sz="9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3" name="Picture 2" descr="Смайлик весёлый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3568298"/>
            <a:ext cx="3284058" cy="30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Смайлик весёлый">
            <a:hlinkClick r:id="rId4" action="ppaction://program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98668" y="3495813"/>
            <a:ext cx="3284058" cy="304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16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772" y="116632"/>
            <a:ext cx="11665296" cy="674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4000" b="1" u="sng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Игра «Хочу всё знать</a:t>
            </a:r>
            <a:r>
              <a:rPr lang="ru-RU" sz="40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!»       </a:t>
            </a:r>
            <a:r>
              <a:rPr lang="ru-RU" b="1" dirty="0" smtClean="0">
                <a:latin typeface="Calibri"/>
                <a:ea typeface="Calibri"/>
                <a:cs typeface="Times New Roman"/>
              </a:rPr>
              <a:t>(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Правильные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ответы обведи в кружок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.)</a:t>
            </a:r>
            <a:endParaRPr lang="ru-RU" b="1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1. Выбери вопросы дательного падежа: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кто? что?  з) кому? чему? н) кого? чего?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2. Выбери вспомогательное слово дательного падежа.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н) дам     л) есть     в) нет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3. Найдите предлоги дательного падежа. 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о) от, под     е) о, об     а) к (ко), по 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4. Каким членом предложения является имя существительное в </a:t>
            </a:r>
            <a:r>
              <a:rPr lang="ru-RU" sz="28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Д. п.?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т) второстепенным     д) главным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5. Найди имя существительное в дательном падеже.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ю) без подруги    и) друг   о) к берегу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6. Сколько всего падежей в русском языке?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к) 6    р) 7    б) 8</a:t>
            </a:r>
            <a:endParaRPr lang="ru-RU" sz="2800" b="1" dirty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11" descr="вес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756" y="884296"/>
            <a:ext cx="3040347" cy="319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84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4006180" y="867308"/>
            <a:ext cx="809419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62164" y="867308"/>
            <a:ext cx="7920880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ДОБРО ПОЖАЛОВАТЬ</a:t>
            </a:r>
          </a:p>
          <a:p>
            <a:pPr algn="ctr"/>
            <a:r>
              <a:rPr lang="ru-RU" sz="7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НА УРОК РУССКОГО ЯЗЫКА</a:t>
            </a:r>
            <a:endParaRPr lang="ru-RU" sz="7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4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772" y="116632"/>
            <a:ext cx="11665296" cy="674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4000" b="1" u="sng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Игра «Хочу всё знать</a:t>
            </a:r>
            <a:r>
              <a:rPr lang="ru-RU" sz="4000" b="1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!» </a:t>
            </a:r>
            <a:endParaRPr lang="ru-RU" sz="4000" b="1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. Выбери вопросы дательного падежа: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р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кто? что?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кому? чему? н) кого? чего?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2. Выбери вспомогательное слово дательного падежа.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н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дам     л) есть     в) нет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3. Найдите предлоги дательного падежа. 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о) от, под     е) о, об   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к (ко), по 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4. Каким членом предложения является имя существительное в </a:t>
            </a:r>
            <a:r>
              <a:rPr lang="ru-RU" sz="2800" b="1" dirty="0" smtClean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Д. п.?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второстепенным     д) главным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5. Найди имя существительное в дательном падеже.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ю) без подруги    и) друг  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к берегу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6. Сколько всего падежей в русском языке?</a:t>
            </a:r>
            <a:endParaRPr lang="ru-RU" sz="2800" b="1" dirty="0">
              <a:solidFill>
                <a:schemeClr val="tx2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43275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</a:t>
            </a:r>
            <a:r>
              <a:rPr lang="ru-RU" sz="2800" b="1" dirty="0">
                <a:solidFill>
                  <a:schemeClr val="tx2"/>
                </a:solidFill>
                <a:latin typeface="Times New Roman"/>
                <a:ea typeface="Calibri"/>
                <a:cs typeface="Times New Roman"/>
              </a:rPr>
              <a:t>) 6    р) 7    б) 8</a:t>
            </a:r>
            <a:endParaRPr lang="ru-RU" sz="2800" b="1" dirty="0">
              <a:solidFill>
                <a:schemeClr val="tx2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Picture 11" descr="вес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0756" y="884296"/>
            <a:ext cx="3040347" cy="319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Заголовок 3"/>
          <p:cNvSpPr>
            <a:spLocks/>
          </p:cNvSpPr>
          <p:nvPr/>
        </p:nvSpPr>
        <p:spPr bwMode="auto">
          <a:xfrm>
            <a:off x="1100589" y="188640"/>
            <a:ext cx="10969943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66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Рефлексия </a:t>
            </a:r>
          </a:p>
        </p:txBody>
      </p:sp>
      <p:sp>
        <p:nvSpPr>
          <p:cNvPr id="60420" name="Содержимое 4"/>
          <p:cNvSpPr>
            <a:spLocks/>
          </p:cNvSpPr>
          <p:nvPr/>
        </p:nvSpPr>
        <p:spPr bwMode="auto">
          <a:xfrm>
            <a:off x="261764" y="836712"/>
            <a:ext cx="1144927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/>
          <a:lstStyle>
            <a:lvl1pPr marL="457200" indent="-2730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altLang="ru-RU" sz="4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Сегодня на </a:t>
            </a:r>
            <a:r>
              <a:rPr lang="ru-RU" altLang="ru-RU" sz="4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уроке:</a:t>
            </a:r>
            <a:endParaRPr lang="ru-RU" altLang="ru-RU" sz="48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r>
              <a:rPr lang="ru-RU" alt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Я совсем справился. Могу научить другого.</a:t>
            </a:r>
            <a:endParaRPr lang="ru-RU" alt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r>
              <a:rPr lang="ru-RU" alt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Было </a:t>
            </a:r>
            <a:r>
              <a:rPr lang="ru-RU" alt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трудно, но я справился.</a:t>
            </a:r>
          </a:p>
          <a:p>
            <a:r>
              <a:rPr lang="ru-RU" alt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Я </a:t>
            </a:r>
            <a:r>
              <a:rPr lang="ru-RU" alt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не справился. Мне требуется помощь</a:t>
            </a:r>
          </a:p>
          <a:p>
            <a:endParaRPr lang="ru-RU" altLang="ru-RU" sz="4800" b="1" i="1" dirty="0"/>
          </a:p>
        </p:txBody>
      </p:sp>
      <p:sp>
        <p:nvSpPr>
          <p:cNvPr id="5" name="Параллелограмм 4"/>
          <p:cNvSpPr/>
          <p:nvPr/>
        </p:nvSpPr>
        <p:spPr>
          <a:xfrm rot="1026519">
            <a:off x="6718243" y="64905"/>
            <a:ext cx="191789" cy="358405"/>
          </a:xfrm>
          <a:prstGeom prst="parallelogram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1" descr="вес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344">
            <a:off x="8887367" y="439688"/>
            <a:ext cx="3048183" cy="220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74491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/>
          </p:cNvSpPr>
          <p:nvPr/>
        </p:nvSpPr>
        <p:spPr bwMode="auto">
          <a:xfrm>
            <a:off x="234061" y="2681193"/>
            <a:ext cx="11665193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96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Домашнее </a:t>
            </a:r>
            <a:r>
              <a:rPr lang="ru-RU" altLang="ru-RU" sz="96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задание</a:t>
            </a:r>
          </a:p>
          <a:p>
            <a:pPr eaLnBrk="1" hangingPunct="1"/>
            <a:endParaRPr lang="ru-RU" altLang="ru-RU" sz="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/>
            <a:r>
              <a:rPr lang="ru-RU" altLang="ru-RU" sz="96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Р.\ </a:t>
            </a:r>
            <a:r>
              <a:rPr lang="ru-RU" altLang="ru-RU" sz="96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яз</a:t>
            </a:r>
            <a:r>
              <a:rPr lang="ru-RU" altLang="ru-RU" sz="96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 </a:t>
            </a:r>
            <a:r>
              <a:rPr lang="ru-RU" altLang="ru-RU" sz="8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Стр. 30, </a:t>
            </a:r>
            <a:r>
              <a:rPr lang="ru-RU" altLang="ru-RU" sz="8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упр</a:t>
            </a:r>
            <a:r>
              <a:rPr lang="ru-RU" altLang="ru-RU" sz="88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 </a:t>
            </a:r>
            <a:r>
              <a:rPr lang="ru-RU" altLang="ru-RU" sz="8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50 </a:t>
            </a:r>
          </a:p>
        </p:txBody>
      </p:sp>
      <p:pic>
        <p:nvPicPr>
          <p:cNvPr id="4" name="Picture 11" descr="вес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3" y="3429000"/>
            <a:ext cx="3040347" cy="319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31820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Заголовок 3"/>
          <p:cNvSpPr>
            <a:spLocks/>
          </p:cNvSpPr>
          <p:nvPr/>
        </p:nvSpPr>
        <p:spPr bwMode="auto">
          <a:xfrm>
            <a:off x="428237" y="5003319"/>
            <a:ext cx="10969943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  <a:r>
              <a:rPr lang="ru-RU" altLang="ru-RU" sz="72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72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7200" b="1" dirty="0">
                <a:solidFill>
                  <a:srgbClr val="FF0000"/>
                </a:solidFill>
                <a:latin typeface="Arial Black" pitchFamily="34" charset="0"/>
              </a:rPr>
              <a:t>за хорошую </a:t>
            </a:r>
            <a:endParaRPr lang="ru-RU" altLang="ru-RU" sz="72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/>
            <a:r>
              <a:rPr lang="ru-RU" alt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работу</a:t>
            </a:r>
            <a:r>
              <a:rPr lang="ru-RU" altLang="ru-RU" sz="7200" b="1" dirty="0">
                <a:solidFill>
                  <a:srgbClr val="FF0000"/>
                </a:solidFill>
                <a:latin typeface="Arial Black" pitchFamily="34" charset="0"/>
              </a:rPr>
              <a:t>!</a:t>
            </a:r>
            <a:br>
              <a:rPr lang="ru-RU" altLang="ru-RU" sz="72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7200" b="1" dirty="0">
                <a:solidFill>
                  <a:srgbClr val="990000"/>
                </a:solidFill>
                <a:latin typeface="Arial Black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717964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/>
          </p:cNvSpPr>
          <p:nvPr/>
        </p:nvSpPr>
        <p:spPr bwMode="auto">
          <a:xfrm>
            <a:off x="4094627" y="717067"/>
            <a:ext cx="809419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5142" y="821025"/>
            <a:ext cx="10513168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Прозвенел звонок веселый.</a:t>
            </a:r>
          </a:p>
          <a:p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Мы начать урок </a:t>
            </a: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….</a:t>
            </a:r>
          </a:p>
          <a:p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                                  </a:t>
            </a:r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готовы</a:t>
            </a:r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Будем слушать, рассуждать,</a:t>
            </a:r>
          </a:p>
          <a:p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И друг другу </a:t>
            </a: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…</a:t>
            </a:r>
          </a:p>
          <a:p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                              помогать!</a:t>
            </a:r>
            <a:endParaRPr lang="ru-RU" sz="6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1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нна\Desktop\492862_3205a_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37" y="-103212"/>
            <a:ext cx="10495352" cy="693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87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1964" y="506808"/>
            <a:ext cx="8784976" cy="237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Минутка чистописания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         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а </a:t>
            </a:r>
            <a:r>
              <a:rPr lang="ru-RU" sz="9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 д е ж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5860" y="3717032"/>
            <a:ext cx="8784976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падеж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81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41" y="3719314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Дру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 </a:t>
            </a:r>
            <a:r>
              <a:rPr lang="ru-RU" sz="96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</a:t>
            </a:r>
            <a:r>
              <a:rPr lang="ru-RU" sz="96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.знаётся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 в </a:t>
            </a:r>
            <a:r>
              <a:rPr lang="ru-RU" sz="96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б.де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3772" y="332655"/>
            <a:ext cx="12169352" cy="237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Минутка чистописания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>
              <a:lnSpc>
                <a:spcPct val="95000"/>
              </a:lnSpc>
            </a:pPr>
            <a:r>
              <a:rPr lang="ru-RU" sz="96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п.знаётся</a:t>
            </a:r>
            <a:r>
              <a:rPr lang="ru-RU" sz="9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, в, </a:t>
            </a:r>
            <a:r>
              <a:rPr lang="ru-RU" sz="9600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дру</a:t>
            </a: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., б. де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7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08" y="2420888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Друг познаётся в беде.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40" y="332655"/>
            <a:ext cx="1216935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Минутка чистописания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5780" y="391668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89956" y="3890014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2646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68670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76682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86100" y="3863346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Фигура, имеющая форму буквы L 15"/>
          <p:cNvSpPr/>
          <p:nvPr/>
        </p:nvSpPr>
        <p:spPr>
          <a:xfrm rot="10800000">
            <a:off x="2998068" y="2600786"/>
            <a:ext cx="1224136" cy="252149"/>
          </a:xfrm>
          <a:prstGeom prst="corne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/>
          <p:cNvSpPr/>
          <p:nvPr/>
        </p:nvSpPr>
        <p:spPr>
          <a:xfrm rot="1026519">
            <a:off x="11405666" y="2327810"/>
            <a:ext cx="162018" cy="39604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ольцо 17"/>
          <p:cNvSpPr/>
          <p:nvPr/>
        </p:nvSpPr>
        <p:spPr>
          <a:xfrm>
            <a:off x="11423004" y="3212976"/>
            <a:ext cx="554360" cy="554360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2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08" y="2420888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Друг познаётся в беде.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40" y="332655"/>
            <a:ext cx="1216935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Минутка чистописания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5780" y="391668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89956" y="3890014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2646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68670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76682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86100" y="3863346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Фигура, имеющая форму буквы L 15"/>
          <p:cNvSpPr/>
          <p:nvPr/>
        </p:nvSpPr>
        <p:spPr>
          <a:xfrm rot="10800000">
            <a:off x="2998068" y="2600786"/>
            <a:ext cx="1224136" cy="252149"/>
          </a:xfrm>
          <a:prstGeom prst="corne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/>
          <p:cNvSpPr/>
          <p:nvPr/>
        </p:nvSpPr>
        <p:spPr>
          <a:xfrm rot="1026519">
            <a:off x="11405666" y="2327810"/>
            <a:ext cx="162018" cy="39604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ольцо 17"/>
          <p:cNvSpPr/>
          <p:nvPr/>
        </p:nvSpPr>
        <p:spPr>
          <a:xfrm>
            <a:off x="11423004" y="3212976"/>
            <a:ext cx="554360" cy="554360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7828" y="1844824"/>
            <a:ext cx="1512168" cy="73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И. п.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22010" y="1865200"/>
            <a:ext cx="1512168" cy="73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4400" b="1" dirty="0">
                <a:solidFill>
                  <a:schemeClr val="tx2"/>
                </a:solidFill>
              </a:rPr>
              <a:t>П</a:t>
            </a:r>
            <a:r>
              <a:rPr lang="ru-RU" sz="4400" b="1" dirty="0" smtClean="0">
                <a:solidFill>
                  <a:schemeClr val="tx2"/>
                </a:solidFill>
              </a:rPr>
              <a:t>. п.</a:t>
            </a:r>
            <a:endParaRPr lang="ru-RU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2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08" y="2420888"/>
            <a:ext cx="1214308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9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Друг познаётся в беде.</a:t>
            </a:r>
            <a:endParaRPr lang="ru-RU" sz="9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40" y="332655"/>
            <a:ext cx="1216935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 panose="020B0606020202030204" pitchFamily="34" charset="0"/>
              </a:rPr>
              <a:t>Минутка чистописания</a:t>
            </a:r>
            <a:endParaRPr lang="ru-RU" sz="60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5780" y="391668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89956" y="3890014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52646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68670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766820" y="3717032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286100" y="3863346"/>
            <a:ext cx="720080" cy="0"/>
          </a:xfrm>
          <a:prstGeom prst="line">
            <a:avLst/>
          </a:prstGeom>
          <a:ln w="57150">
            <a:solidFill>
              <a:srgbClr val="C0000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Фигура, имеющая форму буквы L 15"/>
          <p:cNvSpPr/>
          <p:nvPr/>
        </p:nvSpPr>
        <p:spPr>
          <a:xfrm rot="10800000">
            <a:off x="2998068" y="2600786"/>
            <a:ext cx="1224136" cy="252149"/>
          </a:xfrm>
          <a:prstGeom prst="corne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араллелограмм 16"/>
          <p:cNvSpPr/>
          <p:nvPr/>
        </p:nvSpPr>
        <p:spPr>
          <a:xfrm rot="1026519">
            <a:off x="11405666" y="2327810"/>
            <a:ext cx="162018" cy="396044"/>
          </a:xfrm>
          <a:prstGeom prst="parallelogram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ольцо 17"/>
          <p:cNvSpPr/>
          <p:nvPr/>
        </p:nvSpPr>
        <p:spPr>
          <a:xfrm>
            <a:off x="11423004" y="3212976"/>
            <a:ext cx="554360" cy="554360"/>
          </a:xfrm>
          <a:prstGeom prst="don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7828" y="1844824"/>
            <a:ext cx="1512168" cy="73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4400" b="1" dirty="0" smtClean="0">
                <a:solidFill>
                  <a:schemeClr val="tx2"/>
                </a:solidFill>
              </a:rPr>
              <a:t>И. п.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22010" y="1865200"/>
            <a:ext cx="1512168" cy="73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sz="4400" b="1" dirty="0">
                <a:solidFill>
                  <a:schemeClr val="tx2"/>
                </a:solidFill>
              </a:rPr>
              <a:t>П</a:t>
            </a:r>
            <a:r>
              <a:rPr lang="ru-RU" sz="4400" b="1" dirty="0" smtClean="0">
                <a:solidFill>
                  <a:schemeClr val="tx2"/>
                </a:solidFill>
              </a:rPr>
              <a:t>. п.</a:t>
            </a:r>
            <a:endParaRPr lang="ru-RU" sz="4400" b="1" dirty="0">
              <a:solidFill>
                <a:schemeClr val="tx2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05780" y="4077072"/>
            <a:ext cx="2448272" cy="0"/>
          </a:xfrm>
          <a:prstGeom prst="line">
            <a:avLst/>
          </a:prstGeom>
          <a:ln w="5715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286100" y="4041998"/>
            <a:ext cx="4752528" cy="27062"/>
          </a:xfrm>
          <a:prstGeom prst="line">
            <a:avLst/>
          </a:prstGeom>
          <a:ln w="5715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86100" y="4194026"/>
            <a:ext cx="4752528" cy="27062"/>
          </a:xfrm>
          <a:prstGeom prst="line">
            <a:avLst/>
          </a:prstGeom>
          <a:ln w="5715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70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0</TotalTime>
  <Words>794</Words>
  <Application>Microsoft Office PowerPoint</Application>
  <PresentationFormat>Произвольный</PresentationFormat>
  <Paragraphs>149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Stopka-knig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2015-09-17T06:21:51Z</dcterms:created>
  <dcterms:modified xsi:type="dcterms:W3CDTF">2021-11-22T10:16:02Z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