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6" r:id="rId2"/>
    <p:sldId id="269" r:id="rId3"/>
    <p:sldId id="271" r:id="rId4"/>
    <p:sldId id="270" r:id="rId5"/>
    <p:sldId id="277" r:id="rId6"/>
    <p:sldId id="272" r:id="rId7"/>
    <p:sldId id="273" r:id="rId8"/>
    <p:sldId id="274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75" r:id="rId19"/>
    <p:sldId id="276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15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898" autoAdjust="0"/>
    <p:restoredTop sz="94660"/>
  </p:normalViewPr>
  <p:slideViewPr>
    <p:cSldViewPr>
      <p:cViewPr>
        <p:scale>
          <a:sx n="108" d="100"/>
          <a:sy n="108" d="100"/>
        </p:scale>
        <p:origin x="-120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ACC114-1A0A-40BF-BFC3-0D764D8628D6}" type="datetimeFigureOut">
              <a:rPr lang="ru-RU" smtClean="0"/>
              <a:pPr/>
              <a:t>07.11.2016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B42623-851B-4163-82FE-F8A9A1EC0C4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52197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79461E-D908-475F-866E-C7F3E945D403}" type="datetimeFigureOut">
              <a:rPr lang="ru-RU" smtClean="0"/>
              <a:pPr/>
              <a:t>07.11.2016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49820-7AAF-471A-8332-88AA5A7B09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79461E-D908-475F-866E-C7F3E945D403}" type="datetimeFigureOut">
              <a:rPr lang="ru-RU" smtClean="0"/>
              <a:pPr/>
              <a:t>07.11.2016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49820-7AAF-471A-8332-88AA5A7B09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79461E-D908-475F-866E-C7F3E945D403}" type="datetimeFigureOut">
              <a:rPr lang="ru-RU" smtClean="0"/>
              <a:pPr/>
              <a:t>07.11.2016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49820-7AAF-471A-8332-88AA5A7B09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79461E-D908-475F-866E-C7F3E945D403}" type="datetimeFigureOut">
              <a:rPr lang="ru-RU" smtClean="0"/>
              <a:pPr/>
              <a:t>07.11.2016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49820-7AAF-471A-8332-88AA5A7B09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79461E-D908-475F-866E-C7F3E945D403}" type="datetimeFigureOut">
              <a:rPr lang="ru-RU" smtClean="0"/>
              <a:pPr/>
              <a:t>07.11.2016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49820-7AAF-471A-8332-88AA5A7B09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79461E-D908-475F-866E-C7F3E945D403}" type="datetimeFigureOut">
              <a:rPr lang="ru-RU" smtClean="0"/>
              <a:pPr/>
              <a:t>07.11.2016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49820-7AAF-471A-8332-88AA5A7B09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79461E-D908-475F-866E-C7F3E945D403}" type="datetimeFigureOut">
              <a:rPr lang="ru-RU" smtClean="0"/>
              <a:pPr/>
              <a:t>07.11.2016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49820-7AAF-471A-8332-88AA5A7B09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79461E-D908-475F-866E-C7F3E945D403}" type="datetimeFigureOut">
              <a:rPr lang="ru-RU" smtClean="0"/>
              <a:pPr/>
              <a:t>07.11.2016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49820-7AAF-471A-8332-88AA5A7B09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79461E-D908-475F-866E-C7F3E945D403}" type="datetimeFigureOut">
              <a:rPr lang="ru-RU" smtClean="0"/>
              <a:pPr/>
              <a:t>07.11.2016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49820-7AAF-471A-8332-88AA5A7B09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79461E-D908-475F-866E-C7F3E945D403}" type="datetimeFigureOut">
              <a:rPr lang="ru-RU" smtClean="0"/>
              <a:pPr/>
              <a:t>07.11.2016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49820-7AAF-471A-8332-88AA5A7B09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79461E-D908-475F-866E-C7F3E945D403}" type="datetimeFigureOut">
              <a:rPr lang="ru-RU" smtClean="0"/>
              <a:pPr/>
              <a:t>07.11.2016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149820-7AAF-471A-8332-88AA5A7B096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wip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CCCCFF"/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79461E-D908-475F-866E-C7F3E945D403}" type="datetimeFigureOut">
              <a:rPr lang="ru-RU" smtClean="0"/>
              <a:pPr/>
              <a:t>07.11.2016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149820-7AAF-471A-8332-88AA5A7B096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wip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png"/><Relationship Id="rId4" Type="http://schemas.openxmlformats.org/officeDocument/2006/relationships/image" Target="../media/image15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jpeg"/><Relationship Id="rId5" Type="http://schemas.openxmlformats.org/officeDocument/2006/relationships/image" Target="../media/image21.png"/><Relationship Id="rId4" Type="http://schemas.openxmlformats.org/officeDocument/2006/relationships/image" Target="../media/image2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1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21519" y="620688"/>
            <a:ext cx="7772400" cy="1470025"/>
          </a:xfrm>
        </p:spPr>
        <p:txBody>
          <a:bodyPr/>
          <a:lstStyle/>
          <a:p>
            <a:r>
              <a:rPr lang="ru-RU" dirty="0" smtClean="0"/>
              <a:t>Шкала электромагнитных волн.</a:t>
            </a:r>
            <a:br>
              <a:rPr lang="ru-RU" dirty="0" smtClean="0"/>
            </a:br>
            <a:r>
              <a:rPr lang="ru-RU" dirty="0" smtClean="0"/>
              <a:t>Виды, свойства и применение.</a:t>
            </a:r>
            <a:endParaRPr lang="ru-RU" dirty="0"/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1115616" y="476672"/>
            <a:ext cx="6400800" cy="17526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Рисунок 3" descr="img7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9632" y="2780928"/>
            <a:ext cx="6357982" cy="1693081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6084168" y="5779904"/>
            <a:ext cx="295232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Приготовила :</a:t>
            </a:r>
          </a:p>
          <a:p>
            <a:pPr algn="ctr"/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Ученица 11 «В» класса</a:t>
            </a:r>
          </a:p>
          <a:p>
            <a:pPr algn="ctr"/>
            <a:r>
              <a:rPr lang="ru-RU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Ксиландер</a:t>
            </a: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Виолетта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2844" y="142852"/>
            <a:ext cx="9001156" cy="4801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ru-RU" sz="2800" b="1" i="1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Применение</a:t>
            </a:r>
            <a:r>
              <a:rPr lang="ru-RU" sz="2800" b="1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: </a:t>
            </a:r>
            <a:r>
              <a:rPr lang="ru-RU" sz="2800" b="1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bg1"/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Радиосвязь, телевидение, радиолокация</a:t>
            </a:r>
            <a:r>
              <a:rPr lang="ru-RU" sz="28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.</a:t>
            </a:r>
            <a:endParaRPr lang="ru-RU" sz="28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glow rad="139700">
                  <a:schemeClr val="accent6">
                    <a:satMod val="175000"/>
                    <a:alpha val="40000"/>
                  </a:schemeClr>
                </a:glow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4" name="Рисунок 3" descr="tvkids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034" y="3857628"/>
            <a:ext cx="3500462" cy="28213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596984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57686" y="3714752"/>
            <a:ext cx="4357326" cy="301526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300x240_07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00496" y="642918"/>
            <a:ext cx="4500594" cy="30003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307733.pn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1472" y="714356"/>
            <a:ext cx="2286016" cy="29417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1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1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1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3)">
                                      <p:cBhvr>
                                        <p:cTn id="1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85786" y="714356"/>
            <a:ext cx="23574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142844" y="142852"/>
            <a:ext cx="82296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normalizeH="0" baseline="0" noProof="0" dirty="0" smtClean="0">
                <a:ln w="28575">
                  <a:solidFill>
                    <a:schemeClr val="tx1"/>
                  </a:solidFill>
                  <a:prstDash val="solid"/>
                </a:ln>
                <a:solidFill>
                  <a:srgbClr val="FFFF00"/>
                </a:solidFill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Инфракрасное излучение (тепловое)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0" y="1571612"/>
            <a:ext cx="4929222" cy="12741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2400" b="1" dirty="0" smtClean="0"/>
              <a:t>Излучается атомами или молекулами вещества. Инфракрасное излучение дают все тела при любой температуре.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0" y="3929066"/>
            <a:ext cx="4572000" cy="252992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80000"/>
              </a:lnSpc>
            </a:pPr>
            <a:r>
              <a:rPr lang="ru-RU" b="1" i="1" dirty="0" smtClean="0"/>
              <a:t>Свойства</a:t>
            </a:r>
            <a:r>
              <a:rPr lang="ru-RU" b="1" dirty="0" smtClean="0"/>
              <a:t>:</a:t>
            </a:r>
          </a:p>
          <a:p>
            <a:pPr>
              <a:lnSpc>
                <a:spcPct val="80000"/>
              </a:lnSpc>
            </a:pPr>
            <a:r>
              <a:rPr lang="ru-RU" b="1" dirty="0" smtClean="0"/>
              <a:t>• проходит через некоторые непрозрачные тела, а также сквозь дождь, дымку, снег, туман;</a:t>
            </a:r>
          </a:p>
          <a:p>
            <a:pPr>
              <a:lnSpc>
                <a:spcPct val="80000"/>
              </a:lnSpc>
            </a:pPr>
            <a:r>
              <a:rPr lang="ru-RU" b="1" dirty="0" smtClean="0"/>
              <a:t>• производит химическое действие (</a:t>
            </a:r>
            <a:r>
              <a:rPr lang="ru-RU" b="1" dirty="0" err="1" smtClean="0"/>
              <a:t>фототгластинки</a:t>
            </a:r>
            <a:r>
              <a:rPr lang="ru-RU" b="1" dirty="0" smtClean="0"/>
              <a:t>);</a:t>
            </a:r>
          </a:p>
          <a:p>
            <a:pPr>
              <a:lnSpc>
                <a:spcPct val="80000"/>
              </a:lnSpc>
            </a:pPr>
            <a:r>
              <a:rPr lang="ru-RU" b="1" dirty="0" smtClean="0"/>
              <a:t>• поглощаясь веществом, нагревает его;</a:t>
            </a:r>
          </a:p>
          <a:p>
            <a:pPr>
              <a:lnSpc>
                <a:spcPct val="80000"/>
              </a:lnSpc>
            </a:pPr>
            <a:r>
              <a:rPr lang="ru-RU" b="1" dirty="0" smtClean="0"/>
              <a:t>• невидимо;</a:t>
            </a:r>
          </a:p>
          <a:p>
            <a:pPr>
              <a:lnSpc>
                <a:spcPct val="80000"/>
              </a:lnSpc>
            </a:pPr>
            <a:r>
              <a:rPr lang="ru-RU" b="1" dirty="0" smtClean="0"/>
              <a:t>• способно к явлениям интерференции и дифракции;</a:t>
            </a:r>
          </a:p>
          <a:p>
            <a:pPr>
              <a:lnSpc>
                <a:spcPct val="80000"/>
              </a:lnSpc>
            </a:pPr>
            <a:r>
              <a:rPr lang="ru-RU" b="1" dirty="0" smtClean="0"/>
              <a:t>• регистрируется тепловыми методами.</a:t>
            </a:r>
            <a:endParaRPr lang="ru-RU" dirty="0"/>
          </a:p>
        </p:txBody>
      </p:sp>
      <p:pic>
        <p:nvPicPr>
          <p:cNvPr id="8" name="Рисунок 7" descr="113205-4316-infrared-radiatio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43438" y="2500306"/>
            <a:ext cx="3929090" cy="3429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3624710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ln w="28575">
                  <a:solidFill>
                    <a:schemeClr val="tx1"/>
                  </a:solidFill>
                  <a:prstDash val="solid"/>
                </a:ln>
                <a:solidFill>
                  <a:srgbClr val="FFFF00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Применение: </a:t>
            </a:r>
            <a:endParaRPr lang="ru-RU" sz="4400" b="1" dirty="0">
              <a:ln w="28575">
                <a:solidFill>
                  <a:schemeClr val="tx1"/>
                </a:solidFill>
                <a:prstDash val="solid"/>
              </a:ln>
              <a:solidFill>
                <a:srgbClr val="FFFF00"/>
              </a:soli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357686" y="142852"/>
            <a:ext cx="4572000" cy="92333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r>
              <a:rPr lang="ru-RU" b="1" dirty="0" smtClean="0"/>
              <a:t>Прибор ночного видения, криминалистика, физиотерапия, в промышленности для сушки изделий, древесины, фруктов</a:t>
            </a:r>
            <a:endParaRPr lang="ru-RU" b="1" dirty="0"/>
          </a:p>
        </p:txBody>
      </p:sp>
      <p:pic>
        <p:nvPicPr>
          <p:cNvPr id="7" name="Рисунок 6" descr="kaskad1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29190" y="4422678"/>
            <a:ext cx="3592820" cy="24353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091911093344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000108"/>
            <a:ext cx="2714644" cy="24288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 descr="Movie_29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00364" y="1428736"/>
            <a:ext cx="2258370" cy="2258370"/>
          </a:xfrm>
          <a:prstGeom prst="rect">
            <a:avLst/>
          </a:prstGeom>
        </p:spPr>
      </p:pic>
      <p:pic>
        <p:nvPicPr>
          <p:cNvPr id="10" name="Рисунок 9" descr="2.pn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282" y="4071942"/>
            <a:ext cx="4000528" cy="2295524"/>
          </a:xfrm>
          <a:prstGeom prst="rect">
            <a:avLst/>
          </a:prstGeom>
        </p:spPr>
      </p:pic>
      <p:pic>
        <p:nvPicPr>
          <p:cNvPr id="11" name="Рисунок 10" descr="обогреватели_инфракрасные.jp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43570" y="1214421"/>
            <a:ext cx="2786082" cy="32342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21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1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21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3)">
                                      <p:cBhvr>
                                        <p:cTn id="2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2000"/>
                            </p:stCondLst>
                            <p:childTnLst>
                              <p:par>
                                <p:cTn id="29" presetID="21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3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142844" y="142852"/>
            <a:ext cx="644365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 w="19050">
                  <a:solidFill>
                    <a:schemeClr val="tx1"/>
                  </a:solidFill>
                </a:ln>
                <a:solidFill>
                  <a:schemeClr val="accent6">
                    <a:lumMod val="20000"/>
                    <a:lumOff val="80000"/>
                  </a:schemeClr>
                </a:solidFill>
                <a:effectLst>
                  <a:glow rad="139700">
                    <a:schemeClr val="accent6">
                      <a:satMod val="175000"/>
                      <a:alpha val="40000"/>
                    </a:schemeClr>
                  </a:glow>
                </a:effectLst>
                <a:uLnTx/>
                <a:uFillTx/>
                <a:latin typeface="+mj-lt"/>
                <a:ea typeface="+mj-ea"/>
                <a:cs typeface="+mj-cs"/>
              </a:rPr>
              <a:t>Видимое излучение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14282" y="4357694"/>
            <a:ext cx="642942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ru-RU" sz="2000" b="1" i="1" dirty="0" smtClean="0"/>
              <a:t>Свойства:</a:t>
            </a:r>
            <a:r>
              <a:rPr lang="ru-RU" sz="2000" b="1" dirty="0" smtClean="0"/>
              <a:t> </a:t>
            </a:r>
          </a:p>
          <a:p>
            <a:pPr>
              <a:lnSpc>
                <a:spcPct val="90000"/>
              </a:lnSpc>
            </a:pPr>
            <a:r>
              <a:rPr lang="ru-RU" sz="2000" b="1" dirty="0" smtClean="0"/>
              <a:t>отражение, </a:t>
            </a:r>
          </a:p>
          <a:p>
            <a:pPr>
              <a:lnSpc>
                <a:spcPct val="90000"/>
              </a:lnSpc>
            </a:pPr>
            <a:r>
              <a:rPr lang="ru-RU" sz="2000" b="1" dirty="0" smtClean="0"/>
              <a:t>преломление, </a:t>
            </a:r>
          </a:p>
          <a:p>
            <a:pPr>
              <a:lnSpc>
                <a:spcPct val="90000"/>
              </a:lnSpc>
            </a:pPr>
            <a:r>
              <a:rPr lang="ru-RU" sz="2000" b="1" dirty="0" smtClean="0"/>
              <a:t>воздействует на глаз, </a:t>
            </a:r>
          </a:p>
          <a:p>
            <a:pPr>
              <a:lnSpc>
                <a:spcPct val="90000"/>
              </a:lnSpc>
            </a:pPr>
            <a:r>
              <a:rPr lang="ru-RU" sz="2000" b="1" dirty="0" smtClean="0"/>
              <a:t>способно к явлению дисперсии,</a:t>
            </a:r>
          </a:p>
          <a:p>
            <a:pPr>
              <a:lnSpc>
                <a:spcPct val="90000"/>
              </a:lnSpc>
            </a:pPr>
            <a:r>
              <a:rPr lang="ru-RU" sz="2000" b="1" dirty="0" smtClean="0"/>
              <a:t>интерференции, </a:t>
            </a:r>
          </a:p>
          <a:p>
            <a:pPr>
              <a:lnSpc>
                <a:spcPct val="90000"/>
              </a:lnSpc>
            </a:pPr>
            <a:r>
              <a:rPr lang="ru-RU" sz="2000" b="1" dirty="0" smtClean="0"/>
              <a:t>дифракции.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42844" y="1000108"/>
            <a:ext cx="642938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/>
              <a:t>Часть электромагнитного излучения, воспринимаемая глазом (от красного до фиолетового). </a:t>
            </a:r>
            <a:endParaRPr lang="ru-RU" sz="2000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714744" y="2214554"/>
            <a:ext cx="500062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/>
              <a:t>Диапазон длин волн занимает небольшой интервал приблизительно от 390 до750 нм. </a:t>
            </a:r>
            <a:endParaRPr lang="ru-RU" sz="2400" b="1" dirty="0"/>
          </a:p>
        </p:txBody>
      </p:sp>
      <p:pic>
        <p:nvPicPr>
          <p:cNvPr id="8" name="Рисунок 7" descr="icon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15140" y="285728"/>
            <a:ext cx="2127540" cy="1590684"/>
          </a:xfrm>
          <a:prstGeom prst="rect">
            <a:avLst/>
          </a:prstGeom>
        </p:spPr>
      </p:pic>
      <p:pic>
        <p:nvPicPr>
          <p:cNvPr id="9" name="Рисунок 8" descr="f_clip_image009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0628" y="3929066"/>
            <a:ext cx="3857652" cy="25306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kristály.jpe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4348" y="1857363"/>
            <a:ext cx="2714644" cy="25804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9000"/>
                            </p:stCondLst>
                            <p:childTnLst>
                              <p:par>
                                <p:cTn id="17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9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0"/>
                            </p:stCondLst>
                            <p:childTnLst>
                              <p:par>
                                <p:cTn id="2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3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8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1428728" y="214290"/>
            <a:ext cx="5915025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1200" normalizeH="0" baseline="0" noProof="0" dirty="0" smtClean="0">
                <a:ln w="19050">
                  <a:solidFill>
                    <a:schemeClr val="tx1"/>
                  </a:solidFill>
                  <a:prstDash val="solid"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Ультрафиолетовое излучение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0" y="1643050"/>
            <a:ext cx="4429124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80000"/>
              </a:lnSpc>
            </a:pPr>
            <a:r>
              <a:rPr lang="ru-RU" sz="2000" b="1" i="1" dirty="0" smtClean="0"/>
              <a:t>Источники</a:t>
            </a:r>
            <a:r>
              <a:rPr lang="ru-RU" sz="2000" b="1" dirty="0" smtClean="0"/>
              <a:t>: газоразрядные лампы с кварцевыми трубками. Излучается всеми твердыми телами, у которых  </a:t>
            </a:r>
            <a:r>
              <a:rPr lang="en-US" sz="2000" b="1" dirty="0" smtClean="0"/>
              <a:t>t</a:t>
            </a:r>
            <a:r>
              <a:rPr lang="ru-RU" sz="2000" b="1" dirty="0" smtClean="0"/>
              <a:t>0&gt; 1 ООО°С, а также светящимися парами ртути.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85720" y="5643578"/>
            <a:ext cx="8501122" cy="978729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ru-RU" b="1" i="1" dirty="0" smtClean="0"/>
              <a:t>Свойства</a:t>
            </a:r>
            <a:r>
              <a:rPr lang="ru-RU" b="1" dirty="0" smtClean="0"/>
              <a:t>: Высокая химическая активность, невидимо, большая проникающая способность, убивает микроорганизмы, в небольших дозах благоприятно влияет на организм человека (загар), но в больших дозах оказывает отрицательное воздействие, изменяет развитие клеток, обмен веществ.</a:t>
            </a:r>
          </a:p>
        </p:txBody>
      </p:sp>
      <p:pic>
        <p:nvPicPr>
          <p:cNvPr id="7" name="Рисунок 6" descr="image00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14876" y="1785926"/>
            <a:ext cx="4019550" cy="2895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yltrofiolet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5720" y="3000372"/>
            <a:ext cx="3857652" cy="259819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0"/>
                            </p:stCondLst>
                            <p:childTnLst>
                              <p:par>
                                <p:cTn id="13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5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9000"/>
                            </p:stCondLst>
                            <p:childTnLst>
                              <p:par>
                                <p:cTn id="17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9898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</a:pPr>
            <a:r>
              <a:rPr lang="ru-RU" sz="3600" b="1" i="1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Применение</a:t>
            </a:r>
            <a:r>
              <a:rPr lang="ru-RU" sz="3600" b="1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: в медицине, </a:t>
            </a:r>
          </a:p>
          <a:p>
            <a:pPr>
              <a:lnSpc>
                <a:spcPct val="80000"/>
              </a:lnSpc>
            </a:pPr>
            <a:r>
              <a:rPr lang="ru-RU" sz="3600" b="1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glow rad="228600">
                    <a:schemeClr val="accent1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 промышленности.</a:t>
            </a:r>
          </a:p>
        </p:txBody>
      </p:sp>
      <p:pic>
        <p:nvPicPr>
          <p:cNvPr id="3" name="Рисунок 2" descr="solyarii_34740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0" y="571480"/>
            <a:ext cx="3924320" cy="29432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3_0(1)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0034" y="1142984"/>
            <a:ext cx="3071834" cy="246130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 descr="lazur1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4282" y="4143380"/>
            <a:ext cx="3333742" cy="25003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middle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86578" y="3571876"/>
            <a:ext cx="1962554" cy="312757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79664b81b3b46e6ee6e29677d1a3cecf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518290" y="3786190"/>
            <a:ext cx="3089678" cy="24717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0"/>
                            </p:stCondLst>
                            <p:childTnLst>
                              <p:par>
                                <p:cTn id="13" presetID="21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15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9000"/>
                            </p:stCondLst>
                            <p:childTnLst>
                              <p:par>
                                <p:cTn id="17" presetID="21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3)">
                                      <p:cBhvr>
                                        <p:cTn id="19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000"/>
                            </p:stCondLst>
                            <p:childTnLst>
                              <p:par>
                                <p:cTn id="21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3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0"/>
                            </p:stCondLst>
                            <p:childTnLst>
                              <p:par>
                                <p:cTn id="25" presetID="21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27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12180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29124" y="3214686"/>
            <a:ext cx="3714776" cy="28826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0" y="0"/>
            <a:ext cx="8229600" cy="114300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0" u="none" strike="noStrike" kern="1200" normalizeH="0" baseline="0" noProof="0" dirty="0" smtClean="0">
                <a:ln w="28575">
                  <a:solidFill>
                    <a:schemeClr val="tx1"/>
                  </a:solidFill>
                  <a:prstDash val="solid"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Рентгеновские лучи</a:t>
            </a:r>
          </a:p>
        </p:txBody>
      </p:sp>
      <p:sp>
        <p:nvSpPr>
          <p:cNvPr id="3" name="Rectangle 3"/>
          <p:cNvSpPr txBox="1">
            <a:spLocks noChangeArrowheads="1"/>
          </p:cNvSpPr>
          <p:nvPr/>
        </p:nvSpPr>
        <p:spPr>
          <a:xfrm>
            <a:off x="357158" y="785794"/>
            <a:ext cx="8229600" cy="614354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Излучаются при больших ускорениях электронов.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0" y="5643578"/>
            <a:ext cx="9144000" cy="1089529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42900" lvl="0" indent="-342900" algn="ctr">
              <a:lnSpc>
                <a:spcPct val="90000"/>
              </a:lnSpc>
              <a:spcBef>
                <a:spcPct val="20000"/>
              </a:spcBef>
              <a:defRPr/>
            </a:pPr>
            <a:r>
              <a:rPr lang="ru-RU" sz="2400" b="1" i="1" dirty="0" smtClean="0"/>
              <a:t>Свойства</a:t>
            </a:r>
            <a:r>
              <a:rPr lang="ru-RU" sz="2400" b="1" dirty="0" smtClean="0"/>
              <a:t>: интерференция, дифракция рентгеновских лучей на кристаллической решетке, большая проникающая способность. Облучение в больших дозах вызывает лучевую болезнь.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286116" y="1357298"/>
            <a:ext cx="585788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Получают при помощи рентгеновской трубки: электроны в вакуумной трубке (</a:t>
            </a:r>
            <a:r>
              <a:rPr lang="ru-RU" b="1" dirty="0" err="1" smtClean="0"/>
              <a:t>р</a:t>
            </a:r>
            <a:r>
              <a:rPr lang="ru-RU" b="1" dirty="0" smtClean="0"/>
              <a:t> =3 </a:t>
            </a:r>
            <a:r>
              <a:rPr lang="ru-RU" b="1" dirty="0" err="1" smtClean="0"/>
              <a:t>атм</a:t>
            </a:r>
            <a:r>
              <a:rPr lang="ru-RU" b="1" dirty="0" smtClean="0"/>
              <a:t>) ускоряются электрическим полем при высоком напряжении, достигая анода, при соударении резко тормозятся.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929058" y="2857496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/>
              <a:t>При торможении электроны движутся с ускорением и излучают электромагнитные волны с малой длиной (от 100 до 0,01 нм)</a:t>
            </a:r>
            <a:endParaRPr lang="ru-RU" b="1" dirty="0"/>
          </a:p>
        </p:txBody>
      </p:sp>
      <p:pic>
        <p:nvPicPr>
          <p:cNvPr id="7" name="Рисунок 6" descr="rentgen_trubka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5786" y="1500174"/>
            <a:ext cx="2411813" cy="389292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0"/>
                            </p:stCondLst>
                            <p:childTnLst>
                              <p:par>
                                <p:cTn id="13" presetID="13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out)">
                                      <p:cBhvr>
                                        <p:cTn id="15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9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0"/>
                            </p:stCondLst>
                            <p:childTnLst>
                              <p:par>
                                <p:cTn id="25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7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8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 animBg="1"/>
      <p:bldP spid="5" grpId="0"/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2844" y="142852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lvl="0" indent="-342900">
              <a:lnSpc>
                <a:spcPct val="90000"/>
              </a:lnSpc>
              <a:spcBef>
                <a:spcPct val="20000"/>
              </a:spcBef>
              <a:defRPr/>
            </a:pPr>
            <a:r>
              <a:rPr lang="ru-RU" sz="4000" b="1" i="1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accent5">
                    <a:lumMod val="40000"/>
                    <a:lumOff val="60000"/>
                  </a:schemeClr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Применение</a:t>
            </a:r>
            <a:r>
              <a:rPr lang="ru-RU" sz="4000" b="1" dirty="0" smtClean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accent5">
                    <a:lumMod val="40000"/>
                    <a:lumOff val="60000"/>
                  </a:schemeClr>
                </a:soli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: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42844" y="928670"/>
            <a:ext cx="35719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В медицине с целью диагностики заболеваний внутренних органов; в промышленности для контроля внутренней структуры различных изделий.</a:t>
            </a:r>
            <a:endParaRPr lang="ru-RU" b="1" dirty="0"/>
          </a:p>
        </p:txBody>
      </p:sp>
      <p:pic>
        <p:nvPicPr>
          <p:cNvPr id="5" name="Рисунок 4" descr="325dbcf86e83c316fb7ccfd0f59bc505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57950" y="214290"/>
            <a:ext cx="2632712" cy="30686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x-ray-komedisi-x-ray-photoshop-1285877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282" y="2428868"/>
            <a:ext cx="2743200" cy="40481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digital-x-ray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71868" y="3643314"/>
            <a:ext cx="4214842" cy="29170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spelmann1.jp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57620" y="1142984"/>
            <a:ext cx="2249872" cy="18573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0"/>
                            </p:stCondLst>
                            <p:childTnLst>
                              <p:par>
                                <p:cTn id="13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8000"/>
                            </p:stCondLst>
                            <p:childTnLst>
                              <p:par>
                                <p:cTn id="17" presetID="21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19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1000"/>
                            </p:stCondLst>
                            <p:childTnLst>
                              <p:par>
                                <p:cTn id="21" presetID="21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3)">
                                      <p:cBhvr>
                                        <p:cTn id="23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4000"/>
                            </p:stCondLst>
                            <p:childTnLst>
                              <p:par>
                                <p:cTn id="2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7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9eb88d6ac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1857364"/>
            <a:ext cx="4786346" cy="4683138"/>
          </a:xfrm>
          <a:prstGeom prst="rect">
            <a:avLst/>
          </a:prstGeom>
        </p:spPr>
      </p:pic>
      <p:pic>
        <p:nvPicPr>
          <p:cNvPr id="3" name="Рисунок 2" descr="pic005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00760" y="285728"/>
            <a:ext cx="2855057" cy="34290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5692437a9f08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72132" y="4000504"/>
            <a:ext cx="3185750" cy="235745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428596" y="142852"/>
            <a:ext cx="407193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Воздействие </a:t>
            </a:r>
            <a:r>
              <a:rPr lang="ru-RU" sz="2800" b="1" dirty="0" smtClean="0">
                <a:solidFill>
                  <a:schemeClr val="bg1"/>
                </a:solidFill>
              </a:rPr>
              <a:t> на </a:t>
            </a:r>
            <a:r>
              <a:rPr lang="ru-RU" sz="2800" b="1" dirty="0" smtClean="0">
                <a:solidFill>
                  <a:schemeClr val="bg1"/>
                </a:solidFill>
              </a:rPr>
              <a:t>организм человека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28662" y="2428868"/>
            <a:ext cx="75724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Спасибо за внимание!</a:t>
            </a:r>
            <a:endParaRPr lang="ru-RU" sz="54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0004-004-1831-Majkl-Faradej-ustanovil-chto-ljuboe-izmenenie-magnitnogo-polja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7224" y="1714488"/>
            <a:ext cx="2643206" cy="3515464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4857752" y="2143116"/>
            <a:ext cx="407193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/>
              <a:t>1831 – Майкл Фарадей установил, что любое изменение магнитного поля вызывает появление в окружающем пространстве индукционного (вихревого) электрического поля.</a:t>
            </a:r>
            <a:endParaRPr lang="ru-RU" sz="2400" b="1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006-006-Istorija-otkrytija-elektromagnitnykh-voln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57224" y="1714488"/>
            <a:ext cx="3214710" cy="3429024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5286380" y="1714488"/>
            <a:ext cx="3714776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/>
              <a:t>1887 - Генрих Герц опубликовал работу "О весьма быстрых электрических колебаниях", где описал свою экспериментальную установку - вибратор и резонатор, - и свои опыты. При электрических колебаниях в вибраторе в пространстве вокруг него возникает вихревое переменное электромагнитное поле, которое регистрируется резонатором.</a:t>
            </a:r>
            <a:endParaRPr lang="ru-RU" sz="2000" b="1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005-005-Istorija-otkrytija-elektromagnitnykh-voln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8662" y="1643050"/>
            <a:ext cx="2714644" cy="3556184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4857752" y="1928802"/>
            <a:ext cx="4143404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/>
              <a:t>1864 – Джеймс - Клерк Максвелл высказал гипотезу о существовании электромагнитных волн, способных распространятся в вакууме и диэлектриках. Однажды начавшийся в некоторой точке процесс изменения электромагнитного поля будет непрерывно захватывать новые области пространства. Это и есть электромагнитная волна.</a:t>
            </a:r>
            <a:endParaRPr lang="ru-RU" sz="2000" b="1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1196752"/>
            <a:ext cx="8208912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-Совокупность переменного электрического поля и неразрывно связанного с ним переменного магнитного поля называется электромагнитным полем</a:t>
            </a:r>
          </a:p>
          <a:p>
            <a:r>
              <a:rPr lang="ru-RU" sz="2800" dirty="0" smtClean="0"/>
              <a:t>-Электромагнитное поле в вакууме распространяется в виде электромагнитных волн со скоростью , равной скорости света.</a:t>
            </a:r>
          </a:p>
          <a:p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450309306"/>
      </p:ext>
    </p:extLst>
  </p:cSld>
  <p:clrMapOvr>
    <a:masterClrMapping/>
  </p:clrMapOvr>
  <p:transition spd="slow">
    <p:wip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002-002-Elektromagnitnye-volny-elektromagnitnye-kolebanija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7422" y="3929066"/>
            <a:ext cx="4031040" cy="2562838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428596" y="1000108"/>
            <a:ext cx="8429684" cy="89255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800" b="1" dirty="0" smtClean="0"/>
              <a:t>Электромагнитные волны </a:t>
            </a:r>
            <a:r>
              <a:rPr lang="ru-RU" sz="2400" dirty="0" smtClean="0"/>
              <a:t>- электромагнитные колебания, распространяющиеся в пространстве с конечной скоростью.</a:t>
            </a:r>
            <a:endParaRPr lang="ru-RU" sz="2400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physics1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2145792"/>
          </a:xfrm>
          <a:prstGeom prst="rect">
            <a:avLst/>
          </a:prstGeom>
        </p:spPr>
      </p:pic>
      <p:pic>
        <p:nvPicPr>
          <p:cNvPr id="3" name="Рисунок 2" descr="img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93209" y="2143116"/>
            <a:ext cx="5550791" cy="3000396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0" y="2357430"/>
            <a:ext cx="364330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Вся шкала электромагнитных волн является свидетельством того, что все излучения обладают одновременно квантовыми и волновыми свойствами. </a:t>
            </a:r>
            <a:endParaRPr lang="ru-RU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0" y="4572008"/>
            <a:ext cx="3786182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/>
              <a:t>Волновые свойства ярче проявляются при малых частотах и менее ярко - при больших. И наоборот, квантовые свойства ярче проявляются при больших частотах и менее ярко - при малых. </a:t>
            </a:r>
            <a:endParaRPr lang="ru-RU" sz="16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143372" y="5715016"/>
            <a:ext cx="500062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/>
              <a:t>Чем меньше длина волны, тем ярче проявляются квантовые свойства, а чем больше длина волны, тем ярче проявляются волновые свойства. </a:t>
            </a:r>
            <a:endParaRPr lang="ru-RU" sz="1600" b="1" dirty="0"/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14282" y="0"/>
            <a:ext cx="570951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ln w="19050">
                  <a:solidFill>
                    <a:schemeClr val="tx1"/>
                  </a:solidFill>
                  <a:prstDash val="solid"/>
                </a:ln>
                <a:solidFill>
                  <a:schemeClr val="accent3">
                    <a:lumMod val="20000"/>
                    <a:lumOff val="80000"/>
                  </a:schemeClr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Низкочастотные колебания</a:t>
            </a:r>
            <a:endParaRPr lang="ru-RU" sz="3600" b="1" dirty="0">
              <a:ln w="19050">
                <a:solidFill>
                  <a:schemeClr val="tx1"/>
                </a:solidFill>
                <a:prstDash val="solid"/>
              </a:ln>
              <a:solidFill>
                <a:schemeClr val="accent3">
                  <a:lumMod val="20000"/>
                  <a:lumOff val="80000"/>
                </a:schemeClr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214282" y="714356"/>
          <a:ext cx="4643438" cy="3999343"/>
        </p:xfrm>
        <a:graphic>
          <a:graphicData uri="http://schemas.openxmlformats.org/drawingml/2006/table">
            <a:tbl>
              <a:tblPr>
                <a:tableStyleId>{69C7853C-536D-4A76-A0AE-DD22124D55A5}</a:tableStyleId>
              </a:tblPr>
              <a:tblGrid>
                <a:gridCol w="967354"/>
                <a:gridCol w="3676084"/>
              </a:tblGrid>
              <a:tr h="299084"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/>
                        <a:t>Длина волны(м)</a:t>
                      </a:r>
                      <a:endParaRPr lang="ru-RU" sz="1200" b="1" i="0" dirty="0">
                        <a:latin typeface="Arial"/>
                      </a:endParaRPr>
                    </a:p>
                  </a:txBody>
                  <a:tcPr marL="38100" marR="38100" marT="38100" marB="381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/>
                        <a:t>10</a:t>
                      </a:r>
                      <a:r>
                        <a:rPr lang="ru-RU" sz="1200" b="1" baseline="30000" dirty="0"/>
                        <a:t>13</a:t>
                      </a:r>
                      <a:r>
                        <a:rPr lang="ru-RU" sz="1200" b="1" dirty="0"/>
                        <a:t>  -  10</a:t>
                      </a:r>
                      <a:r>
                        <a:rPr lang="ru-RU" sz="1200" b="1" baseline="30000" dirty="0"/>
                        <a:t>5</a:t>
                      </a:r>
                      <a:endParaRPr lang="ru-RU" sz="1200" b="1" i="0" dirty="0">
                        <a:latin typeface="Arial"/>
                      </a:endParaRPr>
                    </a:p>
                  </a:txBody>
                  <a:tcPr marL="38100" marR="38100" marT="38100" marB="38100"/>
                </a:tc>
              </a:tr>
              <a:tr h="364563">
                <a:tc>
                  <a:txBody>
                    <a:bodyPr/>
                    <a:lstStyle/>
                    <a:p>
                      <a:pPr algn="ctr"/>
                      <a:r>
                        <a:rPr lang="ru-RU" sz="1200" b="1"/>
                        <a:t>Частота(Гц)</a:t>
                      </a:r>
                      <a:endParaRPr lang="ru-RU" sz="1200" b="1" i="0">
                        <a:latin typeface="Arial"/>
                      </a:endParaRPr>
                    </a:p>
                  </a:txBody>
                  <a:tcPr marL="38100" marR="38100" marT="38100" marB="381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/>
                        <a:t>3· 10</a:t>
                      </a:r>
                      <a:r>
                        <a:rPr lang="ru-RU" sz="1200" b="1" baseline="30000"/>
                        <a:t> -3  </a:t>
                      </a:r>
                      <a:r>
                        <a:rPr lang="ru-RU" sz="1200" b="1"/>
                        <a:t>- 3  ·10 </a:t>
                      </a:r>
                      <a:r>
                        <a:rPr lang="ru-RU" sz="1200" b="1" baseline="30000"/>
                        <a:t>3</a:t>
                      </a:r>
                      <a:endParaRPr lang="ru-RU" sz="1200" b="1" i="0">
                        <a:latin typeface="Arial"/>
                      </a:endParaRPr>
                    </a:p>
                  </a:txBody>
                  <a:tcPr marL="38100" marR="38100" marT="38100" marB="38100"/>
                </a:tc>
              </a:tr>
              <a:tr h="364563">
                <a:tc>
                  <a:txBody>
                    <a:bodyPr/>
                    <a:lstStyle/>
                    <a:p>
                      <a:pPr algn="ctr"/>
                      <a:r>
                        <a:rPr lang="ru-RU" sz="1200" b="1"/>
                        <a:t>Энергия(ЭВ)</a:t>
                      </a:r>
                      <a:endParaRPr lang="ru-RU" sz="1200" b="1" i="0">
                        <a:latin typeface="Arial"/>
                      </a:endParaRPr>
                    </a:p>
                  </a:txBody>
                  <a:tcPr marL="38100" marR="38100" marT="38100" marB="381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/>
                        <a:t>1 – 1,24 ·10 </a:t>
                      </a:r>
                      <a:r>
                        <a:rPr lang="ru-RU" sz="1200" b="1" baseline="30000" dirty="0"/>
                        <a:t>-10</a:t>
                      </a:r>
                      <a:endParaRPr lang="ru-RU" sz="1200" b="1" i="0" dirty="0">
                        <a:latin typeface="Arial"/>
                      </a:endParaRPr>
                    </a:p>
                  </a:txBody>
                  <a:tcPr marL="38100" marR="38100" marT="38100" marB="38100"/>
                </a:tc>
              </a:tr>
              <a:tr h="1579774">
                <a:tc>
                  <a:txBody>
                    <a:bodyPr/>
                    <a:lstStyle/>
                    <a:p>
                      <a:pPr algn="ctr"/>
                      <a:r>
                        <a:rPr lang="ru-RU" sz="1200" b="1"/>
                        <a:t>Источник</a:t>
                      </a:r>
                      <a:endParaRPr lang="ru-RU" sz="1200" b="1" i="0">
                        <a:latin typeface="Arial"/>
                      </a:endParaRPr>
                    </a:p>
                  </a:txBody>
                  <a:tcPr marL="38100" marR="38100" marT="38100" marB="381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/>
                        <a:t>Реостатный альтернатор, </a:t>
                      </a:r>
                      <a:r>
                        <a:rPr lang="ru-RU" sz="1200" b="1" dirty="0" err="1"/>
                        <a:t>динамомашина</a:t>
                      </a:r>
                      <a:r>
                        <a:rPr lang="ru-RU" sz="1200" b="1" dirty="0"/>
                        <a:t>,</a:t>
                      </a:r>
                      <a:br>
                        <a:rPr lang="ru-RU" sz="1200" b="1" dirty="0"/>
                      </a:br>
                      <a:r>
                        <a:rPr lang="ru-RU" sz="1200" b="1" dirty="0"/>
                        <a:t>Вибратор Герца,</a:t>
                      </a:r>
                      <a:br>
                        <a:rPr lang="ru-RU" sz="1200" b="1" dirty="0"/>
                      </a:br>
                      <a:r>
                        <a:rPr lang="ru-RU" sz="1200" b="1" dirty="0"/>
                        <a:t>Генераторы в электрических сетях (50 Гц)</a:t>
                      </a:r>
                      <a:br>
                        <a:rPr lang="ru-RU" sz="1200" b="1" dirty="0"/>
                      </a:br>
                      <a:r>
                        <a:rPr lang="ru-RU" sz="1200" b="1" dirty="0"/>
                        <a:t>Машинные генераторы повышенной ( промышленной) частоты ( 200 Гц) </a:t>
                      </a:r>
                      <a:br>
                        <a:rPr lang="ru-RU" sz="1200" b="1" dirty="0"/>
                      </a:br>
                      <a:r>
                        <a:rPr lang="ru-RU" sz="1200" b="1" dirty="0"/>
                        <a:t>Телефонные сети ( 5000Гц)</a:t>
                      </a:r>
                      <a:br>
                        <a:rPr lang="ru-RU" sz="1200" b="1" dirty="0"/>
                      </a:br>
                      <a:r>
                        <a:rPr lang="ru-RU" sz="1200" b="1" dirty="0"/>
                        <a:t>Звуковые генераторы ( микрофоны, громкоговорители)</a:t>
                      </a:r>
                      <a:endParaRPr lang="ru-RU" sz="1200" b="1" i="0" dirty="0">
                        <a:latin typeface="Arial"/>
                      </a:endParaRPr>
                    </a:p>
                  </a:txBody>
                  <a:tcPr marL="38100" marR="38100" marT="38100" marB="38100"/>
                </a:tc>
              </a:tr>
              <a:tr h="364563">
                <a:tc>
                  <a:txBody>
                    <a:bodyPr/>
                    <a:lstStyle/>
                    <a:p>
                      <a:pPr algn="ctr"/>
                      <a:r>
                        <a:rPr lang="ru-RU" sz="1200" b="1"/>
                        <a:t>Приемник</a:t>
                      </a:r>
                      <a:endParaRPr lang="ru-RU" sz="1200" b="1" i="0">
                        <a:latin typeface="Arial"/>
                      </a:endParaRPr>
                    </a:p>
                  </a:txBody>
                  <a:tcPr marL="38100" marR="38100" marT="38100" marB="381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/>
                        <a:t> Электрические приборы и двигатели</a:t>
                      </a:r>
                      <a:endParaRPr lang="ru-RU" sz="1200" b="1" i="0" dirty="0">
                        <a:latin typeface="Arial"/>
                      </a:endParaRPr>
                    </a:p>
                  </a:txBody>
                  <a:tcPr marL="38100" marR="38100" marT="38100" marB="38100"/>
                </a:tc>
              </a:tr>
              <a:tr h="364563">
                <a:tc>
                  <a:txBody>
                    <a:bodyPr/>
                    <a:lstStyle/>
                    <a:p>
                      <a:pPr algn="ctr"/>
                      <a:r>
                        <a:rPr lang="ru-RU" sz="1200" b="1"/>
                        <a:t>История открытия</a:t>
                      </a:r>
                      <a:endParaRPr lang="ru-RU" sz="1200" b="1" i="0">
                        <a:latin typeface="Arial"/>
                      </a:endParaRPr>
                    </a:p>
                  </a:txBody>
                  <a:tcPr marL="38100" marR="38100" marT="38100" marB="381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/>
                        <a:t>Лодж ( 1893 г.), Тесла ( 1983 )</a:t>
                      </a:r>
                      <a:endParaRPr lang="ru-RU" sz="1200" b="1" i="0">
                        <a:latin typeface="Arial"/>
                      </a:endParaRPr>
                    </a:p>
                  </a:txBody>
                  <a:tcPr marL="38100" marR="38100" marT="38100" marB="38100"/>
                </a:tc>
              </a:tr>
              <a:tr h="364563">
                <a:tc>
                  <a:txBody>
                    <a:bodyPr/>
                    <a:lstStyle/>
                    <a:p>
                      <a:pPr algn="ctr"/>
                      <a:r>
                        <a:rPr lang="ru-RU" sz="1200" b="1"/>
                        <a:t> Применение</a:t>
                      </a:r>
                      <a:endParaRPr lang="ru-RU" sz="1200" b="1" i="0">
                        <a:latin typeface="Arial"/>
                      </a:endParaRPr>
                    </a:p>
                  </a:txBody>
                  <a:tcPr marL="38100" marR="38100" marT="38100" marB="3810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/>
                        <a:t>Кино, радиовещание( микрофоны, громкоговорители)</a:t>
                      </a:r>
                      <a:endParaRPr lang="ru-RU" sz="1200" b="1" i="0" dirty="0">
                        <a:latin typeface="Arial"/>
                      </a:endParaRPr>
                    </a:p>
                  </a:txBody>
                  <a:tcPr marL="38100" marR="38100" marT="38100" marB="38100"/>
                </a:tc>
              </a:tr>
            </a:tbl>
          </a:graphicData>
        </a:graphic>
      </p:graphicFrame>
      <p:pic>
        <p:nvPicPr>
          <p:cNvPr id="5" name="Рисунок 4" descr="Eltkmyfz12355512141.gif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928794" y="4714884"/>
            <a:ext cx="2650990" cy="21431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 descr="end-users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00760" y="285727"/>
            <a:ext cx="2843024" cy="168073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ukv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3504" y="2428868"/>
            <a:ext cx="4000496" cy="33289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1" dur="3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0"/>
                            </p:stCondLst>
                            <p:childTnLst>
                              <p:par>
                                <p:cTn id="13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5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9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000"/>
                            </p:stCondLst>
                            <p:childTnLst>
                              <p:par>
                                <p:cTn id="21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3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43306" y="142852"/>
            <a:ext cx="507209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ln w="28575">
                  <a:solidFill>
                    <a:sysClr val="windowText" lastClr="000000"/>
                  </a:solidFill>
                  <a:prstDash val="solid"/>
                </a:ln>
                <a:solidFill>
                  <a:schemeClr val="accent1">
                    <a:lumMod val="20000"/>
                    <a:lumOff val="80000"/>
                  </a:schemeClr>
                </a:solidFill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Радиоволны</a:t>
            </a:r>
            <a:endParaRPr lang="ru-RU" sz="5400" b="1" dirty="0">
              <a:ln w="28575">
                <a:solidFill>
                  <a:sysClr val="windowText" lastClr="000000"/>
                </a:solidFill>
                <a:prstDash val="solid"/>
              </a:ln>
              <a:solidFill>
                <a:schemeClr val="accent1">
                  <a:lumMod val="20000"/>
                  <a:lumOff val="80000"/>
                </a:schemeClr>
              </a:solidFill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28596" y="2500306"/>
            <a:ext cx="4929190" cy="5909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ru-RU" b="1" dirty="0" smtClean="0"/>
              <a:t>Получаются с помощью колебательных контуров и макроскопических вибраторов.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85720" y="4143380"/>
            <a:ext cx="3286116" cy="18651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2000" b="1" i="1" dirty="0" smtClean="0"/>
              <a:t>Свойства</a:t>
            </a:r>
            <a:r>
              <a:rPr lang="ru-RU" sz="2000" b="1" dirty="0" smtClean="0"/>
              <a:t>: </a:t>
            </a:r>
          </a:p>
          <a:p>
            <a:pPr algn="ctr">
              <a:lnSpc>
                <a:spcPct val="90000"/>
              </a:lnSpc>
            </a:pPr>
            <a:r>
              <a:rPr lang="ru-RU" b="1" dirty="0" smtClean="0"/>
              <a:t>радиоволны различных частот и с различными длинами волн по-разному поглощаются и отражаются средами.</a:t>
            </a:r>
          </a:p>
          <a:p>
            <a:pPr algn="ctr">
              <a:lnSpc>
                <a:spcPct val="90000"/>
              </a:lnSpc>
            </a:pPr>
            <a:r>
              <a:rPr lang="ru-RU" b="1" dirty="0" smtClean="0"/>
              <a:t>проявляют свойства дифракции и интерференции.</a:t>
            </a:r>
          </a:p>
        </p:txBody>
      </p:sp>
      <p:pic>
        <p:nvPicPr>
          <p:cNvPr id="5" name="Рисунок 4" descr="0007-008-Radiovolny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5786" y="214290"/>
            <a:ext cx="2214578" cy="1660933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3143240" y="1285860"/>
            <a:ext cx="600076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/>
              <a:t>Длины волн охватывают область от 1 мкм до 50 км</a:t>
            </a:r>
            <a:endParaRPr lang="ru-RU" sz="2000" b="1" dirty="0"/>
          </a:p>
        </p:txBody>
      </p:sp>
      <p:pic>
        <p:nvPicPr>
          <p:cNvPr id="9" name="Рисунок 8" descr="radio-waves-hi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72066" y="2357430"/>
            <a:ext cx="3143272" cy="3457599"/>
          </a:xfrm>
          <a:prstGeom prst="rect">
            <a:avLst/>
          </a:prstGeom>
        </p:spPr>
      </p:pic>
    </p:spTree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3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9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8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235</TotalTime>
  <Words>660</Words>
  <Application>Microsoft Office PowerPoint</Application>
  <PresentationFormat>Экран (4:3)</PresentationFormat>
  <Paragraphs>70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Шкала электромагнитных волн. Виды, свойства и применение.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Шкала элетромагнит</dc:title>
  <dc:creator>Аня</dc:creator>
  <cp:lastModifiedBy>QQQ</cp:lastModifiedBy>
  <cp:revision>30</cp:revision>
  <dcterms:created xsi:type="dcterms:W3CDTF">2012-05-20T18:24:03Z</dcterms:created>
  <dcterms:modified xsi:type="dcterms:W3CDTF">2016-11-07T13:44:41Z</dcterms:modified>
</cp:coreProperties>
</file>