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5373216"/>
            <a:ext cx="7406640" cy="1752600"/>
          </a:xfrm>
        </p:spPr>
        <p:txBody>
          <a:bodyPr/>
          <a:lstStyle/>
          <a:p>
            <a:pPr algn="r"/>
            <a:r>
              <a:rPr lang="ru-RU" dirty="0" err="1" smtClean="0"/>
              <a:t>Переверзева</a:t>
            </a:r>
            <a:r>
              <a:rPr lang="ru-RU" dirty="0" smtClean="0"/>
              <a:t> </a:t>
            </a:r>
            <a:r>
              <a:rPr lang="ru-RU" smtClean="0"/>
              <a:t>Л.Е</a:t>
            </a:r>
            <a:r>
              <a:rPr lang="ru-RU" smtClean="0"/>
              <a:t>.</a:t>
            </a:r>
            <a:endParaRPr lang="ru-RU" dirty="0" smtClean="0"/>
          </a:p>
          <a:p>
            <a:pPr algn="r"/>
            <a:r>
              <a:rPr lang="ru-RU" dirty="0" smtClean="0"/>
              <a:t>МКОУ «Борковская ООШ»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628800"/>
            <a:ext cx="841698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МЕТАПРЕДМЕТНЫЙ ПОДХОД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ОБУЧЕНИИ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ОСНОВНОЕ ТРЕБОВАНИЕ 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понятия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5001" y="1412776"/>
            <a:ext cx="875714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Метадеятельность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– определяется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уровнем развития личности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Метазнание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– знания о знании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Метаспособы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– открывают новые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способы решения проблем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Метаумения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– теоретическое мышление,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ru-RU" sz="3200" smtClean="0">
                <a:latin typeface="Arial" pitchFamily="34" charset="0"/>
                <a:cs typeface="Arial" pitchFamily="34" charset="0"/>
              </a:rPr>
              <a:t>переработка информации,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творческое и критическое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мышление, регулятивные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умения…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Громыко Ю.В.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72816"/>
            <a:ext cx="4680520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Метапредметы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«Знание», «Знак»,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«Проблема», «Задача»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645024"/>
            <a:ext cx="165618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1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645024"/>
            <a:ext cx="1562472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2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3645024"/>
            <a:ext cx="163448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3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1340768"/>
            <a:ext cx="2411760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Метазнания</a:t>
            </a:r>
          </a:p>
          <a:p>
            <a:pPr algn="ctr"/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Метаспособы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>
            <a:stCxn id="4" idx="0"/>
          </p:cNvCxnSpPr>
          <p:nvPr/>
        </p:nvCxnSpPr>
        <p:spPr>
          <a:xfrm flipV="1">
            <a:off x="1439652" y="2996952"/>
            <a:ext cx="324036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0"/>
          </p:cNvCxnSpPr>
          <p:nvPr/>
        </p:nvCxnSpPr>
        <p:spPr>
          <a:xfrm flipV="1">
            <a:off x="3625044" y="2996952"/>
            <a:ext cx="10852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0"/>
          </p:cNvCxnSpPr>
          <p:nvPr/>
        </p:nvCxnSpPr>
        <p:spPr>
          <a:xfrm flipH="1" flipV="1">
            <a:off x="5076056" y="2996952"/>
            <a:ext cx="745232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право 16"/>
          <p:cNvSpPr/>
          <p:nvPr/>
        </p:nvSpPr>
        <p:spPr>
          <a:xfrm>
            <a:off x="5580112" y="2132856"/>
            <a:ext cx="11521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Кузнецова А.А.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628800"/>
            <a:ext cx="46805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Метапредметные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результаты 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(компетентности)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645024"/>
            <a:ext cx="165618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1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645024"/>
            <a:ext cx="1562472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2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3645024"/>
            <a:ext cx="163448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3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1340768"/>
            <a:ext cx="2411760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Решение проблем в учебных и жизненных ситуациях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>
            <a:stCxn id="4" idx="0"/>
          </p:cNvCxnSpPr>
          <p:nvPr/>
        </p:nvCxnSpPr>
        <p:spPr>
          <a:xfrm flipV="1">
            <a:off x="1439652" y="2996952"/>
            <a:ext cx="324036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0"/>
          </p:cNvCxnSpPr>
          <p:nvPr/>
        </p:nvCxnSpPr>
        <p:spPr>
          <a:xfrm flipV="1">
            <a:off x="3625044" y="2996952"/>
            <a:ext cx="10852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0"/>
          </p:cNvCxnSpPr>
          <p:nvPr/>
        </p:nvCxnSpPr>
        <p:spPr>
          <a:xfrm flipH="1" flipV="1">
            <a:off x="5076056" y="2996952"/>
            <a:ext cx="745232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право 16"/>
          <p:cNvSpPr/>
          <p:nvPr/>
        </p:nvSpPr>
        <p:spPr>
          <a:xfrm>
            <a:off x="5580112" y="2132856"/>
            <a:ext cx="11521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Асмолов</a:t>
            </a:r>
            <a:r>
              <a:rPr lang="ru-RU" b="1" dirty="0" smtClean="0"/>
              <a:t> А.Г.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88840"/>
            <a:ext cx="2376264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УУД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Познавательные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Регулятивные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Коммуникативные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988840"/>
            <a:ext cx="2160240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Ключевые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компетент-ности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1988840"/>
            <a:ext cx="1656184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Умение учиться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419872" y="2996952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372200" y="2996952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Хуторской А.В.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420888"/>
            <a:ext cx="3744416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Метапредметное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2348880"/>
            <a:ext cx="2448272" cy="18722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Учебные предметы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860032" y="3212976"/>
            <a:ext cx="13384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</a:t>
            </a:r>
            <a:r>
              <a:rPr lang="ru-RU" b="1" dirty="0" err="1" smtClean="0"/>
              <a:t>метапредметного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занятия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916832"/>
            <a:ext cx="807118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Интегрированное с применением ИКТ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Учащиеся осваивают способы работы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со знанием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3. Содержание составляют единицы,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носящие универсальный характер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4. Учитель в совершенстве владеет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предметом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Работа школы по реализации </a:t>
            </a:r>
            <a:r>
              <a:rPr lang="ru-RU" b="1" dirty="0" err="1" smtClean="0"/>
              <a:t>метапредметного</a:t>
            </a:r>
            <a:r>
              <a:rPr lang="ru-RU" b="1" dirty="0" smtClean="0"/>
              <a:t> подхода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700808"/>
            <a:ext cx="835587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Четко осознавать, что ФГОС – это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развитие, продолжение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2. Тщательно изучить все документы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по стандарту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3. Начинать работу по введению ФГОС в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основной школе уже сегодня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4. Осуществлять сетевое взаимодействие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педагогов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5. Менять позицию учителя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Оценка качества образования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1397000"/>
          <a:ext cx="7848872" cy="49935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0280"/>
                <a:gridCol w="2664296"/>
                <a:gridCol w="2664296"/>
              </a:tblGrid>
              <a:tr h="5265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Параметр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Критерий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3281"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Качество образовательного процесса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Инфраструктура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10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Интеллектуальный потенциал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190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Научно-методическое сопровождение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6591"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Качество образовательного результата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Личностные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65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latin typeface="Arial" pitchFamily="34" charset="0"/>
                          <a:cs typeface="Arial" pitchFamily="34" charset="0"/>
                        </a:rPr>
                        <a:t>Метапредметные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Уровень развития психологических процессов,</a:t>
                      </a:r>
                    </a:p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Формирование УУД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65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Предметные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404664"/>
            <a:ext cx="828092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ТРЕБОВАНИЯ К ОСВОЕНИЮ ОСНОВНОЙ ОБРАЗОВАТЕЛЬНОЙ ПРОГРАММЫ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2204864"/>
            <a:ext cx="57804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Личностные</a:t>
            </a:r>
          </a:p>
          <a:p>
            <a:r>
              <a:rPr lang="ru-RU" sz="5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Метапредметные</a:t>
            </a:r>
            <a:endParaRPr lang="ru-RU" sz="5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Предметные 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412776"/>
            <a:ext cx="216024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стандарт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19872" y="1412776"/>
            <a:ext cx="2232248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требования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67736" y="1412776"/>
            <a:ext cx="2376264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содержание</a:t>
            </a:r>
            <a:endParaRPr lang="ru-RU" sz="28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411760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724128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4391980" y="-639452"/>
            <a:ext cx="720080" cy="684076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3140968"/>
            <a:ext cx="720080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принцип </a:t>
            </a:r>
            <a:r>
              <a:rPr lang="ru-RU" sz="3600" b="1" dirty="0" err="1" smtClean="0"/>
              <a:t>метапредметности</a:t>
            </a:r>
            <a:endParaRPr lang="ru-RU" sz="3600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572000" y="41490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5157192"/>
            <a:ext cx="6696744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высокое качество образования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62" y="692696"/>
            <a:ext cx="898803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В соответствии с требованиями</a:t>
            </a:r>
          </a:p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стандарта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выпускник должен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 ориентироваться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в информации</a:t>
            </a:r>
          </a:p>
          <a:p>
            <a:pPr>
              <a:buFontTx/>
              <a:buChar char="-"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видеть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и творчески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решать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проблемы</a:t>
            </a:r>
          </a:p>
          <a:p>
            <a:pPr>
              <a:buFontTx/>
              <a:buChar char="-"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взаимодействовать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с другими 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людьми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Немного истории…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56792"/>
            <a:ext cx="926138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Аристотель -  «Метафизика» - первопричины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бытия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XVII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в –   Разнообразие научных дисциплин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и учебных предметов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3. 1918 г. – «Основные положения единой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трудовой школы» - метод проектов.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4. 1930 г. – Всеобуч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5. 1932 г. -  Метод проектов раскритиковали,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вернулись к модели </a:t>
            </a:r>
          </a:p>
          <a:p>
            <a:pPr marL="342900" indent="-342900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дореволюционного образования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619672" y="2348880"/>
            <a:ext cx="6192688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МЕТАПРЕДМЕТ</a:t>
            </a:r>
            <a:endParaRPr lang="ru-RU" sz="4400" b="1" dirty="0"/>
          </a:p>
        </p:txBody>
      </p:sp>
      <p:cxnSp>
        <p:nvCxnSpPr>
          <p:cNvPr id="8" name="Прямая со стрелкой 7"/>
          <p:cNvCxnSpPr>
            <a:stCxn id="4" idx="0"/>
          </p:cNvCxnSpPr>
          <p:nvPr/>
        </p:nvCxnSpPr>
        <p:spPr>
          <a:xfrm flipV="1">
            <a:off x="4716016" y="1484784"/>
            <a:ext cx="0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flipV="1">
            <a:off x="6905461" y="1916832"/>
            <a:ext cx="546859" cy="6640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1"/>
          </p:cNvCxnSpPr>
          <p:nvPr/>
        </p:nvCxnSpPr>
        <p:spPr>
          <a:xfrm flipH="1" flipV="1">
            <a:off x="1907704" y="1988840"/>
            <a:ext cx="618867" cy="5920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5"/>
          </p:cNvCxnSpPr>
          <p:nvPr/>
        </p:nvCxnSpPr>
        <p:spPr>
          <a:xfrm>
            <a:off x="6905461" y="3701059"/>
            <a:ext cx="618867" cy="6640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4"/>
          </p:cNvCxnSpPr>
          <p:nvPr/>
        </p:nvCxnSpPr>
        <p:spPr>
          <a:xfrm>
            <a:off x="4716016" y="3933056"/>
            <a:ext cx="0" cy="9361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3"/>
          </p:cNvCxnSpPr>
          <p:nvPr/>
        </p:nvCxnSpPr>
        <p:spPr>
          <a:xfrm flipH="1">
            <a:off x="1763688" y="3701059"/>
            <a:ext cx="762883" cy="5920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3568" y="1484784"/>
            <a:ext cx="2337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КАТЕГОРИЯ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920" y="908720"/>
            <a:ext cx="1685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ЗНАНИЕ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64288" y="1340768"/>
            <a:ext cx="114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ЗНАК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1600" y="4437112"/>
            <a:ext cx="1592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СМЫСЛ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79912" y="4941168"/>
            <a:ext cx="2254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ПРОБЛЕМА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20272" y="4437112"/>
            <a:ext cx="168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ЗАДАЧА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868186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ФГОС включает, в качестве</a:t>
            </a:r>
          </a:p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обязательного требования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обеспечение, проверку и </a:t>
            </a:r>
          </a:p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оценку </a:t>
            </a:r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метапредметных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образовательных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результатов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учеников.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729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Arial" pitchFamily="34" charset="0"/>
                <a:cs typeface="Arial" pitchFamily="34" charset="0"/>
              </a:rPr>
              <a:t>МЕТАПРЕДМЕТ  = УУД</a:t>
            </a:r>
          </a:p>
          <a:p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860032" y="1628800"/>
            <a:ext cx="484632" cy="1368152"/>
          </a:xfrm>
          <a:prstGeom prst="down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2996952"/>
            <a:ext cx="861953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Целеполагание, планирование, 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поиск информации, сравнение,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анализ, синтез, контроль, </a:t>
            </a:r>
          </a:p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оценка.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204864"/>
            <a:ext cx="1728192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математика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2204864"/>
            <a:ext cx="115212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химия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204864"/>
            <a:ext cx="115212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физика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204864"/>
            <a:ext cx="144016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биология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717032"/>
            <a:ext cx="5688632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Метапредметная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деятельность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2780928"/>
            <a:ext cx="1296144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ОУД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>
            <a:stCxn id="2" idx="2"/>
          </p:cNvCxnSpPr>
          <p:nvPr/>
        </p:nvCxnSpPr>
        <p:spPr>
          <a:xfrm>
            <a:off x="1403648" y="3119264"/>
            <a:ext cx="0" cy="597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3" idx="2"/>
          </p:cNvCxnSpPr>
          <p:nvPr/>
        </p:nvCxnSpPr>
        <p:spPr>
          <a:xfrm>
            <a:off x="3203848" y="3119264"/>
            <a:ext cx="0" cy="597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" idx="2"/>
          </p:cNvCxnSpPr>
          <p:nvPr/>
        </p:nvCxnSpPr>
        <p:spPr>
          <a:xfrm>
            <a:off x="4644008" y="3119264"/>
            <a:ext cx="0" cy="597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2"/>
          </p:cNvCxnSpPr>
          <p:nvPr/>
        </p:nvCxnSpPr>
        <p:spPr>
          <a:xfrm>
            <a:off x="6300192" y="3119264"/>
            <a:ext cx="0" cy="597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</TotalTime>
  <Words>404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ТРЕБОВАНИЯ К ОСВОЕНИЮ ОСНОВНОЙ ОБРАЗОВАТЕЛЬНОЙ ПРОГРАММЫ</vt:lpstr>
      <vt:lpstr>Слайд 3</vt:lpstr>
      <vt:lpstr>Слайд 4</vt:lpstr>
      <vt:lpstr>Немного истории…</vt:lpstr>
      <vt:lpstr>Слайд 6</vt:lpstr>
      <vt:lpstr>Слайд 7</vt:lpstr>
      <vt:lpstr>Слайд 8</vt:lpstr>
      <vt:lpstr>Слайд 9</vt:lpstr>
      <vt:lpstr>Основные понятия</vt:lpstr>
      <vt:lpstr>Громыко Ю.В.</vt:lpstr>
      <vt:lpstr>Кузнецова А.А.</vt:lpstr>
      <vt:lpstr>Асмолов А.Г.</vt:lpstr>
      <vt:lpstr>Хуторской А.В.</vt:lpstr>
      <vt:lpstr>Особенности метапредметного занятия</vt:lpstr>
      <vt:lpstr>Работа школы по реализации метапредметного подхода</vt:lpstr>
      <vt:lpstr>Оценка качества образования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14</cp:revision>
  <dcterms:modified xsi:type="dcterms:W3CDTF">2021-11-21T22:22:19Z</dcterms:modified>
</cp:coreProperties>
</file>