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63" r:id="rId3"/>
    <p:sldId id="267" r:id="rId4"/>
    <p:sldId id="266" r:id="rId5"/>
    <p:sldId id="268" r:id="rId6"/>
    <p:sldId id="272" r:id="rId7"/>
    <p:sldId id="270" r:id="rId8"/>
    <p:sldId id="271" r:id="rId9"/>
    <p:sldId id="281" r:id="rId10"/>
    <p:sldId id="275" r:id="rId11"/>
    <p:sldId id="279" r:id="rId12"/>
    <p:sldId id="28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CE2E0"/>
    <a:srgbClr val="FACF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03" autoAdjust="0"/>
    <p:restoredTop sz="94660"/>
  </p:normalViewPr>
  <p:slideViewPr>
    <p:cSldViewPr>
      <p:cViewPr>
        <p:scale>
          <a:sx n="60" d="100"/>
          <a:sy n="60" d="100"/>
        </p:scale>
        <p:origin x="-1626" y="-2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C5D76-F871-4C32-9AD3-2CEAF4E3C1C5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F5AE0-121C-4F92-9612-3F10E6F76A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C5D76-F871-4C32-9AD3-2CEAF4E3C1C5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F5AE0-121C-4F92-9612-3F10E6F76A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C5D76-F871-4C32-9AD3-2CEAF4E3C1C5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F5AE0-121C-4F92-9612-3F10E6F76A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C5D76-F871-4C32-9AD3-2CEAF4E3C1C5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F5AE0-121C-4F92-9612-3F10E6F76A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C5D76-F871-4C32-9AD3-2CEAF4E3C1C5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F5AE0-121C-4F92-9612-3F10E6F76A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C5D76-F871-4C32-9AD3-2CEAF4E3C1C5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F5AE0-121C-4F92-9612-3F10E6F76A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C5D76-F871-4C32-9AD3-2CEAF4E3C1C5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F5AE0-121C-4F92-9612-3F10E6F76A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C5D76-F871-4C32-9AD3-2CEAF4E3C1C5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F5AE0-121C-4F92-9612-3F10E6F76A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C5D76-F871-4C32-9AD3-2CEAF4E3C1C5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F5AE0-121C-4F92-9612-3F10E6F76A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C5D76-F871-4C32-9AD3-2CEAF4E3C1C5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F5AE0-121C-4F92-9612-3F10E6F76A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C5D76-F871-4C32-9AD3-2CEAF4E3C1C5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F5AE0-121C-4F92-9612-3F10E6F76A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44C5D76-F871-4C32-9AD3-2CEAF4E3C1C5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F0F5AE0-121C-4F92-9612-3F10E6F76AF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 ?><Relationships xmlns="http://schemas.openxmlformats.org/package/2006/relationships"><Relationship Id="rId3" Target="../media/image10.jpeg" Type="http://schemas.openxmlformats.org/officeDocument/2006/relationships/image"/><Relationship Id="rId2" Target="../media/image9.pn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11.jpeg" Type="http://schemas.openxmlformats.org/officeDocument/2006/relationships/image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nsportal.ru/krylova-oksana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188640"/>
            <a:ext cx="7992888" cy="136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Муниципальная казенная дошкольная </a:t>
            </a:r>
          </a:p>
          <a:p>
            <a:pPr lvl="0" algn="ctr">
              <a:lnSpc>
                <a:spcPct val="115000"/>
              </a:lnSpc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образовательная организация детский сад «Теремок» </a:t>
            </a:r>
          </a:p>
          <a:p>
            <a:pPr lvl="0" algn="ctr">
              <a:lnSpc>
                <a:spcPct val="115000"/>
              </a:lnSpc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Антроповского муниципального района </a:t>
            </a:r>
          </a:p>
          <a:p>
            <a:pPr lvl="0" algn="ctr">
              <a:lnSpc>
                <a:spcPct val="115000"/>
              </a:lnSpc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Костромской области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2276872"/>
            <a:ext cx="5184576" cy="3077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5400" b="1" dirty="0" smtClean="0">
                <a:ln w="11430"/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ПОРТФОЛИО</a:t>
            </a:r>
          </a:p>
          <a:p>
            <a:pPr lvl="0" algn="ctr"/>
            <a:r>
              <a:rPr lang="ru-RU" sz="3600" b="1" dirty="0" smtClean="0">
                <a:ln w="11430"/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воспитателя</a:t>
            </a:r>
            <a:endParaRPr lang="ru-RU" sz="3600" b="1" dirty="0">
              <a:ln w="11430"/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3600" b="1" dirty="0" smtClean="0">
                <a:ln w="11430"/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Крыловой</a:t>
            </a:r>
            <a:r>
              <a:rPr lang="ru-RU" sz="36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ln w="11430"/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Оксаны</a:t>
            </a:r>
            <a:r>
              <a:rPr lang="ru-RU" sz="36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ln w="11430"/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Ивановны</a:t>
            </a:r>
          </a:p>
          <a:p>
            <a:pPr lvl="0" algn="ctr"/>
            <a:endParaRPr lang="ru-RU" sz="3200" b="1" dirty="0">
              <a:ln w="11430"/>
              <a:solidFill>
                <a:srgbClr val="C0504D">
                  <a:lumMod val="50000"/>
                </a:srgb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2060848"/>
            <a:ext cx="2808312" cy="396286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34153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87624" y="332656"/>
            <a:ext cx="7128792" cy="648072"/>
          </a:xfrm>
        </p:spPr>
        <p:txBody>
          <a:bodyPr/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ru-RU" sz="3600" b="1" dirty="0">
                <a:ln w="11430"/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</a:t>
            </a:r>
            <a:r>
              <a:rPr lang="ru-RU" sz="3600" b="1" dirty="0" smtClean="0">
                <a:ln w="11430"/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самообразовании</a:t>
            </a:r>
            <a:endParaRPr lang="ru-RU" sz="3600" b="1" dirty="0">
              <a:ln w="11430"/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2276872"/>
            <a:ext cx="3600400" cy="230832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sz="2400" b="1" dirty="0" smtClean="0">
                <a:solidFill>
                  <a:srgbClr val="F141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2017-2018 </a:t>
            </a:r>
            <a:r>
              <a:rPr lang="ru-RU" sz="2400" b="1" dirty="0">
                <a:solidFill>
                  <a:srgbClr val="F141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учебный </a:t>
            </a:r>
            <a:r>
              <a:rPr lang="ru-RU" sz="2400" b="1" dirty="0" smtClean="0">
                <a:solidFill>
                  <a:srgbClr val="F141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</a:t>
            </a:r>
          </a:p>
          <a:p>
            <a:pPr lvl="0" algn="ctr"/>
            <a:r>
              <a:rPr lang="ru-RU" sz="2400" b="1" dirty="0">
                <a:solidFill>
                  <a:srgbClr val="002060"/>
                </a:solidFill>
                <a:latin typeface="Times New Roman"/>
                <a:ea typeface="Times New Roman"/>
              </a:rPr>
              <a:t>«Формирование основ экологического сознания детей старшего дошкольного возраста</a:t>
            </a:r>
            <a:r>
              <a:rPr lang="ru-RU" sz="24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»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879974" y="2276872"/>
            <a:ext cx="3600400" cy="230832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/>
            <a:r>
              <a:rPr lang="ru-RU" sz="2400" b="1" dirty="0" smtClean="0">
                <a:solidFill>
                  <a:srgbClr val="F141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2018-2019 </a:t>
            </a:r>
            <a:r>
              <a:rPr lang="ru-RU" sz="2400" b="1" dirty="0">
                <a:solidFill>
                  <a:srgbClr val="F141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учебный </a:t>
            </a:r>
            <a:r>
              <a:rPr lang="ru-RU" sz="2400" b="1" dirty="0" smtClean="0">
                <a:solidFill>
                  <a:srgbClr val="F141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</a:t>
            </a:r>
          </a:p>
          <a:p>
            <a:pPr lvl="0" algn="ctr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Использование палочек </a:t>
            </a:r>
            <a:r>
              <a:rPr lang="ru-RU" sz="2400" b="1" dirty="0" err="1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Д.Кюизенера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в процессе умственного развития детей дошкольного возраста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»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0425" y="1196752"/>
            <a:ext cx="658813" cy="744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915837">
            <a:off x="5611023" y="1158227"/>
            <a:ext cx="658813" cy="744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440561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619672" y="188640"/>
            <a:ext cx="5760640" cy="792088"/>
          </a:xfrm>
        </p:spPr>
        <p:txBody>
          <a:bodyPr/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ru-RU" sz="3600" b="1" dirty="0" smtClean="0">
                <a:ln w="11430"/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Мои публикации</a:t>
            </a:r>
            <a:endParaRPr lang="ru-RU" sz="3600" b="1" dirty="0">
              <a:ln w="11430"/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971541"/>
            <a:ext cx="2520280" cy="35621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376788"/>
            <a:ext cx="2228332" cy="31524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376789"/>
            <a:ext cx="2232248" cy="31524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413296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619672" y="188640"/>
            <a:ext cx="5760640" cy="792088"/>
          </a:xfrm>
        </p:spPr>
        <p:txBody>
          <a:bodyPr/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ru-RU" sz="3600" b="1" dirty="0" smtClean="0">
                <a:ln w="11430"/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Мои достижения</a:t>
            </a:r>
            <a:endParaRPr lang="ru-RU" sz="3600" b="1" dirty="0">
              <a:ln w="11430"/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6" name="Рисунок 5" descr="диплом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1052736"/>
            <a:ext cx="2053467" cy="29969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благодарность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19872" y="1052736"/>
            <a:ext cx="2067629" cy="2965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Диплом победитель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00192" y="1052736"/>
            <a:ext cx="2123836" cy="30461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Сертификат эксперт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71600" y="4509120"/>
            <a:ext cx="2808312" cy="19614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Сертификат БЖ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499992" y="4437112"/>
            <a:ext cx="2808312" cy="19460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2413296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034" y="214290"/>
            <a:ext cx="8352928" cy="6617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b="1" dirty="0" smtClean="0">
                <a:ln w="11430"/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Общие</a:t>
            </a:r>
            <a:r>
              <a:rPr lang="ru-RU" sz="3600" b="1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ln w="11430"/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</a:t>
            </a:r>
            <a:endParaRPr lang="ru-RU" sz="3600" b="1" dirty="0" smtClean="0">
              <a:ln w="11430"/>
              <a:solidFill>
                <a:schemeClr val="accent6">
                  <a:lumMod val="75000"/>
                </a:schemeClr>
              </a:solidFill>
            </a:endParaRPr>
          </a:p>
          <a:p>
            <a:pPr lvl="0" algn="ctr"/>
            <a:r>
              <a:rPr lang="ru-RU" sz="2400" b="1" u="sng" dirty="0" smtClean="0">
                <a:ln w="11430"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Крылова Оксана Ивановна</a:t>
            </a:r>
            <a:endParaRPr lang="ru-RU" sz="2400" b="1" u="sng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lvl="0"/>
            <a:r>
              <a:rPr lang="ru-RU" sz="2400" b="1" dirty="0" smtClean="0">
                <a:ln w="11430"/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Дата</a:t>
            </a:r>
            <a:r>
              <a:rPr lang="ru-RU" sz="2400" b="1" dirty="0" smtClean="0">
                <a:ln w="11430"/>
                <a:solidFill>
                  <a:prstClr val="black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n w="11430"/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рождения:</a:t>
            </a:r>
            <a:r>
              <a:rPr lang="ru-RU" sz="2400" b="1" dirty="0">
                <a:ln w="11430"/>
                <a:solidFill>
                  <a:prstClr val="black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n w="11430"/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28.03.1985г.</a:t>
            </a:r>
          </a:p>
          <a:p>
            <a:pPr lvl="0"/>
            <a:r>
              <a:rPr lang="ru-RU" sz="2400" b="1" dirty="0" smtClean="0">
                <a:ln w="11430"/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Образование</a:t>
            </a:r>
            <a:r>
              <a:rPr lang="ru-RU" sz="2400" b="1" dirty="0">
                <a:ln w="11430"/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400" b="1" dirty="0">
                <a:ln w="11430"/>
                <a:solidFill>
                  <a:prstClr val="black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n w="11430"/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высшее</a:t>
            </a:r>
          </a:p>
          <a:p>
            <a:pPr lvl="0"/>
            <a:r>
              <a:rPr lang="ru-RU" sz="2400" dirty="0" smtClean="0">
                <a:ln w="11430"/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Галичский педагогический колледж, 2004г.;</a:t>
            </a:r>
            <a:endParaRPr lang="ru-RU" sz="2400" dirty="0">
              <a:ln w="11430"/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dirty="0" smtClean="0">
                <a:ln w="11430"/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Костромской государственный университет им.Н.А.Некрасова»,2013г</a:t>
            </a:r>
            <a:r>
              <a:rPr lang="ru-RU" sz="2400" dirty="0">
                <a:ln w="11430"/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.;</a:t>
            </a:r>
          </a:p>
          <a:p>
            <a:pPr lvl="0"/>
            <a:r>
              <a:rPr lang="ru-RU" sz="2400" b="1" dirty="0" smtClean="0">
                <a:ln w="11430"/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Место</a:t>
            </a:r>
            <a:r>
              <a:rPr lang="ru-RU" sz="2400" b="1" dirty="0" smtClean="0">
                <a:ln w="11430"/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n w="11430"/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работы:</a:t>
            </a:r>
            <a:r>
              <a:rPr lang="ru-RU" sz="2400" b="1" dirty="0">
                <a:ln w="11430"/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n w="11430"/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МКДОО детский сад «Теремок» Антроповского муниципального района Костромской области</a:t>
            </a:r>
            <a:endParaRPr lang="ru-RU" sz="2400" dirty="0">
              <a:ln w="11430"/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b="1" dirty="0">
                <a:ln w="11430"/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Занимаемая должность: </a:t>
            </a:r>
            <a:r>
              <a:rPr lang="ru-RU" sz="2400" dirty="0" smtClean="0">
                <a:ln w="11430"/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</a:t>
            </a:r>
            <a:endParaRPr lang="ru-RU" sz="2400" dirty="0">
              <a:ln w="11430"/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b="1" dirty="0">
                <a:ln w="11430"/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Стаж работы: </a:t>
            </a:r>
            <a:r>
              <a:rPr lang="ru-RU" sz="2400" dirty="0">
                <a:ln w="11430"/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общий </a:t>
            </a:r>
            <a:r>
              <a:rPr lang="ru-RU" sz="2400" dirty="0" smtClean="0">
                <a:ln w="11430"/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 </a:t>
            </a:r>
            <a:r>
              <a:rPr lang="ru-RU" sz="2400" dirty="0">
                <a:ln w="11430"/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</a:t>
            </a:r>
          </a:p>
          <a:p>
            <a:pPr lvl="0"/>
            <a:r>
              <a:rPr lang="ru-RU" sz="2400" dirty="0">
                <a:ln w="11430"/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</a:t>
            </a:r>
            <a:r>
              <a:rPr lang="ru-RU" sz="2400" dirty="0" smtClean="0">
                <a:ln w="11430"/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dirty="0">
                <a:ln w="11430"/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в данном учреждении </a:t>
            </a:r>
            <a:r>
              <a:rPr lang="ru-RU" sz="2400" dirty="0" smtClean="0">
                <a:ln w="11430"/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лет</a:t>
            </a:r>
            <a:endParaRPr lang="ru-RU" sz="2400" dirty="0">
              <a:ln w="11430"/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dirty="0">
                <a:ln w="11430"/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</a:t>
            </a:r>
            <a:r>
              <a:rPr lang="ru-RU" sz="2400" dirty="0" smtClean="0">
                <a:ln w="11430"/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400" dirty="0">
                <a:ln w="11430"/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в занимаемой должности </a:t>
            </a:r>
            <a:r>
              <a:rPr lang="ru-RU" sz="2400" dirty="0" smtClean="0">
                <a:ln w="11430"/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лет</a:t>
            </a:r>
            <a:endParaRPr lang="ru-RU" sz="2400" dirty="0">
              <a:ln w="11430"/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b="1" dirty="0">
                <a:ln w="11430"/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Личный сайт</a:t>
            </a:r>
            <a:r>
              <a:rPr lang="ru-RU" sz="2400" b="1" dirty="0" smtClean="0">
                <a:ln w="11430"/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</a:t>
            </a:r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nsportal.ru/krylova-oksana</a:t>
            </a:r>
            <a:endParaRPr lang="ru-RU" sz="2400" b="1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2400" b="1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2000" dirty="0">
              <a:solidFill>
                <a:schemeClr val="bg2">
                  <a:lumMod val="50000"/>
                </a:schemeClr>
              </a:solidFill>
            </a:endParaRPr>
          </a:p>
          <a:p>
            <a:pPr lvl="0"/>
            <a:endParaRPr lang="ru-RU" sz="2000" b="1" dirty="0">
              <a:ln w="11430"/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98518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188640"/>
            <a:ext cx="82007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b="1" dirty="0">
                <a:ln w="11430"/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Данные о повышении </a:t>
            </a:r>
            <a:r>
              <a:rPr lang="ru-RU" sz="3600" b="1" dirty="0" smtClean="0">
                <a:ln w="11430"/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квалификации</a:t>
            </a:r>
            <a:endParaRPr lang="ru-RU" sz="3600" b="1" dirty="0">
              <a:ln w="11430"/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052736"/>
            <a:ext cx="2592288" cy="18843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2301" y="1052736"/>
            <a:ext cx="2564074" cy="17733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1052736"/>
            <a:ext cx="2617394" cy="17768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TextBox 13"/>
          <p:cNvSpPr txBox="1"/>
          <p:nvPr/>
        </p:nvSpPr>
        <p:spPr>
          <a:xfrm>
            <a:off x="323528" y="3068960"/>
            <a:ext cx="25202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«Современные подходы к содержанию и организации дошкольного образования  в условиях реализации ФГОС» </a:t>
            </a:r>
          </a:p>
          <a:p>
            <a:pPr algn="ctr"/>
            <a:r>
              <a:rPr lang="ru-RU" sz="1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19.04.2019г.</a:t>
            </a:r>
            <a:endParaRPr lang="ru-RU" sz="1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228184" y="2924944"/>
            <a:ext cx="26642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«Взаимодействие дошкольной образовательной организации и семьи в духовно-нравственном воспитании детей: опыт, проблемы, поиски решений»</a:t>
            </a:r>
            <a:endParaRPr lang="ru-RU" sz="1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131840" y="2996952"/>
            <a:ext cx="29523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«Музейно-педагогическое пространство дошкольного образовательного учреждения в гражданско-патриотическом воспитании старших дошкольников в условиях реализации ФГОС»</a:t>
            </a:r>
            <a:endParaRPr lang="ru-RU" sz="1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Рисунок 16" descr="КПК Пермь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3528" y="4149080"/>
            <a:ext cx="2452531" cy="17493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" name="TextBox 17"/>
          <p:cNvSpPr txBox="1"/>
          <p:nvPr/>
        </p:nvSpPr>
        <p:spPr>
          <a:xfrm>
            <a:off x="0" y="5903893"/>
            <a:ext cx="34563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Индивидуальный образовательный маршрут педагога в конкурсе профессионального мастерства «Воспитатель года»  13.02.2021</a:t>
            </a:r>
            <a:endParaRPr lang="ru-RU" sz="1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2" name="Рисунок 21" descr="Семинар Метенова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716016" y="4221088"/>
            <a:ext cx="2178984" cy="15695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3" name="TextBox 22"/>
          <p:cNvSpPr txBox="1"/>
          <p:nvPr/>
        </p:nvSpPr>
        <p:spPr>
          <a:xfrm>
            <a:off x="4499992" y="6021288"/>
            <a:ext cx="2448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«Защита прав детей в семье и детском саду»  14.01.2021г</a:t>
            </a:r>
            <a:endParaRPr lang="ru-RU" sz="1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20476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691680" y="332656"/>
            <a:ext cx="6400800" cy="681256"/>
          </a:xfrm>
        </p:spPr>
        <p:txBody>
          <a:bodyPr>
            <a:norm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ru-RU" sz="3600" b="1" dirty="0">
                <a:ln w="11430"/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об аттестации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569574418"/>
              </p:ext>
            </p:extLst>
          </p:nvPr>
        </p:nvGraphicFramePr>
        <p:xfrm>
          <a:off x="323528" y="1628800"/>
          <a:ext cx="8064896" cy="3485768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2466329"/>
                <a:gridCol w="3551514"/>
                <a:gridCol w="2047053"/>
              </a:tblGrid>
              <a:tr h="121379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Место прохождении</a:t>
                      </a:r>
                      <a:r>
                        <a:rPr lang="ru-RU" sz="24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аттестации</a:t>
                      </a:r>
                      <a:endParaRPr lang="ru-RU" sz="24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Квалификационная категория</a:t>
                      </a:r>
                      <a:endParaRPr lang="ru-RU" sz="24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</a:t>
                      </a:r>
                      <a:endParaRPr lang="ru-RU" sz="24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27197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МКДОО</a:t>
                      </a:r>
                      <a:r>
                        <a:rPr lang="ru-RU" sz="20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детский сад «Теремок» Антроповского муниципального района Костромской области</a:t>
                      </a:r>
                      <a:endParaRPr lang="ru-RU" sz="2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Первая</a:t>
                      </a:r>
                      <a:endParaRPr lang="ru-RU" sz="2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2020</a:t>
                      </a:r>
                      <a:endParaRPr lang="ru-RU" sz="24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398518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403648" y="332656"/>
            <a:ext cx="6400800" cy="753264"/>
          </a:xfrm>
        </p:spPr>
        <p:txBody>
          <a:bodyPr/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ru-RU" sz="3600" b="1" dirty="0" smtClean="0">
                <a:ln w="11430"/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Мои достижения</a:t>
            </a:r>
            <a:endParaRPr lang="ru-RU" sz="3600" b="1" dirty="0">
              <a:ln w="11430"/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782144610"/>
              </p:ext>
            </p:extLst>
          </p:nvPr>
        </p:nvGraphicFramePr>
        <p:xfrm>
          <a:off x="323528" y="1124744"/>
          <a:ext cx="8568953" cy="5352981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2105929"/>
                <a:gridCol w="798801"/>
                <a:gridCol w="3647998"/>
                <a:gridCol w="2016225"/>
              </a:tblGrid>
              <a:tr h="598101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Статус</a:t>
                      </a:r>
                      <a:endParaRPr lang="ru-RU" sz="16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</a:t>
                      </a:r>
                      <a:endParaRPr lang="ru-RU" sz="16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Участие в конкурсах</a:t>
                      </a: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</a:t>
                      </a:r>
                      <a:endParaRPr lang="ru-RU" sz="16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984542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Муниципальный</a:t>
                      </a:r>
                      <a:endParaRPr lang="ru-RU" sz="16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2016</a:t>
                      </a:r>
                      <a:endParaRPr lang="ru-RU" sz="16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Смотр-конкурс МКДОО детский сад «Теремок» Антроповского муниципального района Костромской области «Кукольная комната»</a:t>
                      </a:r>
                      <a:endParaRPr lang="ru-RU" sz="16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Грамота</a:t>
                      </a:r>
                    </a:p>
                    <a:p>
                      <a:pPr algn="l"/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место</a:t>
                      </a:r>
                      <a:endParaRPr lang="ru-RU" sz="16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209580">
                <a:tc>
                  <a:txBody>
                    <a:bodyPr/>
                    <a:lstStyle/>
                    <a:p>
                      <a:endParaRPr lang="ru-RU" sz="16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2016</a:t>
                      </a:r>
                      <a:endParaRPr lang="ru-RU" sz="16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МКДОО детский </a:t>
                      </a: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сад «Теремок» Антроповского муниципального района Костромской области</a:t>
                      </a:r>
                    </a:p>
                    <a:p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Конкурс «Лучшее оформление группы к Новому году» </a:t>
                      </a:r>
                      <a:endParaRPr lang="ru-RU" sz="16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Диплом</a:t>
                      </a:r>
                    </a:p>
                    <a:p>
                      <a:pPr algn="l"/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место</a:t>
                      </a:r>
                      <a:endParaRPr lang="ru-RU" sz="16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984542">
                <a:tc>
                  <a:txBody>
                    <a:bodyPr/>
                    <a:lstStyle/>
                    <a:p>
                      <a:endParaRPr lang="ru-RU" sz="16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2016</a:t>
                      </a:r>
                      <a:endParaRPr lang="ru-RU" sz="16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Конкурс мультимедийных презентаций</a:t>
                      </a:r>
                      <a:r>
                        <a:rPr lang="ru-RU" sz="16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среди педагогов дошкольного образования на «</a:t>
                      </a: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Лучшее оформление группы к Новому году» </a:t>
                      </a: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Диплом</a:t>
                      </a:r>
                    </a:p>
                    <a:p>
                      <a:pPr algn="l"/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место</a:t>
                      </a:r>
                      <a:endParaRPr lang="ru-RU" sz="16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209580">
                <a:tc>
                  <a:txBody>
                    <a:bodyPr/>
                    <a:lstStyle/>
                    <a:p>
                      <a:endParaRPr lang="ru-RU" sz="16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</a:t>
                      </a:r>
                      <a:endParaRPr lang="ru-RU" sz="16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Смотр-конкурс </a:t>
                      </a: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МКДОО детский сад «Теремок» Антроповского муниципального района Костромской области  №Моя любимая сюжетно-ролевая игра»</a:t>
                      </a:r>
                      <a:endParaRPr lang="ru-RU" sz="16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Диплом</a:t>
                      </a:r>
                    </a:p>
                    <a:p>
                      <a:pPr algn="l"/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место</a:t>
                      </a:r>
                      <a:endParaRPr lang="ru-RU" sz="16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820476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403648" y="27856"/>
            <a:ext cx="6400800" cy="753264"/>
          </a:xfrm>
        </p:spPr>
        <p:txBody>
          <a:bodyPr/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ru-RU" sz="3600" b="1" dirty="0" smtClean="0">
                <a:ln w="11430"/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Мои достижения</a:t>
            </a:r>
            <a:endParaRPr lang="ru-RU" sz="3600" b="1" dirty="0">
              <a:ln w="11430"/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641420353"/>
              </p:ext>
            </p:extLst>
          </p:nvPr>
        </p:nvGraphicFramePr>
        <p:xfrm>
          <a:off x="323528" y="1052736"/>
          <a:ext cx="8496944" cy="506720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936104"/>
                <a:gridCol w="941392"/>
                <a:gridCol w="4747240"/>
                <a:gridCol w="1872208"/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Статус</a:t>
                      </a:r>
                      <a:endParaRPr lang="ru-RU" sz="16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 </a:t>
                      </a:r>
                      <a:endParaRPr lang="ru-RU" sz="16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наград</a:t>
                      </a:r>
                    </a:p>
                    <a:p>
                      <a:endParaRPr lang="ru-RU" sz="16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Результат</a:t>
                      </a:r>
                    </a:p>
                    <a:p>
                      <a:pPr algn="ctr"/>
                      <a:endParaRPr lang="ru-RU" sz="16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sz="16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</a:t>
                      </a:r>
                      <a:endParaRPr lang="ru-RU" sz="16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Муниципальный конкурс мультимедийных презентаций среди педагогов дошкольного</a:t>
                      </a:r>
                      <a:r>
                        <a:rPr lang="ru-RU" sz="16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образования на «Лучшее оформление группы к Новому году»</a:t>
                      </a:r>
                      <a:endParaRPr lang="ru-RU" sz="16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Диплом</a:t>
                      </a:r>
                    </a:p>
                    <a:p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 место</a:t>
                      </a:r>
                      <a:endParaRPr lang="ru-RU" sz="16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sz="16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2019</a:t>
                      </a:r>
                      <a:endParaRPr lang="ru-RU" sz="16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Муниципальный</a:t>
                      </a:r>
                      <a:r>
                        <a:rPr lang="ru-RU" sz="16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</a:t>
                      </a:r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мотр-конкурс уголков патриотического воспитания в образовательных организациях, реализующих программы дошкольного образования</a:t>
                      </a:r>
                    </a:p>
                    <a:p>
                      <a:endParaRPr lang="ru-RU" sz="16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Диплом, 2 место</a:t>
                      </a:r>
                    </a:p>
                    <a:p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Сертификат</a:t>
                      </a:r>
                    </a:p>
                    <a:p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(1500 рублей)</a:t>
                      </a:r>
                    </a:p>
                  </a:txBody>
                  <a:tcPr/>
                </a:tc>
              </a:tr>
              <a:tr h="643840">
                <a:tc>
                  <a:txBody>
                    <a:bodyPr/>
                    <a:lstStyle/>
                    <a:p>
                      <a:endParaRPr lang="ru-RU" sz="16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2020</a:t>
                      </a:r>
                      <a:endParaRPr lang="ru-RU" sz="16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Муниципальный конкурс «Учитель года – 2020» (номинация «Педагог дошкольного образования»)</a:t>
                      </a:r>
                      <a:endParaRPr lang="ru-RU" sz="16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Победитель</a:t>
                      </a:r>
                    </a:p>
                    <a:p>
                      <a:endParaRPr kumimoji="0" lang="ru-RU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43840">
                <a:tc>
                  <a:txBody>
                    <a:bodyPr/>
                    <a:lstStyle/>
                    <a:p>
                      <a:endParaRPr lang="ru-RU" sz="16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2020</a:t>
                      </a:r>
                      <a:endParaRPr lang="ru-RU" sz="16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Областной конкурс «Учитель года – 2020» (номинация «Педагог дошкольного образования»)</a:t>
                      </a:r>
                    </a:p>
                    <a:p>
                      <a:endParaRPr lang="ru-RU" sz="16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Победитель</a:t>
                      </a:r>
                    </a:p>
                  </a:txBody>
                  <a:tcPr/>
                </a:tc>
              </a:tr>
              <a:tr h="643840">
                <a:tc>
                  <a:txBody>
                    <a:bodyPr/>
                    <a:lstStyle/>
                    <a:p>
                      <a:endParaRPr lang="ru-RU" sz="16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</a:t>
                      </a:r>
                      <a:endParaRPr lang="ru-RU" sz="16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XI</a:t>
                      </a:r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Всероссийский профессиональный конкурс  «Воспитатель года России»  в 2021 году</a:t>
                      </a:r>
                      <a:endParaRPr lang="ru-RU" sz="16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Участник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395582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827584" y="260648"/>
            <a:ext cx="7704856" cy="1080120"/>
          </a:xfrm>
        </p:spPr>
        <p:txBody>
          <a:bodyPr>
            <a:normAutofit lnSpcReduction="10000"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ru-RU" sz="3600" b="1" dirty="0" smtClean="0">
                <a:ln w="11430"/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</a:t>
            </a:r>
            <a:r>
              <a:rPr lang="ru-RU" sz="3600" b="1" dirty="0">
                <a:ln w="11430"/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работе </a:t>
            </a:r>
            <a:r>
              <a:rPr lang="ru-RU" sz="3600" b="1" dirty="0" smtClean="0">
                <a:ln w="11430"/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районного </a:t>
            </a:r>
            <a:endParaRPr lang="ru-RU" sz="3600" b="1" dirty="0">
              <a:ln w="11430"/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ru-RU" sz="3600" b="1" dirty="0" smtClean="0">
                <a:ln w="11430"/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методического объединения</a:t>
            </a:r>
            <a:endParaRPr lang="ru-RU" sz="3600" b="1" dirty="0">
              <a:ln w="11430"/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970499018"/>
              </p:ext>
            </p:extLst>
          </p:nvPr>
        </p:nvGraphicFramePr>
        <p:xfrm>
          <a:off x="395536" y="1484784"/>
          <a:ext cx="8424938" cy="507911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366206"/>
                <a:gridCol w="3242306"/>
                <a:gridCol w="1728192"/>
                <a:gridCol w="2088234"/>
              </a:tblGrid>
              <a:tr h="9810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Дата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Тема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Место проведения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Форма проведения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87298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28.04.2017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«Путешествие в волшебную страну»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ACFC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</a:t>
                      </a:r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«Теремок»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Открытый просмотр НООД по ФЭМП с</a:t>
                      </a:r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воспитанниками</a:t>
                      </a:r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старшей группы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872985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22.11.2019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CE2E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«Здоровое питание»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CE2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</a:t>
                      </a:r>
                      <a:r>
                        <a:rPr kumimoji="0" lang="en-US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kumimoji="0" lang="ru-RU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 «Теремок»</a:t>
                      </a:r>
                    </a:p>
                    <a:p>
                      <a:pPr algn="ctr"/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CE2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Открытый просмотр совместной деятельности с воспитанниками средней группы</a:t>
                      </a:r>
                    </a:p>
                    <a:p>
                      <a:pPr algn="just"/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CE2E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820476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260648"/>
            <a:ext cx="8136904" cy="648072"/>
          </a:xfrm>
        </p:spPr>
        <p:txBody>
          <a:bodyPr>
            <a:norm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ru-RU" sz="3600" b="1" dirty="0" smtClean="0">
                <a:ln w="11430"/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Обмен педагогическим опытом</a:t>
            </a:r>
            <a:endParaRPr lang="ru-RU" sz="3600" b="1" dirty="0">
              <a:ln w="11430"/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806533287"/>
              </p:ext>
            </p:extLst>
          </p:nvPr>
        </p:nvGraphicFramePr>
        <p:xfrm>
          <a:off x="467544" y="1052736"/>
          <a:ext cx="8352927" cy="49377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739508"/>
                <a:gridCol w="3004908"/>
                <a:gridCol w="2880319"/>
                <a:gridCol w="1728192"/>
              </a:tblGrid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Мероприятия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Тема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Учебный год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Открытый</a:t>
                      </a:r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просмотр во 2 младшей группе</a:t>
                      </a:r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«Чудо-ёлочка»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2018-2019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Консультация для воспитателей</a:t>
                      </a:r>
                      <a:endParaRPr kumimoji="0" lang="ru-RU" sz="20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0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«Палочки Кюизенера – средство познания логики и математики в дошкольном возрасте»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2018-2019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20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Выступление на районном  методическом семинаре</a:t>
                      </a:r>
                      <a:endParaRPr lang="ru-RU" sz="20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«Использование игровой технологии</a:t>
                      </a:r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«Палочки </a:t>
                      </a:r>
                      <a:r>
                        <a:rPr lang="ru-RU" sz="20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Кюизенера</a:t>
                      </a:r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 для развития логико-математических представлений у детей дошкольного возраста»</a:t>
                      </a:r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2019-2020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820476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260648"/>
            <a:ext cx="8136904" cy="648072"/>
          </a:xfrm>
        </p:spPr>
        <p:txBody>
          <a:bodyPr>
            <a:norm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ru-RU" sz="3600" b="1" dirty="0" smtClean="0">
                <a:ln w="11430"/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Обмен педагогическим опытом</a:t>
            </a:r>
            <a:endParaRPr lang="ru-RU" sz="3600" b="1" dirty="0">
              <a:ln w="11430"/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806533287"/>
              </p:ext>
            </p:extLst>
          </p:nvPr>
        </p:nvGraphicFramePr>
        <p:xfrm>
          <a:off x="467544" y="1052736"/>
          <a:ext cx="8352927" cy="17068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739508"/>
                <a:gridCol w="3004908"/>
                <a:gridCol w="2880319"/>
                <a:gridCol w="1728192"/>
              </a:tblGrid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Мероприятия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Тема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Учебный год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Выступление на районном методическом семинаре</a:t>
                      </a:r>
                      <a:endParaRPr lang="ru-RU" sz="20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Разработка</a:t>
                      </a:r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 реализация рабочих программ в ДОУ»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820476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694</TotalTime>
  <Words>563</Words>
  <Application>Microsoft Office PowerPoint</Application>
  <PresentationFormat>Экран (4:3)</PresentationFormat>
  <Paragraphs>127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Воздушный 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diakov.net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Компьютер</cp:lastModifiedBy>
  <cp:revision>73</cp:revision>
  <dcterms:created xsi:type="dcterms:W3CDTF">2018-03-13T17:30:32Z</dcterms:created>
  <dcterms:modified xsi:type="dcterms:W3CDTF">2021-11-22T13:00:00Z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441549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S9.1.2</vt:lpwstr>
  </property>
</Properties>
</file>