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8"/>
  </p:notesMasterIdLst>
  <p:sldIdLst>
    <p:sldId id="256" r:id="rId2"/>
    <p:sldId id="295" r:id="rId3"/>
    <p:sldId id="291" r:id="rId4"/>
    <p:sldId id="292" r:id="rId5"/>
    <p:sldId id="290" r:id="rId6"/>
    <p:sldId id="293" r:id="rId7"/>
    <p:sldId id="276" r:id="rId8"/>
    <p:sldId id="277" r:id="rId9"/>
    <p:sldId id="281" r:id="rId10"/>
    <p:sldId id="279" r:id="rId11"/>
    <p:sldId id="296" r:id="rId12"/>
    <p:sldId id="304" r:id="rId13"/>
    <p:sldId id="280" r:id="rId14"/>
    <p:sldId id="299" r:id="rId15"/>
    <p:sldId id="306" r:id="rId16"/>
    <p:sldId id="282" r:id="rId17"/>
    <p:sldId id="297" r:id="rId18"/>
    <p:sldId id="298" r:id="rId19"/>
    <p:sldId id="301" r:id="rId20"/>
    <p:sldId id="283" r:id="rId21"/>
    <p:sldId id="285" r:id="rId22"/>
    <p:sldId id="284" r:id="rId23"/>
    <p:sldId id="302" r:id="rId24"/>
    <p:sldId id="286" r:id="rId25"/>
    <p:sldId id="278" r:id="rId26"/>
    <p:sldId id="300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250" autoAdjust="0"/>
    <p:restoredTop sz="94713" autoAdjust="0"/>
  </p:normalViewPr>
  <p:slideViewPr>
    <p:cSldViewPr>
      <p:cViewPr varScale="1">
        <p:scale>
          <a:sx n="70" d="100"/>
          <a:sy n="70" d="100"/>
        </p:scale>
        <p:origin x="74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0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E17EB-E8A9-4181-95D9-804185DB248C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950D79-4345-488E-B5EC-FA05154BBC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306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Титульный  лист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50D79-4345-488E-B5EC-FA05154BBCF1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486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1D2E5-D4CF-4A9F-8DC8-2872E6DC7285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A75A863-CCFC-422C-B7ED-17D62F0F28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1D2E5-D4CF-4A9F-8DC8-2872E6DC7285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5A863-CCFC-422C-B7ED-17D62F0F28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1D2E5-D4CF-4A9F-8DC8-2872E6DC7285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5A863-CCFC-422C-B7ED-17D62F0F28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1D2E5-D4CF-4A9F-8DC8-2872E6DC7285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5A863-CCFC-422C-B7ED-17D62F0F28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1D2E5-D4CF-4A9F-8DC8-2872E6DC7285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A75A863-CCFC-422C-B7ED-17D62F0F28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1D2E5-D4CF-4A9F-8DC8-2872E6DC7285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5A863-CCFC-422C-B7ED-17D62F0F28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1D2E5-D4CF-4A9F-8DC8-2872E6DC7285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5A863-CCFC-422C-B7ED-17D62F0F28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1D2E5-D4CF-4A9F-8DC8-2872E6DC7285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5A863-CCFC-422C-B7ED-17D62F0F28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1D2E5-D4CF-4A9F-8DC8-2872E6DC7285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5A863-CCFC-422C-B7ED-17D62F0F28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1D2E5-D4CF-4A9F-8DC8-2872E6DC7285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5A863-CCFC-422C-B7ED-17D62F0F28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1D2E5-D4CF-4A9F-8DC8-2872E6DC7285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A75A863-CCFC-422C-B7ED-17D62F0F28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9071D2E5-D4CF-4A9F-8DC8-2872E6DC7285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9A75A863-CCFC-422C-B7ED-17D62F0F28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653136"/>
            <a:ext cx="7920879" cy="1008112"/>
          </a:xfrm>
        </p:spPr>
        <p:txBody>
          <a:bodyPr/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5949280"/>
            <a:ext cx="8147248" cy="576064"/>
          </a:xfrm>
        </p:spPr>
        <p:txBody>
          <a:bodyPr>
            <a:normAutofit/>
          </a:bodyPr>
          <a:lstStyle/>
          <a:p>
            <a:pPr algn="r"/>
            <a:r>
              <a:rPr lang="ru-RU" sz="2800" dirty="0" smtClean="0">
                <a:solidFill>
                  <a:schemeClr val="accent5"/>
                </a:solidFill>
              </a:rPr>
              <a:t>    </a:t>
            </a:r>
            <a:endParaRPr lang="ru-RU" sz="2800" dirty="0">
              <a:solidFill>
                <a:srgbClr val="68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23728" y="3645024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4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s://im0-tub-ru.yandex.net/i?id=6b1d7ffbf4434fa02d5b8fb06bd24a55-l&amp;n=1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4832" y="21740"/>
            <a:ext cx="9168831" cy="6836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735855" y="1424048"/>
            <a:ext cx="564745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</a:p>
          <a:p>
            <a:pPr algn="ctr"/>
            <a:endParaRPr lang="ru-RU" sz="2000" b="1" dirty="0" smtClean="0"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Познавательно </a:t>
            </a:r>
            <a:r>
              <a:rPr lang="ru-RU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– исследовательский проект</a:t>
            </a:r>
            <a:r>
              <a:rPr lang="ru-RU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в </a:t>
            </a:r>
            <a:r>
              <a:rPr lang="ru-RU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средней группе.</a:t>
            </a:r>
            <a:endParaRPr lang="ru-RU" sz="2000" dirty="0"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«</a:t>
            </a:r>
            <a:r>
              <a:rPr lang="ru-RU" sz="3600" b="1" dirty="0" err="1" smtClean="0">
                <a:solidFill>
                  <a:srgbClr val="C00000"/>
                </a:solidFill>
                <a:latin typeface="Comic Sans MS" panose="030F0702030302020204" pitchFamily="66" charset="0"/>
              </a:rPr>
              <a:t>Витаминки</a:t>
            </a:r>
            <a:r>
              <a:rPr lang="ru-RU" sz="36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 </a:t>
            </a:r>
            <a:r>
              <a:rPr lang="ru-RU" sz="36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на грядке»</a:t>
            </a:r>
            <a:endParaRPr lang="ru-RU" sz="3600" dirty="0"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pPr algn="r"/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                                       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             </a:t>
            </a:r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  <a:cs typeface="Times New Roman" pitchFamily="18" charset="0"/>
              </a:rPr>
              <a:t>Воспитатели: </a:t>
            </a:r>
            <a:r>
              <a:rPr lang="ru-RU" b="1" dirty="0" err="1" smtClean="0">
                <a:solidFill>
                  <a:srgbClr val="002060"/>
                </a:solidFill>
                <a:latin typeface="Comic Sans MS" panose="030F0702030302020204" pitchFamily="66" charset="0"/>
                <a:cs typeface="Times New Roman" pitchFamily="18" charset="0"/>
              </a:rPr>
              <a:t>Андрусик</a:t>
            </a:r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  <a:cs typeface="Times New Roman" pitchFamily="18" charset="0"/>
              </a:rPr>
              <a:t> Т.А.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  <a:cs typeface="Times New Roman" pitchFamily="18" charset="0"/>
              </a:rPr>
              <a:t>Знак Т.В</a:t>
            </a:r>
            <a:endParaRPr lang="ru-RU" b="1" dirty="0">
              <a:solidFill>
                <a:srgbClr val="002060"/>
              </a:solidFill>
              <a:latin typeface="Comic Sans MS" panose="030F0702030302020204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1760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0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79912" y="620688"/>
            <a:ext cx="12058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  <a:endParaRPr lang="ru-RU" sz="2800" b="1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9632" y="1484784"/>
            <a:ext cx="2832849" cy="43265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83968" y="2348880"/>
            <a:ext cx="3344378" cy="3462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6" name="Прямоугольник 5"/>
          <p:cNvSpPr/>
          <p:nvPr/>
        </p:nvSpPr>
        <p:spPr>
          <a:xfrm>
            <a:off x="5010872" y="1361674"/>
            <a:ext cx="205557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Вершки и корешки</a:t>
            </a:r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48267" y="961564"/>
            <a:ext cx="20555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Найди пару</a:t>
            </a:r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0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79912" y="620688"/>
            <a:ext cx="12058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  <a:endParaRPr lang="ru-RU" sz="2800" b="1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54106" y="1082353"/>
            <a:ext cx="205557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 саду, ли в огороде</a:t>
            </a:r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1067308"/>
            <a:ext cx="251622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Подбери по силуэту</a:t>
            </a:r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65622" y="1790239"/>
            <a:ext cx="3679378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5837" y="1914122"/>
            <a:ext cx="2643758" cy="35250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81820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0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79505" y="381678"/>
            <a:ext cx="39604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 на улице</a:t>
            </a:r>
            <a:endParaRPr lang="ru-RU" sz="2800" b="1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84888" y="882714"/>
            <a:ext cx="205557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 саду, ли в огороде</a:t>
            </a:r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65133" y="769663"/>
            <a:ext cx="251622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 картошки мы варили…</a:t>
            </a:r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9505" y="1573861"/>
            <a:ext cx="3893532" cy="5191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30861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0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68604" y="652598"/>
            <a:ext cx="59224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Образовательная Деятельность</a:t>
            </a:r>
            <a:endParaRPr lang="ru-RU" sz="2800" b="1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3792" y="2085313"/>
            <a:ext cx="3090858" cy="356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6" name="Прямоугольник 5"/>
          <p:cNvSpPr/>
          <p:nvPr/>
        </p:nvSpPr>
        <p:spPr>
          <a:xfrm>
            <a:off x="1045430" y="1169279"/>
            <a:ext cx="33843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Урожай. Уборка урожая.</a:t>
            </a:r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6016" y="2333275"/>
            <a:ext cx="3353735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8" name="Прямоугольник 7"/>
          <p:cNvSpPr/>
          <p:nvPr/>
        </p:nvSpPr>
        <p:spPr>
          <a:xfrm>
            <a:off x="4601636" y="1685203"/>
            <a:ext cx="33843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Овощи и фрукты</a:t>
            </a:r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0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6627" y="-20767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1640" y="611769"/>
            <a:ext cx="58503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Образовательная Деятельность</a:t>
            </a:r>
            <a:endParaRPr lang="ru-RU" sz="2800" b="1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12973" y="1453862"/>
            <a:ext cx="33843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Разные семена</a:t>
            </a:r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5616" y="1988840"/>
            <a:ext cx="4111817" cy="29079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2" name="Прямоугольник 11"/>
          <p:cNvSpPr/>
          <p:nvPr/>
        </p:nvSpPr>
        <p:spPr>
          <a:xfrm>
            <a:off x="4936567" y="1208302"/>
            <a:ext cx="33843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Какого цвета овощи </a:t>
            </a:r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49" b="-1"/>
          <a:stretch/>
        </p:blipFill>
        <p:spPr>
          <a:xfrm>
            <a:off x="5427692" y="1681725"/>
            <a:ext cx="2866581" cy="42726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09089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0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6627" y="-20767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1640" y="611769"/>
            <a:ext cx="58503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Образовательная Деятельность</a:t>
            </a:r>
            <a:endParaRPr lang="ru-RU" sz="2800" b="1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46428" y="1134989"/>
            <a:ext cx="46378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«Земля-Семена-Вода»</a:t>
            </a:r>
            <a:endParaRPr lang="ru-RU" sz="2800" b="1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903" y="1655895"/>
            <a:ext cx="3070225" cy="23026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6838" y="1686352"/>
            <a:ext cx="3826604" cy="28821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4485" y="4077072"/>
            <a:ext cx="3097060" cy="2322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95314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0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70639" y="622342"/>
            <a:ext cx="69146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Опыты, эксперименты и наблюдения</a:t>
            </a:r>
            <a:endParaRPr lang="ru-RU" sz="2800" b="1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23824" y="1767903"/>
            <a:ext cx="3004159" cy="43393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Прямоугольник 4"/>
          <p:cNvSpPr/>
          <p:nvPr/>
        </p:nvSpPr>
        <p:spPr>
          <a:xfrm>
            <a:off x="2120856" y="1309608"/>
            <a:ext cx="16100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Семена</a:t>
            </a:r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0032" y="1717306"/>
            <a:ext cx="3123220" cy="44405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7" name="Прямоугольник 6"/>
          <p:cNvSpPr/>
          <p:nvPr/>
        </p:nvSpPr>
        <p:spPr>
          <a:xfrm>
            <a:off x="5701561" y="1231912"/>
            <a:ext cx="14401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Почва</a:t>
            </a:r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0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14656" y="676454"/>
            <a:ext cx="69146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Опыты, эксперименты и наблюдения</a:t>
            </a:r>
            <a:endParaRPr lang="ru-RU" sz="2800" b="1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59138" y="1451458"/>
            <a:ext cx="218328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Почва и вода</a:t>
            </a:r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94354" y="1325566"/>
            <a:ext cx="24977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Больше - меньше</a:t>
            </a:r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9632" y="1994654"/>
            <a:ext cx="3526278" cy="3925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21596" y="1851568"/>
            <a:ext cx="3024336" cy="4320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61940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0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14656" y="728598"/>
            <a:ext cx="69146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Опыты, эксперименты и наблюдения</a:t>
            </a:r>
            <a:endParaRPr lang="ru-RU" sz="2800" b="1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39422" y="1451458"/>
            <a:ext cx="218328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Первые всходы</a:t>
            </a:r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29391" y="2132856"/>
            <a:ext cx="24977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Огород подрос</a:t>
            </a:r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8793" y="1980416"/>
            <a:ext cx="2884545" cy="3846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5343" y="2690367"/>
            <a:ext cx="3405811" cy="25543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241495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0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23824" y="594924"/>
            <a:ext cx="62464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Опыты, эксперименты и наблюдения</a:t>
            </a:r>
            <a:endParaRPr lang="ru-RU" sz="2400" b="1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54364" y="1194612"/>
            <a:ext cx="21832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Картошечка проросла</a:t>
            </a:r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32040" y="1332635"/>
            <a:ext cx="24977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Картошечка</a:t>
            </a:r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2377" y="1902498"/>
            <a:ext cx="3007257" cy="3528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27984" y="1985425"/>
            <a:ext cx="3470732" cy="34012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99501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0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9612" y="1340768"/>
            <a:ext cx="698477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 </a:t>
            </a:r>
            <a:r>
              <a:rPr lang="ru-RU" sz="24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Вид проекта:</a:t>
            </a:r>
            <a:r>
              <a:rPr lang="ru-RU" sz="2400" dirty="0">
                <a:solidFill>
                  <a:srgbClr val="002060"/>
                </a:solidFill>
                <a:latin typeface="Comic Sans MS" panose="030F0702030302020204" pitchFamily="66" charset="0"/>
              </a:rPr>
              <a:t> познавательно-исследовательский, творческий, групповой.</a:t>
            </a:r>
          </a:p>
          <a:p>
            <a:r>
              <a:rPr lang="ru-RU" sz="2400" b="1" dirty="0">
                <a:solidFill>
                  <a:srgbClr val="002060"/>
                </a:solidFill>
                <a:latin typeface="Comic Sans MS" panose="030F0702030302020204" pitchFamily="66" charset="0"/>
              </a:rPr>
              <a:t>Срок реализации проекта</a:t>
            </a:r>
            <a:r>
              <a:rPr lang="ru-RU" sz="2400" dirty="0">
                <a:solidFill>
                  <a:srgbClr val="002060"/>
                </a:solidFill>
                <a:latin typeface="Comic Sans MS" panose="030F0702030302020204" pitchFamily="66" charset="0"/>
              </a:rPr>
              <a:t>: долгосрочный (сентябрь – май)</a:t>
            </a:r>
          </a:p>
          <a:p>
            <a:r>
              <a:rPr lang="ru-RU" sz="2400" b="1" dirty="0">
                <a:solidFill>
                  <a:srgbClr val="002060"/>
                </a:solidFill>
                <a:latin typeface="Comic Sans MS" panose="030F0702030302020204" pitchFamily="66" charset="0"/>
              </a:rPr>
              <a:t>Участники</a:t>
            </a:r>
            <a:r>
              <a:rPr lang="ru-RU" sz="2400" dirty="0">
                <a:solidFill>
                  <a:srgbClr val="002060"/>
                </a:solidFill>
                <a:latin typeface="Comic Sans MS" panose="030F0702030302020204" pitchFamily="66" charset="0"/>
              </a:rPr>
              <a:t> </a:t>
            </a:r>
            <a:r>
              <a:rPr lang="ru-RU" sz="24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проекта</a:t>
            </a:r>
            <a:r>
              <a:rPr lang="ru-RU" sz="2400" dirty="0">
                <a:solidFill>
                  <a:srgbClr val="002060"/>
                </a:solidFill>
                <a:latin typeface="Comic Sans MS" panose="030F0702030302020204" pitchFamily="66" charset="0"/>
              </a:rPr>
              <a:t>: дети средней группы, их родители, воспитатели.</a:t>
            </a:r>
          </a:p>
          <a:p>
            <a:r>
              <a:rPr lang="ru-RU" sz="24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Предполагаемый продукт проекта:</a:t>
            </a:r>
            <a:endParaRPr lang="ru-RU" sz="2400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Comic Sans MS" panose="030F0702030302020204" pitchFamily="66" charset="0"/>
              </a:rPr>
              <a:t>Созданный совместными усилиями воспитателей, детей и родителей огород на окне.</a:t>
            </a:r>
          </a:p>
        </p:txBody>
      </p:sp>
    </p:spTree>
    <p:extLst>
      <p:ext uri="{BB962C8B-B14F-4D97-AF65-F5344CB8AC3E}">
        <p14:creationId xmlns:p14="http://schemas.microsoft.com/office/powerpoint/2010/main" val="157641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0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Прямоугольник 2"/>
          <p:cNvSpPr/>
          <p:nvPr/>
        </p:nvSpPr>
        <p:spPr>
          <a:xfrm>
            <a:off x="1848902" y="491707"/>
            <a:ext cx="49146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Трудовая деятельность</a:t>
            </a:r>
            <a:endParaRPr lang="ru-RU" sz="2800" b="1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623" y="1092804"/>
            <a:ext cx="2028739" cy="32909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95157" y="3212976"/>
            <a:ext cx="1992174" cy="288642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89532" y="1092804"/>
            <a:ext cx="2265880" cy="40373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5412" y="1092804"/>
            <a:ext cx="2274727" cy="37406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0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347864" y="528205"/>
            <a:ext cx="29258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Наши выставки</a:t>
            </a:r>
            <a:endParaRPr lang="ru-RU" sz="28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89702" y="1188877"/>
            <a:ext cx="5364596" cy="27658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8546" y="4092164"/>
            <a:ext cx="4566907" cy="2627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0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15616" y="692696"/>
            <a:ext cx="6696744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u="sng" dirty="0">
                <a:solidFill>
                  <a:srgbClr val="002060"/>
                </a:solidFill>
                <a:latin typeface="Comic Sans MS" panose="030F0702030302020204" pitchFamily="66" charset="0"/>
              </a:rPr>
              <a:t>II</a:t>
            </a:r>
            <a:r>
              <a:rPr lang="ru-RU" sz="2800" b="1" u="sng" dirty="0">
                <a:solidFill>
                  <a:srgbClr val="002060"/>
                </a:solidFill>
                <a:latin typeface="Comic Sans MS" panose="030F0702030302020204" pitchFamily="66" charset="0"/>
              </a:rPr>
              <a:t>.Работа с родителями:</a:t>
            </a:r>
          </a:p>
          <a:p>
            <a:r>
              <a:rPr lang="ru-RU" sz="1600" dirty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- Создание совместно с ребёнком книжки – малышки «Овощи и фрукты – витаминные продукты»;</a:t>
            </a:r>
          </a:p>
          <a:p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 - Приобщение родителей к созданию условий для организации работы в «огороде на окне»;</a:t>
            </a:r>
          </a:p>
          <a:p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- Проведение консультации для родителей на тему “Здоровое питание- здоровый ребенок; «Как витаминизировать питание ребенка», «Как приучить ребенка есть овощи и фрукты»</a:t>
            </a:r>
            <a:r>
              <a:rPr lang="ru-RU" b="1" dirty="0">
                <a:solidFill>
                  <a:srgbClr val="002060"/>
                </a:solidFill>
                <a:latin typeface="Comic Sans MS" panose="030F0702030302020204" pitchFamily="66" charset="0"/>
              </a:rPr>
              <a:t>.</a:t>
            </a:r>
            <a:endParaRPr lang="ru-RU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 - Помощь родителей в распечатке раскрасок для занятий по теме: «Овощи и фрукты»</a:t>
            </a:r>
            <a:r>
              <a:rPr lang="ru-RU" b="1" dirty="0">
                <a:solidFill>
                  <a:srgbClr val="002060"/>
                </a:solidFill>
                <a:latin typeface="Comic Sans MS" panose="030F0702030302020204" pitchFamily="66" charset="0"/>
              </a:rPr>
              <a:t>;</a:t>
            </a:r>
            <a:endParaRPr lang="ru-RU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 - Памятки для родителей «Советы доктора </a:t>
            </a:r>
            <a:r>
              <a:rPr lang="ru-RU" dirty="0" err="1">
                <a:solidFill>
                  <a:srgbClr val="002060"/>
                </a:solidFill>
                <a:latin typeface="Comic Sans MS" panose="030F0702030302020204" pitchFamily="66" charset="0"/>
              </a:rPr>
              <a:t>Витаминкина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0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715836" y="702130"/>
            <a:ext cx="17123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СЕМЕНА</a:t>
            </a:r>
            <a:endParaRPr lang="ru-RU" sz="28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1219919"/>
            <a:ext cx="3745327" cy="49937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249718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0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6065" y="1242338"/>
            <a:ext cx="3651870" cy="4869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4" name="Прямоугольник 3"/>
          <p:cNvSpPr/>
          <p:nvPr/>
        </p:nvSpPr>
        <p:spPr>
          <a:xfrm>
            <a:off x="1669603" y="719118"/>
            <a:ext cx="58047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Выставка совместно творчества</a:t>
            </a:r>
            <a:endParaRPr lang="ru-RU" sz="28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0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043608" y="1160110"/>
            <a:ext cx="68407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>
                <a:solidFill>
                  <a:srgbClr val="002060"/>
                </a:solidFill>
                <a:latin typeface="Comic Sans MS" panose="030F0702030302020204" pitchFamily="66" charset="0"/>
              </a:rPr>
              <a:t>Заключительный этап.</a:t>
            </a:r>
          </a:p>
          <a:p>
            <a:pPr lvl="0"/>
            <a:endParaRPr lang="ru-RU" sz="2000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Обобщение </a:t>
            </a: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результатов работы, анализ, закрепление полученных знаний, формулировка выводов.</a:t>
            </a:r>
          </a:p>
          <a:p>
            <a:pPr lvl="0"/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Творческое оформление огорода на окне.</a:t>
            </a:r>
          </a:p>
          <a:p>
            <a:pPr lvl="0"/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Участие в дистанционном экологическом конкурсе.</a:t>
            </a:r>
          </a:p>
          <a:p>
            <a:pPr lvl="0"/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Высадка окрепшей рассады на </a:t>
            </a:r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участке.</a:t>
            </a:r>
            <a:endParaRPr lang="ru-RU" sz="2000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lvl="0"/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Представление результатов проекта коллегам и родителям.</a:t>
            </a:r>
          </a:p>
          <a:p>
            <a:pPr lvl="0"/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 Презентация детьми книжек-малышек по теме: «Овощи и фрукты - полезные продукты»</a:t>
            </a:r>
          </a:p>
          <a:p>
            <a:pPr lvl="0"/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Презентация ЛЭП бука «Овощи и Фрукты»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0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0547" y="6539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58940" y="640444"/>
            <a:ext cx="73448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Кушайте, ребятки,</a:t>
            </a: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в</a:t>
            </a:r>
            <a:r>
              <a:rPr lang="ru-RU" sz="2800" b="1" u="sng" dirty="0" smtClean="0">
                <a:solidFill>
                  <a:schemeClr val="accent3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итамины  С грядки</a:t>
            </a:r>
            <a:r>
              <a:rPr lang="ru-RU" sz="2400" b="1" u="sng" dirty="0" smtClean="0">
                <a:solidFill>
                  <a:schemeClr val="accent3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!</a:t>
            </a:r>
            <a:endParaRPr lang="ru-RU" sz="2400" dirty="0">
              <a:solidFill>
                <a:schemeClr val="accent3">
                  <a:lumMod val="75000"/>
                </a:schemeClr>
              </a:solidFill>
              <a:latin typeface="Comic Sans MS" panose="030F0702030302020204" pitchFamily="66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8572" y="1602651"/>
            <a:ext cx="2842973" cy="35669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512"/>
          <a:stretch/>
        </p:blipFill>
        <p:spPr>
          <a:xfrm>
            <a:off x="382019" y="2708920"/>
            <a:ext cx="2439169" cy="35837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87376" y="2092126"/>
            <a:ext cx="2381339" cy="30774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411825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0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9612" y="836712"/>
            <a:ext cx="6984776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Актуальность проекта.</a:t>
            </a:r>
            <a:endParaRPr lang="ru-RU" sz="2400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В настоящее время уровень знаний о природе у многих детей очень поверхностный, отношение к её объектам бессистемны, что мешает познавать окружающий мир, дети не умеют видеть красоту природы и радоваться ей.</a:t>
            </a:r>
          </a:p>
          <a:p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Для того, чтобы повысить уровень знаний о природе и развить интерес к ней, было решено реализовать данный проект и вместе с родителями, педагогами и детьми создать в группе детского сада огород на окне.</a:t>
            </a:r>
          </a:p>
          <a:p>
            <a:r>
              <a:rPr lang="ru-RU" sz="24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Объект проекта:</a:t>
            </a:r>
            <a:r>
              <a:rPr lang="ru-RU" sz="2000" b="1" i="1" dirty="0">
                <a:solidFill>
                  <a:srgbClr val="002060"/>
                </a:solidFill>
                <a:latin typeface="Comic Sans MS" panose="030F0702030302020204" pitchFamily="66" charset="0"/>
              </a:rPr>
              <a:t> </a:t>
            </a: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семена и луковицы растений.</a:t>
            </a:r>
          </a:p>
          <a:p>
            <a:r>
              <a:rPr lang="ru-RU" sz="24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Предмет проекта:</a:t>
            </a:r>
            <a:r>
              <a:rPr lang="ru-RU" sz="2000" b="1" i="1" dirty="0">
                <a:solidFill>
                  <a:srgbClr val="002060"/>
                </a:solidFill>
                <a:latin typeface="Comic Sans MS" panose="030F0702030302020204" pitchFamily="66" charset="0"/>
              </a:rPr>
              <a:t> </a:t>
            </a: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знания о способах выращивании растений в комнатных условиях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  <a:endParaRPr lang="ru-RU" sz="20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0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87624" y="1844824"/>
            <a:ext cx="65527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Comic Sans MS" panose="030F0702030302020204" pitchFamily="66" charset="0"/>
              </a:rPr>
              <a:t>Цель проекта:</a:t>
            </a:r>
            <a:r>
              <a:rPr lang="ru-RU" sz="3600" b="1" dirty="0">
                <a:solidFill>
                  <a:srgbClr val="002060"/>
                </a:solidFill>
                <a:latin typeface="Comic Sans MS" panose="030F0702030302020204" pitchFamily="66" charset="0"/>
              </a:rPr>
              <a:t> </a:t>
            </a:r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формирование у детей интереса к опытной и исследовательской деятельности по выращиванию культурных растений в комнатных условиях, воспитания у детей любви к природе, создания в группе огорода на подоконнике.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  <a:endParaRPr lang="ru-RU" sz="12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0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15616" y="404664"/>
            <a:ext cx="72008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Задачи проекта:</a:t>
            </a:r>
          </a:p>
          <a:p>
            <a:r>
              <a:rPr lang="ru-RU" sz="1600" b="1" u="sng" dirty="0">
                <a:solidFill>
                  <a:srgbClr val="002060"/>
                </a:solidFill>
                <a:latin typeface="Comic Sans MS" panose="030F0702030302020204" pitchFamily="66" charset="0"/>
              </a:rPr>
              <a:t>Обучающие:</a:t>
            </a:r>
            <a:endParaRPr lang="ru-RU" sz="16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ru-RU" sz="1200" b="1" dirty="0">
                <a:solidFill>
                  <a:srgbClr val="002060"/>
                </a:solidFill>
                <a:latin typeface="Comic Sans MS" panose="030F0702030302020204" pitchFamily="66" charset="0"/>
              </a:rPr>
              <a:t>- Расширить представления детей об овощах и фруктах: названиях, форме, цвете, вкусе, запахе, твердости (мягкости);</a:t>
            </a:r>
          </a:p>
          <a:p>
            <a:r>
              <a:rPr lang="ru-RU" sz="1200" b="1" dirty="0">
                <a:solidFill>
                  <a:srgbClr val="002060"/>
                </a:solidFill>
                <a:latin typeface="Comic Sans MS" panose="030F0702030302020204" pitchFamily="66" charset="0"/>
              </a:rPr>
              <a:t> - Познакомить детей с витаминами А, В, С, раскрыть их значение для здоровья человека;</a:t>
            </a:r>
          </a:p>
          <a:p>
            <a:r>
              <a:rPr lang="ru-RU" sz="1200" b="1" dirty="0">
                <a:solidFill>
                  <a:srgbClr val="002060"/>
                </a:solidFill>
                <a:latin typeface="Comic Sans MS" panose="030F0702030302020204" pitchFamily="66" charset="0"/>
              </a:rPr>
              <a:t> - Систематизировать знания о месте произрастания овощей и фруктов;</a:t>
            </a:r>
          </a:p>
          <a:p>
            <a:r>
              <a:rPr lang="ru-RU" sz="1200" b="1" dirty="0">
                <a:solidFill>
                  <a:srgbClr val="002060"/>
                </a:solidFill>
                <a:latin typeface="Comic Sans MS" panose="030F0702030302020204" pitchFamily="66" charset="0"/>
              </a:rPr>
              <a:t> - Обогащать, расширять и активизировать словарь детей за счёт загадок, пословиц, поговорок, сказок, стихов, экологических игр;</a:t>
            </a:r>
          </a:p>
          <a:p>
            <a:r>
              <a:rPr lang="ru-RU" sz="1200" b="1" dirty="0">
                <a:solidFill>
                  <a:srgbClr val="002060"/>
                </a:solidFill>
                <a:latin typeface="Comic Sans MS" panose="030F0702030302020204" pitchFamily="66" charset="0"/>
              </a:rPr>
              <a:t> - Обогащение и расширение представлений детей о растениях, учить ухаживать за ними в комнатных условиях;</a:t>
            </a:r>
          </a:p>
          <a:p>
            <a:r>
              <a:rPr lang="ru-RU" sz="1200" b="1" dirty="0">
                <a:solidFill>
                  <a:srgbClr val="002060"/>
                </a:solidFill>
                <a:latin typeface="Comic Sans MS" panose="030F0702030302020204" pitchFamily="66" charset="0"/>
              </a:rPr>
              <a:t> - Выяснить, что нужно растениям для роста и развития (обогащать представление детей о необходимости света, тепла, влаги, почвы для роста растений). Способы выращивания.</a:t>
            </a:r>
          </a:p>
          <a:p>
            <a:r>
              <a:rPr lang="ru-RU" sz="1600" b="1" u="sng" dirty="0">
                <a:solidFill>
                  <a:srgbClr val="002060"/>
                </a:solidFill>
                <a:latin typeface="Comic Sans MS" panose="030F0702030302020204" pitchFamily="66" charset="0"/>
              </a:rPr>
              <a:t>Воспитательные:</a:t>
            </a:r>
            <a:endParaRPr lang="ru-RU" sz="16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ru-RU" sz="1200" b="1" dirty="0">
                <a:solidFill>
                  <a:srgbClr val="002060"/>
                </a:solidFill>
                <a:latin typeface="Comic Sans MS" panose="030F0702030302020204" pitchFamily="66" charset="0"/>
              </a:rPr>
              <a:t>  - Формировать культуру питания детей, желание бережно относиться к своему здоровью;</a:t>
            </a:r>
          </a:p>
          <a:p>
            <a:r>
              <a:rPr lang="ru-RU" sz="1200" b="1" dirty="0">
                <a:solidFill>
                  <a:srgbClr val="002060"/>
                </a:solidFill>
                <a:latin typeface="Comic Sans MS" panose="030F0702030302020204" pitchFamily="66" charset="0"/>
              </a:rPr>
              <a:t>  - Воспитывать любознательность и наблюдательность. Воспитывать уважение к труду, бережное отношение к его результатам.</a:t>
            </a:r>
          </a:p>
          <a:p>
            <a:r>
              <a:rPr lang="ru-RU" sz="1600" b="1" u="sng" dirty="0">
                <a:solidFill>
                  <a:srgbClr val="002060"/>
                </a:solidFill>
                <a:latin typeface="Comic Sans MS" panose="030F0702030302020204" pitchFamily="66" charset="0"/>
              </a:rPr>
              <a:t>Развивающие:</a:t>
            </a:r>
            <a:endParaRPr lang="ru-RU" sz="16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ru-RU" sz="1200" b="1" dirty="0">
                <a:solidFill>
                  <a:srgbClr val="002060"/>
                </a:solidFill>
                <a:latin typeface="Comic Sans MS" panose="030F0702030302020204" pitchFamily="66" charset="0"/>
              </a:rPr>
              <a:t> - Формировать у детей познавательный интерес к окружающему миру;</a:t>
            </a:r>
          </a:p>
          <a:p>
            <a:r>
              <a:rPr lang="ru-RU" sz="1200" b="1" dirty="0">
                <a:solidFill>
                  <a:srgbClr val="002060"/>
                </a:solidFill>
                <a:latin typeface="Comic Sans MS" panose="030F0702030302020204" pitchFamily="66" charset="0"/>
              </a:rPr>
              <a:t> - Формировать у детей представления о взаимосвязи здоровья и правильного питания;</a:t>
            </a:r>
          </a:p>
          <a:p>
            <a:r>
              <a:rPr lang="ru-RU" sz="1200" b="1" dirty="0">
                <a:solidFill>
                  <a:srgbClr val="002060"/>
                </a:solidFill>
                <a:latin typeface="Comic Sans MS" panose="030F0702030302020204" pitchFamily="66" charset="0"/>
              </a:rPr>
              <a:t> - Формировать у детей умения перерабатывать полученную в ходе исследования информацию и развивать творческие способности в процессе познавательно-исследовательской деятельности;</a:t>
            </a:r>
          </a:p>
          <a:p>
            <a:r>
              <a:rPr lang="ru-RU" sz="1200" b="1" dirty="0">
                <a:solidFill>
                  <a:srgbClr val="002060"/>
                </a:solidFill>
                <a:latin typeface="Comic Sans MS" panose="030F0702030302020204" pitchFamily="66" charset="0"/>
              </a:rPr>
              <a:t> - Развивать интерес к развитию и росту растений;</a:t>
            </a:r>
          </a:p>
          <a:p>
            <a:r>
              <a:rPr lang="ru-RU" sz="1200" b="1" dirty="0">
                <a:solidFill>
                  <a:srgbClr val="002060"/>
                </a:solidFill>
                <a:latin typeface="Comic Sans MS" panose="030F0702030302020204" pitchFamily="66" charset="0"/>
              </a:rPr>
              <a:t> - Развивать связную речь через составление описательных рассказов о растениях: как сажали, появление всходов, способы ухода;</a:t>
            </a:r>
          </a:p>
          <a:p>
            <a:r>
              <a:rPr lang="ru-RU" sz="1200" b="1" dirty="0">
                <a:solidFill>
                  <a:srgbClr val="002060"/>
                </a:solidFill>
                <a:latin typeface="Comic Sans MS" panose="030F0702030302020204" pitchFamily="66" charset="0"/>
              </a:rPr>
              <a:t> - Развитие творческих способностей через продуктивную деятельность.</a:t>
            </a:r>
            <a:endParaRPr lang="ru-RU" sz="16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0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1052736"/>
            <a:ext cx="720080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Ожидаемые результаты:</a:t>
            </a:r>
            <a:endParaRPr lang="ru-RU" sz="2800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lvl="0"/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Дети познакомятся с культурными и дико растущими растениями.</a:t>
            </a:r>
          </a:p>
          <a:p>
            <a:pPr lvl="0"/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С помощью </a:t>
            </a:r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опытно - экспериментальной </a:t>
            </a: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работы дети узнают о необходимых условиях для роста растений.</a:t>
            </a:r>
          </a:p>
          <a:p>
            <a:pPr lvl="0"/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С помощью исследовательской работы дети должны будут выявить многообразие и разнообразие посевного материала.</a:t>
            </a:r>
          </a:p>
          <a:p>
            <a:pPr lvl="0"/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У детей будет формироваться бережное отношение к растительному миру.</a:t>
            </a:r>
          </a:p>
          <a:p>
            <a:pPr lvl="0"/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У детей появится уважительное отношение к труду.</a:t>
            </a:r>
          </a:p>
          <a:p>
            <a:pPr lvl="0"/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Создание в группе огорода на подоконнике.</a:t>
            </a:r>
          </a:p>
          <a:p>
            <a:pPr lvl="0"/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Активное участие родителей в реализации проекта.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0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8098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99592" y="620688"/>
            <a:ext cx="7056784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Comic Sans MS" panose="030F0702030302020204" pitchFamily="66" charset="0"/>
              </a:rPr>
              <a:t>Содержание проекта.</a:t>
            </a:r>
            <a:endParaRPr lang="ru-RU" sz="2400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</a:p>
          <a:p>
            <a:r>
              <a:rPr lang="ru-RU" sz="2400" b="1" i="1" u="sng" dirty="0">
                <a:solidFill>
                  <a:srgbClr val="002060"/>
                </a:solidFill>
                <a:latin typeface="Comic Sans MS" panose="030F0702030302020204" pitchFamily="66" charset="0"/>
              </a:rPr>
              <a:t>Подготовительный этап.</a:t>
            </a:r>
            <a:endParaRPr lang="ru-RU" sz="2400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1.Определение актуальности и значимости проекта, постановка цели и задач проекта.</a:t>
            </a:r>
          </a:p>
          <a:p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2.Изучение и подбор методической литературы.</a:t>
            </a:r>
          </a:p>
          <a:p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3.Составление перспективного плана.</a:t>
            </a:r>
          </a:p>
          <a:p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4.Определение методов работы: беседы, чтение художественной </a:t>
            </a:r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литературы, загадки</a:t>
            </a: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, пословицы, поговорки, рассматривание иллюстраций, наблюдение; опыты, эксперименты; творческая деятельность детей; занятия в игровой форме.</a:t>
            </a:r>
          </a:p>
          <a:p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5.Подбор наглядно - дидактического материала по теме проекта.</a:t>
            </a:r>
          </a:p>
          <a:p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6.Создание условий для организации работы в «огороде на окне».</a:t>
            </a:r>
          </a:p>
          <a:p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7.Закупка семян, оборудования для огорода на окне.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0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092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971600" y="620688"/>
            <a:ext cx="7128792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i="1" u="sng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Основной этап.</a:t>
            </a:r>
            <a:endParaRPr lang="ru-RU" sz="2400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US" sz="2000" b="1" u="sng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000" b="1" u="sng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.Работа с </a:t>
            </a:r>
            <a:r>
              <a:rPr lang="ru-RU" sz="2000" b="1" u="sng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детьми:</a:t>
            </a:r>
            <a:endParaRPr lang="ru-RU" sz="2000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Чтение </a:t>
            </a: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художественной </a:t>
            </a:r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литературы.</a:t>
            </a: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Проведение бесед.</a:t>
            </a:r>
            <a:endParaRPr lang="ru-RU" sz="2000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Рассматривание </a:t>
            </a: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иллюстраций о растениях и беседы по их содержанию.</a:t>
            </a:r>
            <a:endParaRPr lang="ru-RU" sz="2000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Дидактические игры.    </a:t>
            </a:r>
            <a:endParaRPr lang="ru-RU" sz="2000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Сюжетно </a:t>
            </a: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ролевые </a:t>
            </a:r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игры.</a:t>
            </a:r>
            <a:endParaRPr lang="ru-RU" sz="2000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Пальчиковые игры</a:t>
            </a: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Физкультминутки</a:t>
            </a: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Проведение </a:t>
            </a: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занятий:</a:t>
            </a:r>
            <a:endParaRPr lang="ru-RU" sz="2000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Опыты</a:t>
            </a: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эксперименты, </a:t>
            </a:r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наблюдения.   </a:t>
            </a:r>
            <a:endParaRPr lang="ru-RU" sz="2000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Трудовая </a:t>
            </a: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практическая </a:t>
            </a:r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</a:p>
          <a:p>
            <a:pPr algn="ctr"/>
            <a:r>
              <a:rPr lang="ru-RU" sz="2000" b="1" u="sng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  <a:endParaRPr lang="ru-RU" sz="2000" dirty="0">
              <a:effectLst/>
              <a:latin typeface="Calibri"/>
              <a:ea typeface="Calibri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0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07604" y="548680"/>
            <a:ext cx="71287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</a:t>
            </a:r>
            <a:r>
              <a:rPr lang="ru-RU" sz="28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литературы, проведение бесед и рассматривание иллюстраций.</a:t>
            </a:r>
            <a:endParaRPr lang="ru-RU" sz="2800" b="1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9992" y="1952164"/>
            <a:ext cx="3398384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5616" y="2924944"/>
            <a:ext cx="3239486" cy="25291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769</TotalTime>
  <Words>413</Words>
  <Application>Microsoft Office PowerPoint</Application>
  <PresentationFormat>Экран (4:3)</PresentationFormat>
  <Paragraphs>122</Paragraphs>
  <Slides>26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3" baseType="lpstr">
      <vt:lpstr>Arial</vt:lpstr>
      <vt:lpstr>Book Antiqua</vt:lpstr>
      <vt:lpstr>Calibri</vt:lpstr>
      <vt:lpstr>Century Gothic</vt:lpstr>
      <vt:lpstr>Comic Sans MS</vt:lpstr>
      <vt:lpstr>Times New Roman</vt:lpstr>
      <vt:lpstr>Главная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 ОВОЩИ</dc:title>
  <dc:creator>Садовская Е Е</dc:creator>
  <dc:description>Шаблон презентации ОВОЩИ</dc:description>
  <cp:lastModifiedBy>ххх</cp:lastModifiedBy>
  <cp:revision>81</cp:revision>
  <dcterms:created xsi:type="dcterms:W3CDTF">2016-03-08T13:51:18Z</dcterms:created>
  <dcterms:modified xsi:type="dcterms:W3CDTF">2021-10-23T21:03:29Z</dcterms:modified>
</cp:coreProperties>
</file>