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0"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71"/>
  </p:normalViewPr>
  <p:slideViewPr>
    <p:cSldViewPr snapToGrid="0" snapToObjects="1">
      <p:cViewPr varScale="1">
        <p:scale>
          <a:sx n="96" d="100"/>
          <a:sy n="96" d="100"/>
        </p:scale>
        <p:origin x="6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
Второй уровень
Третий уровень
Четвертый уровень
Пятый уровень</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
Второй уровень
Третий уровень
Четвертый уровень
Пятый уровень</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
Второй уровень
Третий уровень
Четвертый уровень
Пятый уровень</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
Второй уровень
Третий уровень
Четвертый уровень
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
Второй уровень
Третий уровень
Четвертый уровень
Пятый уровень</a:t>
            </a:r>
            <a:endParaRPr lang="en-US" dirty="0"/>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
Второй уровень
Третий уровень
Четвертый уровень
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
Второй уровень
Третий уровень
Четвертый уровень
Пятый уровень</a:t>
            </a:r>
            <a:endParaRPr lang="en-US" dirty="0"/>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
Второй уровень
Третий уровень
Четвертый уровень
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
Второй уровень
Третий уровень
Четвертый уровень
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
Второй уровень
Третий уровень
Четвертый уровень
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
Второй уровень
Третий уровень
Четвертый уровень
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11/23/21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vospitanie.guru/esteticheskoe/tsel-i-zadachi-muzykalnogo"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0E475A-283C-F44B-B256-948A65DDA862}"/>
              </a:ext>
            </a:extLst>
          </p:cNvPr>
          <p:cNvSpPr>
            <a:spLocks noGrp="1"/>
          </p:cNvSpPr>
          <p:nvPr>
            <p:ph type="ctrTitle"/>
          </p:nvPr>
        </p:nvSpPr>
        <p:spPr>
          <a:xfrm>
            <a:off x="2589213" y="609600"/>
            <a:ext cx="8915399" cy="3631096"/>
          </a:xfrm>
        </p:spPr>
        <p:txBody>
          <a:bodyPr>
            <a:normAutofit fontScale="90000"/>
          </a:bodyPr>
          <a:lstStyle/>
          <a:p>
            <a:r>
              <a:rPr lang="ru-RU" dirty="0">
                <a:latin typeface="Times New Roman" panose="02020603050405020304" pitchFamily="18" charset="0"/>
                <a:cs typeface="Times New Roman" panose="02020603050405020304" pitchFamily="18" charset="0"/>
              </a:rPr>
              <a:t>Сравнительная характеристика отечественных и зарубежных систем музыкального образования школьников. </a:t>
            </a:r>
          </a:p>
        </p:txBody>
      </p:sp>
      <p:sp>
        <p:nvSpPr>
          <p:cNvPr id="3" name="Подзаголовок 2">
            <a:extLst>
              <a:ext uri="{FF2B5EF4-FFF2-40B4-BE49-F238E27FC236}">
                <a16:creationId xmlns:a16="http://schemas.microsoft.com/office/drawing/2014/main" id="{D345C63B-715B-E54E-A8C7-769DCB49676D}"/>
              </a:ext>
            </a:extLst>
          </p:cNvPr>
          <p:cNvSpPr>
            <a:spLocks noGrp="1"/>
          </p:cNvSpPr>
          <p:nvPr>
            <p:ph type="subTitle" idx="1"/>
          </p:nvPr>
        </p:nvSpPr>
        <p:spPr/>
        <p:txBody>
          <a:bodyPr>
            <a:normAutofit lnSpcReduction="10000"/>
          </a:bodyPr>
          <a:lstStyle/>
          <a:p>
            <a:pPr algn="r"/>
            <a:r>
              <a:rPr lang="ru-RU" dirty="0">
                <a:latin typeface="Times New Roman" panose="02020603050405020304" pitchFamily="18" charset="0"/>
                <a:cs typeface="Times New Roman" panose="02020603050405020304" pitchFamily="18" charset="0"/>
              </a:rPr>
              <a:t>Выполнила </a:t>
            </a:r>
          </a:p>
          <a:p>
            <a:pPr algn="r"/>
            <a:r>
              <a:rPr lang="ru-RU" dirty="0">
                <a:latin typeface="Times New Roman" panose="02020603050405020304" pitchFamily="18" charset="0"/>
                <a:cs typeface="Times New Roman" panose="02020603050405020304" pitchFamily="18" charset="0"/>
              </a:rPr>
              <a:t>учитель начальных классов</a:t>
            </a:r>
          </a:p>
          <a:p>
            <a:pPr algn="r"/>
            <a:r>
              <a:rPr lang="ru-RU" dirty="0">
                <a:latin typeface="Times New Roman" panose="02020603050405020304" pitchFamily="18" charset="0"/>
                <a:cs typeface="Times New Roman" panose="02020603050405020304" pitchFamily="18" charset="0"/>
              </a:rPr>
              <a:t>Никитина Карина Владимировна</a:t>
            </a:r>
          </a:p>
        </p:txBody>
      </p:sp>
    </p:spTree>
    <p:extLst>
      <p:ext uri="{BB962C8B-B14F-4D97-AF65-F5344CB8AC3E}">
        <p14:creationId xmlns:p14="http://schemas.microsoft.com/office/powerpoint/2010/main" val="791617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sz="2400" b="1" dirty="0" err="1">
                <a:latin typeface="Times New Roman" panose="02020603050405020304" pitchFamily="18" charset="0"/>
                <a:cs typeface="Times New Roman" panose="02020603050405020304" pitchFamily="18" charset="0"/>
              </a:rPr>
              <a:t>Орфовский</a:t>
            </a:r>
            <a:r>
              <a:rPr lang="ru-RU" sz="2400" b="1" dirty="0">
                <a:latin typeface="Times New Roman" panose="02020603050405020304" pitchFamily="18" charset="0"/>
                <a:cs typeface="Times New Roman" panose="02020603050405020304" pitchFamily="18" charset="0"/>
              </a:rPr>
              <a:t> оркестр</a:t>
            </a:r>
          </a:p>
          <a:p>
            <a:pPr algn="just"/>
            <a:r>
              <a:rPr lang="ru-RU" sz="2400" dirty="0">
                <a:latin typeface="Times New Roman" panose="02020603050405020304" pitchFamily="18" charset="0"/>
                <a:cs typeface="Times New Roman" panose="02020603050405020304" pitchFamily="18" charset="0"/>
              </a:rPr>
              <a:t>Дети любят, и должны играть на музыкальных инструментах. Произвольно, в ритм, предложенный педагогом, или под музыку, дети музицируют и наслаждаются этим процессом. Для детского </a:t>
            </a:r>
            <a:r>
              <a:rPr lang="ru-RU" sz="2400" dirty="0" err="1">
                <a:latin typeface="Times New Roman" panose="02020603050405020304" pitchFamily="18" charset="0"/>
                <a:cs typeface="Times New Roman" panose="02020603050405020304" pitchFamily="18" charset="0"/>
              </a:rPr>
              <a:t>музицирования</a:t>
            </a:r>
            <a:r>
              <a:rPr lang="ru-RU" sz="2400" dirty="0">
                <a:latin typeface="Times New Roman" panose="02020603050405020304" pitchFamily="18" charset="0"/>
                <a:cs typeface="Times New Roman" panose="02020603050405020304" pitchFamily="18" charset="0"/>
              </a:rPr>
              <a:t> нужны те инструменты, игра на которых не должна представлять никакой сложности и не требует предварительного учения. Это ударные, шумовые инструменты: маракасы, румбы, кастаньеты, бубны, барабаны. Металлические колокольчики, треугольники и тарелки – то, что имеет различный, богатый и громкий звук. Инструменты для детей являются продолжением их тела. </a:t>
            </a:r>
            <a:r>
              <a:rPr lang="ru-RU" sz="2400" dirty="0" err="1">
                <a:latin typeface="Times New Roman" panose="02020603050405020304" pitchFamily="18" charset="0"/>
                <a:cs typeface="Times New Roman" panose="02020603050405020304" pitchFamily="18" charset="0"/>
              </a:rPr>
              <a:t>Звукоизвлечение</a:t>
            </a:r>
            <a:r>
              <a:rPr lang="ru-RU" sz="2400" dirty="0">
                <a:latin typeface="Times New Roman" panose="02020603050405020304" pitchFamily="18" charset="0"/>
                <a:cs typeface="Times New Roman" panose="02020603050405020304" pitchFamily="18" charset="0"/>
              </a:rPr>
              <a:t> следует после жеста рукой или ногой.</a:t>
            </a:r>
          </a:p>
          <a:p>
            <a:pPr algn="just"/>
            <a:r>
              <a:rPr lang="ru-RU" sz="2400" dirty="0">
                <a:latin typeface="Times New Roman" panose="02020603050405020304" pitchFamily="18" charset="0"/>
                <a:cs typeface="Times New Roman" panose="02020603050405020304" pitchFamily="18" charset="0"/>
              </a:rPr>
              <a:t>Сочетание игры и пения, текста и ритма дают оптимальный результат. Дети познают музыку самым натуральным образом, с помощью собственного голоса и тела. Что может быть естественнее?</a:t>
            </a:r>
          </a:p>
          <a:p>
            <a:endParaRPr lang="ru-RU" dirty="0"/>
          </a:p>
        </p:txBody>
      </p:sp>
    </p:spTree>
    <p:extLst>
      <p:ext uri="{BB962C8B-B14F-4D97-AF65-F5344CB8AC3E}">
        <p14:creationId xmlns:p14="http://schemas.microsoft.com/office/powerpoint/2010/main" val="43295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sz="2400" b="1" dirty="0">
                <a:latin typeface="Times New Roman" panose="02020603050405020304" pitchFamily="18" charset="0"/>
                <a:cs typeface="Times New Roman" panose="02020603050405020304" pitchFamily="18" charset="0"/>
              </a:rPr>
              <a:t>Гениальные дети </a:t>
            </a:r>
            <a:r>
              <a:rPr lang="ru-RU" sz="2400" b="1" dirty="0" err="1">
                <a:latin typeface="Times New Roman" panose="02020603050405020304" pitchFamily="18" charset="0"/>
                <a:cs typeface="Times New Roman" panose="02020603050405020304" pitchFamily="18" charset="0"/>
              </a:rPr>
              <a:t>Шиничи</a:t>
            </a:r>
            <a:r>
              <a:rPr lang="ru-RU" sz="2400" b="1" dirty="0">
                <a:latin typeface="Times New Roman" panose="02020603050405020304" pitchFamily="18" charset="0"/>
                <a:cs typeface="Times New Roman" panose="02020603050405020304" pitchFamily="18" charset="0"/>
              </a:rPr>
              <a:t> Судзуки</a:t>
            </a:r>
          </a:p>
          <a:p>
            <a:pPr algn="just"/>
            <a:r>
              <a:rPr lang="ru-RU" sz="2400" dirty="0">
                <a:latin typeface="Times New Roman" panose="02020603050405020304" pitchFamily="18" charset="0"/>
                <a:cs typeface="Times New Roman" panose="02020603050405020304" pitchFamily="18" charset="0"/>
              </a:rPr>
              <a:t>О профессоре Судзуки принято говорить, как о необыкновенном новаторе. Автор методики музыкального воспитания, который ни просто сказал, а доказал на практике, что начинать обучение игре на инструменте можно в возрасте до 3 лет. Он учил малышей играть на скрипке, начиная обучение в 2-3 года. Пятилетние малышки поражали мировую публику своей игрой. Оркестр из 100 -200 детей легко и чисто исполнял программу, состоящую из классических произведений Моцарта, Бетховена, Вивальди.</a:t>
            </a:r>
          </a:p>
          <a:p>
            <a:pPr algn="just"/>
            <a:r>
              <a:rPr lang="ru-RU" sz="2400" dirty="0">
                <a:latin typeface="Times New Roman" panose="02020603050405020304" pitchFamily="18" charset="0"/>
                <a:cs typeface="Times New Roman" panose="02020603050405020304" pitchFamily="18" charset="0"/>
              </a:rPr>
              <a:t>Его методика рассчитана на любого ребенка, без определенных талантов и навыков. По мнению Судзуки, все дети – музыкальны. Главное не потерять тот самый момент, когда дети настежь открыты для обучения музыке.</a:t>
            </a:r>
          </a:p>
          <a:p>
            <a:pPr algn="just"/>
            <a:r>
              <a:rPr lang="ru-RU" sz="2400" dirty="0">
                <a:latin typeface="Times New Roman" panose="02020603050405020304" pitchFamily="18" charset="0"/>
                <a:cs typeface="Times New Roman" panose="02020603050405020304" pitchFamily="18" charset="0"/>
              </a:rPr>
              <a:t>Японский профессор умер в конце прошлого столетия, никто пока не сумел повторить его результаты. Может просто никто всерьез не верил в детей так, как верил </a:t>
            </a:r>
            <a:r>
              <a:rPr lang="ru-RU" sz="2400" dirty="0" err="1">
                <a:latin typeface="Times New Roman" panose="02020603050405020304" pitchFamily="18" charset="0"/>
                <a:cs typeface="Times New Roman" panose="02020603050405020304" pitchFamily="18" charset="0"/>
              </a:rPr>
              <a:t>Шиничи</a:t>
            </a:r>
            <a:r>
              <a:rPr lang="ru-RU" sz="2400" dirty="0">
                <a:latin typeface="Times New Roman" panose="02020603050405020304" pitchFamily="18" charset="0"/>
                <a:cs typeface="Times New Roman" panose="02020603050405020304" pitchFamily="18" charset="0"/>
              </a:rPr>
              <a:t> Судзуки?</a:t>
            </a:r>
          </a:p>
          <a:p>
            <a:endParaRPr lang="ru-RU" dirty="0"/>
          </a:p>
        </p:txBody>
      </p:sp>
    </p:spTree>
    <p:extLst>
      <p:ext uri="{BB962C8B-B14F-4D97-AF65-F5344CB8AC3E}">
        <p14:creationId xmlns:p14="http://schemas.microsoft.com/office/powerpoint/2010/main" val="2602082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normAutofit fontScale="92500"/>
          </a:bodyPr>
          <a:lstStyle/>
          <a:p>
            <a:pPr algn="ctr"/>
            <a:r>
              <a:rPr lang="ru-RU" sz="2400" b="1" dirty="0">
                <a:latin typeface="Times New Roman" panose="02020603050405020304" pitchFamily="18" charset="0"/>
                <a:cs typeface="Times New Roman" panose="02020603050405020304" pitchFamily="18" charset="0"/>
              </a:rPr>
              <a:t>Система </a:t>
            </a:r>
            <a:r>
              <a:rPr lang="ru-RU" sz="2400" b="1" dirty="0" err="1">
                <a:latin typeface="Times New Roman" panose="02020603050405020304" pitchFamily="18" charset="0"/>
                <a:cs typeface="Times New Roman" panose="02020603050405020304" pitchFamily="18" charset="0"/>
              </a:rPr>
              <a:t>Золтана</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Кодая</a:t>
            </a:r>
            <a:endParaRPr lang="ru-RU" sz="2400" b="1"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Венгерский композитор, посвятивший свою жизнь музыкальному воспитанию. Его взгляды на обучение музыки повторяют идеи </a:t>
            </a:r>
            <a:r>
              <a:rPr lang="ru-RU" sz="2400" dirty="0" err="1">
                <a:latin typeface="Times New Roman" panose="02020603050405020304" pitchFamily="18" charset="0"/>
                <a:cs typeface="Times New Roman" panose="02020603050405020304" pitchFamily="18" charset="0"/>
              </a:rPr>
              <a:t>Кабалевского</a:t>
            </a:r>
            <a:r>
              <a:rPr lang="ru-RU" sz="2400" dirty="0">
                <a:latin typeface="Times New Roman" panose="02020603050405020304" pitchFamily="18" charset="0"/>
                <a:cs typeface="Times New Roman" panose="02020603050405020304" pitchFamily="18" charset="0"/>
              </a:rPr>
              <a:t>:</a:t>
            </a:r>
          </a:p>
          <a:p>
            <a:pPr algn="just"/>
            <a:r>
              <a:rPr lang="ru-RU" sz="2400" dirty="0">
                <a:latin typeface="Times New Roman" panose="02020603050405020304" pitchFamily="18" charset="0"/>
                <a:cs typeface="Times New Roman" panose="02020603050405020304" pitchFamily="18" charset="0"/>
              </a:rPr>
              <a:t>музыке не учат – в нее вводят постепенно, заинтересовывая и увлекая;</a:t>
            </a:r>
          </a:p>
          <a:p>
            <a:pPr algn="just"/>
            <a:r>
              <a:rPr lang="ru-RU" sz="2400" dirty="0">
                <a:latin typeface="Times New Roman" panose="02020603050405020304" pitchFamily="18" charset="0"/>
                <a:cs typeface="Times New Roman" panose="02020603050405020304" pitchFamily="18" charset="0"/>
              </a:rPr>
              <a:t>нет немузыкальных детей;</a:t>
            </a:r>
          </a:p>
          <a:p>
            <a:pPr algn="just"/>
            <a:r>
              <a:rPr lang="ru-RU" sz="2400" dirty="0">
                <a:latin typeface="Times New Roman" panose="02020603050405020304" pitchFamily="18" charset="0"/>
                <a:cs typeface="Times New Roman" panose="02020603050405020304" pitchFamily="18" charset="0"/>
              </a:rPr>
              <a:t>на первом месте слух и голос. Только потом теория и нотная грамота.</a:t>
            </a:r>
          </a:p>
          <a:p>
            <a:pPr algn="just"/>
            <a:r>
              <a:rPr lang="ru-RU" sz="2400" dirty="0">
                <a:latin typeface="Times New Roman" panose="02020603050405020304" pitchFamily="18" charset="0"/>
                <a:cs typeface="Times New Roman" panose="02020603050405020304" pitchFamily="18" charset="0"/>
              </a:rPr>
              <a:t>полноценное развитие и воспитание личности невозможно, без музыкального воспитания</a:t>
            </a:r>
          </a:p>
          <a:p>
            <a:pPr marL="0" indent="0" algn="just">
              <a:buNone/>
            </a:pPr>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Как и его коллеги-педагоги, </a:t>
            </a:r>
            <a:r>
              <a:rPr lang="ru-RU" sz="2400" dirty="0" err="1">
                <a:latin typeface="Times New Roman" panose="02020603050405020304" pitchFamily="18" charset="0"/>
                <a:cs typeface="Times New Roman" panose="02020603050405020304" pitchFamily="18" charset="0"/>
              </a:rPr>
              <a:t>Золтан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Кодай</a:t>
            </a:r>
            <a:r>
              <a:rPr lang="ru-RU" sz="2400" dirty="0">
                <a:latin typeface="Times New Roman" panose="02020603050405020304" pitchFamily="18" charset="0"/>
                <a:cs typeface="Times New Roman" panose="02020603050405020304" pitchFamily="18" charset="0"/>
              </a:rPr>
              <a:t> говорил о первостепенности семьи в вопросах воспитания, но ставил музыкальное воспитание, как государственную задачу. Известный в Венгрии педагог добился того, что уроки музыки в школах Венгрии стали ежедневными. Им уделялось максимум внимания, что приносила отличные результаты – успеваемость в венгерских школах существенно повысилась.</a:t>
            </a:r>
          </a:p>
          <a:p>
            <a:pPr marL="0" indent="0">
              <a:buNone/>
            </a:pPr>
            <a:br>
              <a:rPr lang="ru-RU" dirty="0"/>
            </a:br>
            <a:endParaRPr lang="ru-RU" dirty="0"/>
          </a:p>
        </p:txBody>
      </p:sp>
    </p:spTree>
    <p:extLst>
      <p:ext uri="{BB962C8B-B14F-4D97-AF65-F5344CB8AC3E}">
        <p14:creationId xmlns:p14="http://schemas.microsoft.com/office/powerpoint/2010/main" val="3285196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C0FB9D43-0677-7E4C-917A-DAF4F4383FF8}"/>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659318" y="556591"/>
            <a:ext cx="9641094" cy="5315709"/>
          </a:xfrm>
        </p:spPr>
      </p:pic>
    </p:spTree>
    <p:extLst>
      <p:ext uri="{BB962C8B-B14F-4D97-AF65-F5344CB8AC3E}">
        <p14:creationId xmlns:p14="http://schemas.microsoft.com/office/powerpoint/2010/main" val="3599258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8513189-96FB-2D4C-ABD0-711857CD06A6}"/>
              </a:ext>
            </a:extLst>
          </p:cNvPr>
          <p:cNvSpPr>
            <a:spLocks noGrp="1"/>
          </p:cNvSpPr>
          <p:nvPr>
            <p:ph idx="1"/>
          </p:nvPr>
        </p:nvSpPr>
        <p:spPr>
          <a:xfrm>
            <a:off x="1616765" y="132521"/>
            <a:ext cx="10455965" cy="6612835"/>
          </a:xfrm>
        </p:spPr>
        <p:txBody>
          <a:bodyPr/>
          <a:lstStyle/>
          <a:p>
            <a:pPr marL="0" indent="0" algn="ctr">
              <a:buNone/>
            </a:pPr>
            <a:r>
              <a:rPr lang="ru-RU" sz="2800" b="1" dirty="0">
                <a:latin typeface="Times New Roman" panose="02020603050405020304" pitchFamily="18" charset="0"/>
                <a:cs typeface="Times New Roman" panose="02020603050405020304" pitchFamily="18" charset="0"/>
              </a:rPr>
              <a:t>Единая нить в системах музыкального воспитания</a:t>
            </a:r>
          </a:p>
          <a:p>
            <a:pPr marL="0" indent="0">
              <a:buNone/>
            </a:pPr>
            <a:r>
              <a:rPr lang="ru-RU" sz="2800" dirty="0">
                <a:latin typeface="Times New Roman" panose="02020603050405020304" pitchFamily="18" charset="0"/>
                <a:cs typeface="Times New Roman" panose="02020603050405020304" pitchFamily="18" charset="0"/>
              </a:rPr>
              <a:t>Систем и методик воспитания музыкой не мало. Есть у них различия, конечно, но большинство из них сходятся в едином мнении – музыка нужна, и она должна быть доступной.</a:t>
            </a:r>
          </a:p>
          <a:p>
            <a:pPr marL="0" indent="0">
              <a:buNone/>
            </a:pPr>
            <a:r>
              <a:rPr lang="ru-RU" sz="2800" dirty="0">
                <a:latin typeface="Times New Roman" panose="02020603050405020304" pitchFamily="18" charset="0"/>
                <a:cs typeface="Times New Roman" panose="02020603050405020304" pitchFamily="18" charset="0"/>
              </a:rPr>
              <a:t>Основные моменты всех систем и методик:</a:t>
            </a:r>
          </a:p>
          <a:p>
            <a:r>
              <a:rPr lang="ru-RU" sz="2800" dirty="0">
                <a:latin typeface="Times New Roman" panose="02020603050405020304" pitchFamily="18" charset="0"/>
                <a:cs typeface="Times New Roman" panose="02020603050405020304" pitchFamily="18" charset="0"/>
              </a:rPr>
              <a:t>Создавать музыкально-развивающую среду;</a:t>
            </a:r>
          </a:p>
          <a:p>
            <a:r>
              <a:rPr lang="ru-RU" sz="2800" dirty="0">
                <a:latin typeface="Times New Roman" panose="02020603050405020304" pitchFamily="18" charset="0"/>
                <a:cs typeface="Times New Roman" panose="02020603050405020304" pitchFamily="18" charset="0"/>
              </a:rPr>
              <a:t>Все дети талантливы, нужно лишь вовремя это заметить;</a:t>
            </a:r>
          </a:p>
          <a:p>
            <a:r>
              <a:rPr lang="ru-RU" sz="2800" dirty="0">
                <a:latin typeface="Times New Roman" panose="02020603050405020304" pitchFamily="18" charset="0"/>
                <a:cs typeface="Times New Roman" panose="02020603050405020304" pitchFamily="18" charset="0"/>
              </a:rPr>
              <a:t>Любовь к детям – гарантия успеха;</a:t>
            </a:r>
          </a:p>
          <a:p>
            <a:r>
              <a:rPr lang="ru-RU" sz="2800" dirty="0">
                <a:latin typeface="Times New Roman" panose="02020603050405020304" pitchFamily="18" charset="0"/>
                <a:cs typeface="Times New Roman" panose="02020603050405020304" pitchFamily="18" charset="0"/>
              </a:rPr>
              <a:t>Главные учителя – это родители;</a:t>
            </a:r>
          </a:p>
          <a:p>
            <a:r>
              <a:rPr lang="ru-RU" sz="2800" dirty="0">
                <a:latin typeface="Times New Roman" panose="02020603050405020304" pitchFamily="18" charset="0"/>
                <a:cs typeface="Times New Roman" panose="02020603050405020304" pitchFamily="18" charset="0"/>
              </a:rPr>
              <a:t>Ранее воспитание – самое эффективное.</a:t>
            </a:r>
          </a:p>
          <a:p>
            <a:endParaRPr lang="ru-RU" dirty="0"/>
          </a:p>
        </p:txBody>
      </p:sp>
    </p:spTree>
    <p:extLst>
      <p:ext uri="{BB962C8B-B14F-4D97-AF65-F5344CB8AC3E}">
        <p14:creationId xmlns:p14="http://schemas.microsoft.com/office/powerpoint/2010/main" val="610517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8ADBA47-F026-C440-B442-D9C1C0620B62}"/>
              </a:ext>
            </a:extLst>
          </p:cNvPr>
          <p:cNvSpPr>
            <a:spLocks noGrp="1"/>
          </p:cNvSpPr>
          <p:nvPr>
            <p:ph idx="1"/>
          </p:nvPr>
        </p:nvSpPr>
        <p:spPr>
          <a:xfrm>
            <a:off x="1417983" y="0"/>
            <a:ext cx="10654747" cy="6858000"/>
          </a:xfrm>
        </p:spPr>
        <p:txBody>
          <a:bodyPr/>
          <a:lstStyle/>
          <a:p>
            <a:endParaRPr lang="ru-RU" sz="2800" b="1" dirty="0">
              <a:latin typeface="Times New Roman" panose="02020603050405020304" pitchFamily="18" charset="0"/>
              <a:cs typeface="Times New Roman" panose="02020603050405020304" pitchFamily="18" charset="0"/>
            </a:endParaRPr>
          </a:p>
          <a:p>
            <a:pPr marL="0" indent="0" algn="ctr">
              <a:buNone/>
            </a:pPr>
            <a:r>
              <a:rPr lang="ru-RU" sz="2800" b="1" dirty="0">
                <a:latin typeface="Times New Roman" panose="02020603050405020304" pitchFamily="18" charset="0"/>
                <a:cs typeface="Times New Roman" panose="02020603050405020304" pitchFamily="18" charset="0"/>
              </a:rPr>
              <a:t>Отечественные системы</a:t>
            </a:r>
          </a:p>
          <a:p>
            <a:endParaRPr lang="ru-RU" sz="2800" dirty="0">
              <a:latin typeface="Times New Roman" panose="02020603050405020304" pitchFamily="18" charset="0"/>
              <a:cs typeface="Times New Roman" panose="02020603050405020304" pitchFamily="18" charset="0"/>
            </a:endParaRPr>
          </a:p>
          <a:p>
            <a:pPr algn="just"/>
            <a:r>
              <a:rPr lang="ru-RU" sz="2800" dirty="0">
                <a:latin typeface="Times New Roman" panose="02020603050405020304" pitchFamily="18" charset="0"/>
                <a:cs typeface="Times New Roman" panose="02020603050405020304" pitchFamily="18" charset="0"/>
              </a:rPr>
              <a:t>Прошлый век для нашей страны ознаменовался небывалым ростом уровня образования населения. Воспитанию детей придавали огромное значение. Ведущие педагоги и психологи бросали все свои силы на разработку и систематизацию </a:t>
            </a:r>
            <a:r>
              <a:rPr lang="ru-RU" sz="2800" dirty="0" err="1">
                <a:latin typeface="Times New Roman" panose="02020603050405020304" pitchFamily="18" charset="0"/>
                <a:cs typeface="Times New Roman" panose="02020603050405020304" pitchFamily="18" charset="0"/>
              </a:rPr>
              <a:t>воспитательно</a:t>
            </a:r>
            <a:r>
              <a:rPr lang="ru-RU" sz="2800" dirty="0">
                <a:latin typeface="Times New Roman" panose="02020603050405020304" pitchFamily="18" charset="0"/>
                <a:cs typeface="Times New Roman" panose="02020603050405020304" pitchFamily="18" charset="0"/>
              </a:rPr>
              <a:t>-образовательных программ. Художественно-эстетическому воспитанию уделялось большее внимание, как основе развития полноценной личности. Музыкальное воспитание детей стало не роскошью, а необходимостью. Тем, что в нашей стране музыкальное воспитание доступно для детей от 2 лет, стоит гордиться – это большая редкость в мире.</a:t>
            </a:r>
          </a:p>
          <a:p>
            <a:endParaRPr lang="ru-RU" dirty="0"/>
          </a:p>
        </p:txBody>
      </p:sp>
    </p:spTree>
    <p:extLst>
      <p:ext uri="{BB962C8B-B14F-4D97-AF65-F5344CB8AC3E}">
        <p14:creationId xmlns:p14="http://schemas.microsoft.com/office/powerpoint/2010/main" val="1654635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sz="2400" b="1" dirty="0">
                <a:latin typeface="Times New Roman" panose="02020603050405020304" pitchFamily="18" charset="0"/>
                <a:cs typeface="Times New Roman" panose="02020603050405020304" pitchFamily="18" charset="0"/>
              </a:rPr>
              <a:t>Система музыкального воспитания Дмитрия </a:t>
            </a:r>
            <a:r>
              <a:rPr lang="ru-RU" sz="2400" b="1" dirty="0" err="1">
                <a:latin typeface="Times New Roman" panose="02020603050405020304" pitchFamily="18" charset="0"/>
                <a:cs typeface="Times New Roman" panose="02020603050405020304" pitchFamily="18" charset="0"/>
              </a:rPr>
              <a:t>Кабалевского</a:t>
            </a:r>
            <a:endParaRPr lang="ru-RU" sz="2400" b="1"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Имя Дмитрия </a:t>
            </a:r>
            <a:r>
              <a:rPr lang="ru-RU" sz="2400" dirty="0" err="1">
                <a:latin typeface="Times New Roman" panose="02020603050405020304" pitchFamily="18" charset="0"/>
                <a:cs typeface="Times New Roman" panose="02020603050405020304" pitchFamily="18" charset="0"/>
              </a:rPr>
              <a:t>Кабалевского</a:t>
            </a:r>
            <a:r>
              <a:rPr lang="ru-RU" sz="2400" dirty="0">
                <a:latin typeface="Times New Roman" panose="02020603050405020304" pitchFamily="18" charset="0"/>
                <a:cs typeface="Times New Roman" panose="02020603050405020304" pitchFamily="18" charset="0"/>
              </a:rPr>
              <a:t> знают даже те, кто к музыке не имеет ни малейшего отношения. Величайший педагог, композитор, почетный президент Международного общества музыкального воспитания </a:t>
            </a:r>
            <a:r>
              <a:rPr lang="en" sz="2400" dirty="0">
                <a:latin typeface="Times New Roman" panose="02020603050405020304" pitchFamily="18" charset="0"/>
                <a:cs typeface="Times New Roman" panose="02020603050405020304" pitchFamily="18" charset="0"/>
              </a:rPr>
              <a:t>ISME, </a:t>
            </a:r>
            <a:r>
              <a:rPr lang="ru-RU" sz="2400" dirty="0">
                <a:latin typeface="Times New Roman" panose="02020603050405020304" pitchFamily="18" charset="0"/>
                <a:cs typeface="Times New Roman" panose="02020603050405020304" pitchFamily="18" charset="0"/>
              </a:rPr>
              <a:t>он один из первых понял, что сухое, педантичное обучение музыки не приносит желаемых результатов, а лишь отталкивает подрастающее поколение от всего, что с ней связано. Он говорил о том, что музыка не должна быть оторванной от повседневной жизни. Отнюдь, она должна стать ее частью. Музыку нужно познавать, впитывать, а не учить по слогам, как грамоту.</a:t>
            </a:r>
          </a:p>
          <a:p>
            <a:endParaRPr lang="ru-RU" dirty="0"/>
          </a:p>
        </p:txBody>
      </p:sp>
      <p:pic>
        <p:nvPicPr>
          <p:cNvPr id="5" name="Рисунок 4">
            <a:extLst>
              <a:ext uri="{FF2B5EF4-FFF2-40B4-BE49-F238E27FC236}">
                <a16:creationId xmlns:a16="http://schemas.microsoft.com/office/drawing/2014/main" id="{BCB5068F-408B-D942-88CB-EB69E3FABEF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62652" y="3504360"/>
            <a:ext cx="5384820" cy="3353640"/>
          </a:xfrm>
          <a:prstGeom prst="rect">
            <a:avLst/>
          </a:prstGeom>
        </p:spPr>
      </p:pic>
    </p:spTree>
    <p:extLst>
      <p:ext uri="{BB962C8B-B14F-4D97-AF65-F5344CB8AC3E}">
        <p14:creationId xmlns:p14="http://schemas.microsoft.com/office/powerpoint/2010/main" val="999237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just">
              <a:buNone/>
            </a:pPr>
            <a:r>
              <a:rPr lang="ru-RU" sz="2800" dirty="0">
                <a:latin typeface="Times New Roman" panose="02020603050405020304" pitchFamily="18" charset="0"/>
                <a:cs typeface="Times New Roman" panose="02020603050405020304" pitchFamily="18" charset="0"/>
              </a:rPr>
              <a:t>Три кита в музыке – песня, марш и танец. </a:t>
            </a:r>
            <a:r>
              <a:rPr lang="ru-RU" sz="2800" dirty="0" err="1">
                <a:latin typeface="Times New Roman" panose="02020603050405020304" pitchFamily="18" charset="0"/>
                <a:cs typeface="Times New Roman" panose="02020603050405020304" pitchFamily="18" charset="0"/>
              </a:rPr>
              <a:t>Кабалевский</a:t>
            </a:r>
            <a:r>
              <a:rPr lang="ru-RU" sz="2800" dirty="0">
                <a:latin typeface="Times New Roman" panose="02020603050405020304" pitchFamily="18" charset="0"/>
                <a:cs typeface="Times New Roman" panose="02020603050405020304" pitchFamily="18" charset="0"/>
              </a:rPr>
              <a:t> считал, что на этих «китах» строится весь музыкальный мир. Именно эти три составляющие являются связью между сложным музыкальным искусством, и нашей обычной жизнью.</a:t>
            </a:r>
          </a:p>
          <a:p>
            <a:pPr marL="0" indent="0" algn="just">
              <a:buNone/>
            </a:pPr>
            <a:r>
              <a:rPr lang="ru-RU" sz="2800" dirty="0">
                <a:latin typeface="Times New Roman" panose="02020603050405020304" pitchFamily="18" charset="0"/>
                <a:cs typeface="Times New Roman" panose="02020603050405020304" pitchFamily="18" charset="0"/>
              </a:rPr>
              <a:t>Еще одной важной мыслью учения </a:t>
            </a:r>
            <a:r>
              <a:rPr lang="ru-RU" sz="2800" dirty="0" err="1">
                <a:latin typeface="Times New Roman" panose="02020603050405020304" pitchFamily="18" charset="0"/>
                <a:cs typeface="Times New Roman" panose="02020603050405020304" pitchFamily="18" charset="0"/>
              </a:rPr>
              <a:t>Кабалевского</a:t>
            </a:r>
            <a:r>
              <a:rPr lang="ru-RU" sz="2800" dirty="0">
                <a:latin typeface="Times New Roman" panose="02020603050405020304" pitchFamily="18" charset="0"/>
                <a:cs typeface="Times New Roman" panose="02020603050405020304" pitchFamily="18" charset="0"/>
              </a:rPr>
              <a:t> стал принцип «добывания знаний». Не нужно рассказывать детям о чем либо. Нужно провоцировать их на то, чтоб они сами вас спросили. Побуждать интерес, стимулировать мышление, а не пичкать готовым продуктом (знаниями). Диалог, а не лекция должен стать основой музыкального занятия. Дети – активные участники процесса, а не пассивные слушатели. Музыка не должна обрушиться на них, как волна, они должны сами войти в нее, постепенно погружаясь все глубже и глубже, наслаждаясь процессом.</a:t>
            </a:r>
          </a:p>
          <a:p>
            <a:endParaRPr lang="ru-RU" dirty="0"/>
          </a:p>
        </p:txBody>
      </p:sp>
    </p:spTree>
    <p:extLst>
      <p:ext uri="{BB962C8B-B14F-4D97-AF65-F5344CB8AC3E}">
        <p14:creationId xmlns:p14="http://schemas.microsoft.com/office/powerpoint/2010/main" val="1156144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sz="2000" b="1" dirty="0">
                <a:latin typeface="Times New Roman" panose="02020603050405020304" pitchFamily="18" charset="0"/>
                <a:cs typeface="Times New Roman" panose="02020603050405020304" pitchFamily="18" charset="0"/>
              </a:rPr>
              <a:t>Система воспитания супругов Никитиных</a:t>
            </a:r>
          </a:p>
          <a:p>
            <a:pPr algn="just"/>
            <a:r>
              <a:rPr lang="ru-RU" sz="2000" dirty="0">
                <a:latin typeface="Times New Roman" panose="02020603050405020304" pitchFamily="18" charset="0"/>
                <a:cs typeface="Times New Roman" panose="02020603050405020304" pitchFamily="18" charset="0"/>
              </a:rPr>
              <a:t>Согласно методике этих активных и педагогически продвинутых родителей, воспитывать ребенка нужно «сразу, а не потом». Первый год жизни они называют «годом запуска». Многие наивно считают, что маленькие дети не способны воспринимать информацию, но это совершенно не так. Создать гармоничную развивающую среду вокруг маленького человечка, и он сам начнет брать оттуда то, что ему нужно и сколько нужно. Не мешать, а помогать – основа родительского воспитания.</a:t>
            </a:r>
          </a:p>
          <a:p>
            <a:endParaRPr lang="ru-RU" dirty="0"/>
          </a:p>
        </p:txBody>
      </p:sp>
      <p:pic>
        <p:nvPicPr>
          <p:cNvPr id="4" name="Рисунок 3">
            <a:extLst>
              <a:ext uri="{FF2B5EF4-FFF2-40B4-BE49-F238E27FC236}">
                <a16:creationId xmlns:a16="http://schemas.microsoft.com/office/drawing/2014/main" id="{F7D2ADDE-DDED-CF4C-844A-5D90A9A964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06311" y="2390458"/>
            <a:ext cx="6177446" cy="4467542"/>
          </a:xfrm>
          <a:prstGeom prst="rect">
            <a:avLst/>
          </a:prstGeom>
        </p:spPr>
      </p:pic>
    </p:spTree>
    <p:extLst>
      <p:ext uri="{BB962C8B-B14F-4D97-AF65-F5344CB8AC3E}">
        <p14:creationId xmlns:p14="http://schemas.microsoft.com/office/powerpoint/2010/main" val="835297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normAutofit lnSpcReduction="10000"/>
          </a:bodyPr>
          <a:lstStyle/>
          <a:p>
            <a:pPr marL="0" indent="0" algn="ctr">
              <a:buNone/>
            </a:pPr>
            <a:r>
              <a:rPr lang="ru-RU" b="1" dirty="0">
                <a:latin typeface="Times New Roman" panose="02020603050405020304" pitchFamily="18" charset="0"/>
                <a:cs typeface="Times New Roman" panose="02020603050405020304" pitchFamily="18" charset="0"/>
              </a:rPr>
              <a:t>Павел Тюленев – раннее, самое раннее музыкальное воспитание</a:t>
            </a:r>
          </a:p>
          <a:p>
            <a:pPr algn="just"/>
            <a:r>
              <a:rPr lang="ru-RU" dirty="0">
                <a:latin typeface="Times New Roman" panose="02020603050405020304" pitchFamily="18" charset="0"/>
                <a:cs typeface="Times New Roman" panose="02020603050405020304" pitchFamily="18" charset="0"/>
              </a:rPr>
              <a:t>Идея методики Тюленева в том, чтобы начинать музыкальное развитие ребенка с самого рождения. За основу были приняты исследования института развития потенциальных возможностей человека (Филадельфия, США), которые подтверждают, что первые три года мозг ребенка развивается с огромной скоростью, поглощая такое количество информации, которое потом будет уже недоступно. Дети до трех лет подобны губке, которая вбирает максимум, поэтому начинать обучение нужно сразу. Павел Тюленев призывает учить ребенка музыке, как только он появился на свет.</a:t>
            </a:r>
          </a:p>
          <a:p>
            <a:pPr algn="just"/>
            <a:r>
              <a:rPr lang="ru-RU" dirty="0">
                <a:latin typeface="Times New Roman" panose="02020603050405020304" pitchFamily="18" charset="0"/>
                <a:cs typeface="Times New Roman" panose="02020603050405020304" pitchFamily="18" charset="0"/>
              </a:rPr>
              <a:t>Карточки с изображением нот. Яркие крупные карточки он советует прикреплять к стенкам кровати малыша таким образом, чтобы он мог их хорошо видеть. Изображение нот и частей фортепианной клавиатуры должны быть повсюду. Здесь срабатывает зрительная память, которая впоследствии поможет быстро освоить музыкальную грамоту;</a:t>
            </a:r>
          </a:p>
          <a:p>
            <a:pPr algn="just"/>
            <a:r>
              <a:rPr lang="ru-RU" dirty="0">
                <a:latin typeface="Times New Roman" panose="02020603050405020304" pitchFamily="18" charset="0"/>
                <a:cs typeface="Times New Roman" panose="02020603050405020304" pitchFamily="18" charset="0"/>
              </a:rPr>
              <a:t>Музыкальный инструмент в постоянной доступной близости. Инструмент (в этом случае, лучше всего синтезатор), Павел советует ставить в плотную к кроватке малыша, чтобы он мог свободно дотянуться до клавиатуры своими ручками. Трогая своими крохотными пальчиками клавиши пианино, он слушает его звучание, постепенно улавливает связь между своими действиями и звуком инструмента;</a:t>
            </a:r>
          </a:p>
          <a:p>
            <a:pPr algn="just"/>
            <a:r>
              <a:rPr lang="ru-RU" dirty="0">
                <a:latin typeface="Times New Roman" panose="02020603050405020304" pitchFamily="18" charset="0"/>
                <a:cs typeface="Times New Roman" panose="02020603050405020304" pitchFamily="18" charset="0"/>
              </a:rPr>
              <a:t>Дать ему возможность самому творить музыку. Для этого нужно, чтобы ребенок имел свободный доступ к музыкальным инструментам. Дети инстинктивно тянутся к музыке – это факт. Произвольно играя на инструменте, запоминают его звучание, познают соотношения звуков по высоте и длительности звучания. Они пробуют различную комбинацию и слушают. Это действует лучше, чем любые уроки теории в будущем;</a:t>
            </a:r>
          </a:p>
          <a:p>
            <a:pPr algn="just"/>
            <a:r>
              <a:rPr lang="ru-RU" dirty="0">
                <a:latin typeface="Times New Roman" panose="02020603050405020304" pitchFamily="18" charset="0"/>
                <a:cs typeface="Times New Roman" panose="02020603050405020304" pitchFamily="18" charset="0"/>
              </a:rPr>
              <a:t>Убрать все лишнее. Все то, что не имеет никакого смысла для развития ребенка – прочь с его поля зрения. Ничего не должно отвлекать – телевизор, ненужные «взрослые» вещи не должны засорять окружающую среду малыша.</a:t>
            </a:r>
          </a:p>
          <a:p>
            <a:endParaRPr lang="ru-RU" dirty="0"/>
          </a:p>
        </p:txBody>
      </p:sp>
    </p:spTree>
    <p:extLst>
      <p:ext uri="{BB962C8B-B14F-4D97-AF65-F5344CB8AC3E}">
        <p14:creationId xmlns:p14="http://schemas.microsoft.com/office/powerpoint/2010/main" val="1126683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b="1" dirty="0">
                <a:solidFill>
                  <a:schemeClr val="tx1"/>
                </a:solidFill>
                <a:latin typeface="Times New Roman" panose="02020603050405020304" pitchFamily="18" charset="0"/>
                <a:cs typeface="Times New Roman" panose="02020603050405020304" pitchFamily="18" charset="0"/>
              </a:rPr>
              <a:t>Зарубежные системы музыкального воспитания детей</a:t>
            </a:r>
          </a:p>
          <a:p>
            <a:pPr algn="just"/>
            <a:r>
              <a:rPr lang="ru-RU" dirty="0">
                <a:solidFill>
                  <a:schemeClr val="tx1"/>
                </a:solidFill>
                <a:latin typeface="Times New Roman" panose="02020603050405020304" pitchFamily="18" charset="0"/>
                <a:cs typeface="Times New Roman" panose="02020603050405020304" pitchFamily="18" charset="0"/>
              </a:rPr>
              <a:t>Над </a:t>
            </a:r>
            <a:r>
              <a:rPr lang="ru-RU"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задачей музыкального воспитания с самых ранних лет</a:t>
            </a:r>
            <a:r>
              <a:rPr lang="ru-RU" dirty="0">
                <a:solidFill>
                  <a:schemeClr val="tx1"/>
                </a:solidFill>
                <a:latin typeface="Times New Roman" panose="02020603050405020304" pitchFamily="18" charset="0"/>
                <a:cs typeface="Times New Roman" panose="02020603050405020304" pitchFamily="18" charset="0"/>
              </a:rPr>
              <a:t> работали выдающиеся педагоги всего мира. Некоторые из них, методом проб и ошибок, приходили лишь к определенным выводам или тезисам. Но некоторые создали свои авторские системы, эффективность которых подтверждена многолетним опытом, практикой и научными исследованиями. Сказать, что какая-то из методик лучше или хуже другой невозможно. Дети все разные, каждый со своими особенностями и способностями восприятия, поэтому каждая из методик может оказаться «той самой» для вашего малыша или воспитанника.</a:t>
            </a:r>
          </a:p>
          <a:p>
            <a:endParaRPr lang="ru-RU" dirty="0"/>
          </a:p>
        </p:txBody>
      </p:sp>
      <p:pic>
        <p:nvPicPr>
          <p:cNvPr id="4" name="Рисунок 3">
            <a:extLst>
              <a:ext uri="{FF2B5EF4-FFF2-40B4-BE49-F238E27FC236}">
                <a16:creationId xmlns:a16="http://schemas.microsoft.com/office/drawing/2014/main" id="{B498E534-CA54-6D45-BA7A-269A3D9207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53528" y="2362200"/>
            <a:ext cx="8039100" cy="4495800"/>
          </a:xfrm>
          <a:prstGeom prst="rect">
            <a:avLst/>
          </a:prstGeom>
        </p:spPr>
      </p:pic>
    </p:spTree>
    <p:extLst>
      <p:ext uri="{BB962C8B-B14F-4D97-AF65-F5344CB8AC3E}">
        <p14:creationId xmlns:p14="http://schemas.microsoft.com/office/powerpoint/2010/main" val="381013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F4F00DC-2353-2D4E-9297-68F15EC03403}"/>
              </a:ext>
            </a:extLst>
          </p:cNvPr>
          <p:cNvSpPr>
            <a:spLocks noGrp="1"/>
          </p:cNvSpPr>
          <p:nvPr>
            <p:ph idx="1"/>
          </p:nvPr>
        </p:nvSpPr>
        <p:spPr>
          <a:xfrm>
            <a:off x="1603513" y="0"/>
            <a:ext cx="10495722" cy="6858000"/>
          </a:xfrm>
        </p:spPr>
        <p:txBody>
          <a:bodyPr/>
          <a:lstStyle/>
          <a:p>
            <a:pPr marL="0" indent="0" algn="ctr">
              <a:buNone/>
            </a:pPr>
            <a:r>
              <a:rPr lang="ru-RU" sz="2800" b="1" dirty="0">
                <a:latin typeface="Times New Roman" panose="02020603050405020304" pitchFamily="18" charset="0"/>
                <a:cs typeface="Times New Roman" panose="02020603050405020304" pitchFamily="18" charset="0"/>
              </a:rPr>
              <a:t>Система музыкального воспитания Карла </a:t>
            </a:r>
            <a:r>
              <a:rPr lang="ru-RU" sz="2800" b="1" dirty="0" err="1">
                <a:latin typeface="Times New Roman" panose="02020603050405020304" pitchFamily="18" charset="0"/>
                <a:cs typeface="Times New Roman" panose="02020603050405020304" pitchFamily="18" charset="0"/>
              </a:rPr>
              <a:t>Орфа</a:t>
            </a:r>
            <a:endParaRPr lang="ru-RU" sz="2800" b="1" dirty="0">
              <a:latin typeface="Times New Roman" panose="02020603050405020304" pitchFamily="18" charset="0"/>
              <a:cs typeface="Times New Roman" panose="02020603050405020304" pitchFamily="18" charset="0"/>
            </a:endParaRPr>
          </a:p>
          <a:p>
            <a:pPr algn="just"/>
            <a:r>
              <a:rPr lang="ru-RU" sz="2800" dirty="0">
                <a:latin typeface="Times New Roman" panose="02020603050405020304" pitchFamily="18" charset="0"/>
                <a:cs typeface="Times New Roman" panose="02020603050405020304" pitchFamily="18" charset="0"/>
              </a:rPr>
              <a:t>Имя этого величайшего педагогического деятеля известно всему миру. Покупая детские шумовые инструменты, вы обязательно встретите пометку – рекомендован системой </a:t>
            </a:r>
            <a:r>
              <a:rPr lang="ru-RU" sz="2800" dirty="0" err="1">
                <a:latin typeface="Times New Roman" panose="02020603050405020304" pitchFamily="18" charset="0"/>
                <a:cs typeface="Times New Roman" panose="02020603050405020304" pitchFamily="18" charset="0"/>
              </a:rPr>
              <a:t>Орф</a:t>
            </a:r>
            <a:r>
              <a:rPr lang="ru-RU" sz="2800" dirty="0">
                <a:latin typeface="Times New Roman" panose="02020603050405020304" pitchFamily="18" charset="0"/>
                <a:cs typeface="Times New Roman" panose="02020603050405020304" pitchFamily="18" charset="0"/>
              </a:rPr>
              <a:t> (ну, или просто </a:t>
            </a:r>
            <a:r>
              <a:rPr lang="ru-RU" sz="2800" dirty="0" err="1">
                <a:latin typeface="Times New Roman" panose="02020603050405020304" pitchFamily="18" charset="0"/>
                <a:cs typeface="Times New Roman" panose="02020603050405020304" pitchFamily="18" charset="0"/>
              </a:rPr>
              <a:t>Орф</a:t>
            </a:r>
            <a:r>
              <a:rPr lang="ru-RU" sz="2800" dirty="0">
                <a:latin typeface="Times New Roman" panose="02020603050405020304" pitchFamily="18" charset="0"/>
                <a:cs typeface="Times New Roman" panose="02020603050405020304" pitchFamily="18" charset="0"/>
              </a:rPr>
              <a:t>). Его система полностью и целиком базируется на свободном </a:t>
            </a:r>
            <a:r>
              <a:rPr lang="ru-RU" sz="2800" dirty="0" err="1">
                <a:latin typeface="Times New Roman" panose="02020603050405020304" pitchFamily="18" charset="0"/>
                <a:cs typeface="Times New Roman" panose="02020603050405020304" pitchFamily="18" charset="0"/>
              </a:rPr>
              <a:t>музицировании</a:t>
            </a:r>
            <a:r>
              <a:rPr lang="ru-RU" sz="2800" dirty="0">
                <a:latin typeface="Times New Roman" panose="02020603050405020304" pitchFamily="18" charset="0"/>
                <a:cs typeface="Times New Roman" panose="02020603050405020304" pitchFamily="18" charset="0"/>
              </a:rPr>
              <a:t>.</a:t>
            </a:r>
          </a:p>
          <a:p>
            <a:pPr marL="0" indent="0" algn="ctr">
              <a:buNone/>
            </a:pPr>
            <a:r>
              <a:rPr lang="en" sz="2400" b="1" dirty="0">
                <a:latin typeface="Times New Roman" panose="02020603050405020304" pitchFamily="18" charset="0"/>
                <a:cs typeface="Times New Roman" panose="02020603050405020304" pitchFamily="18" charset="0"/>
              </a:rPr>
              <a:t>Body percussion – </a:t>
            </a:r>
            <a:r>
              <a:rPr lang="ru-RU" sz="2400" b="1" dirty="0">
                <a:latin typeface="Times New Roman" panose="02020603050405020304" pitchFamily="18" charset="0"/>
                <a:cs typeface="Times New Roman" panose="02020603050405020304" pitchFamily="18" charset="0"/>
              </a:rPr>
              <a:t>звучание нашего тела</a:t>
            </a:r>
          </a:p>
          <a:p>
            <a:pPr algn="just"/>
            <a:r>
              <a:rPr lang="ru-RU" sz="2400" dirty="0">
                <a:latin typeface="Times New Roman" panose="02020603050405020304" pitchFamily="18" charset="0"/>
                <a:cs typeface="Times New Roman" panose="02020603050405020304" pitchFamily="18" charset="0"/>
              </a:rPr>
              <a:t>«Самым первым инструментом человека было и есть его тело» – говорит </a:t>
            </a:r>
            <a:r>
              <a:rPr lang="ru-RU" sz="2400" dirty="0" err="1">
                <a:latin typeface="Times New Roman" panose="02020603050405020304" pitchFamily="18" charset="0"/>
                <a:cs typeface="Times New Roman" panose="02020603050405020304" pitchFamily="18" charset="0"/>
              </a:rPr>
              <a:t>Орф</a:t>
            </a:r>
            <a:r>
              <a:rPr lang="ru-RU" sz="2400" dirty="0">
                <a:latin typeface="Times New Roman" panose="02020603050405020304" pitchFamily="18" charset="0"/>
                <a:cs typeface="Times New Roman" panose="02020603050405020304" pitchFamily="18" charset="0"/>
              </a:rPr>
              <a:t>. Слушать и слышать свое тело, играть на нем, как на перкуссии – это значит пропускать музыку, ее ритм непосредственно через себя. Так родилась система “</a:t>
            </a:r>
            <a:r>
              <a:rPr lang="en" sz="2400" dirty="0">
                <a:latin typeface="Times New Roman" panose="02020603050405020304" pitchFamily="18" charset="0"/>
                <a:cs typeface="Times New Roman" panose="02020603050405020304" pitchFamily="18" charset="0"/>
              </a:rPr>
              <a:t>body percussion” (</a:t>
            </a:r>
            <a:r>
              <a:rPr lang="ru-RU" sz="2400" dirty="0">
                <a:latin typeface="Times New Roman" panose="02020603050405020304" pitchFamily="18" charset="0"/>
                <a:cs typeface="Times New Roman" panose="02020603050405020304" pitchFamily="18" charset="0"/>
              </a:rPr>
              <a:t>звучащие жесты), которую активно используют учителя музыки по всему миру. Хлопки, шлепки, топот ног, удар пальцами, тыльной стороной ладони, сопровождающие музыкальное произведение или пение самих детей.</a:t>
            </a:r>
          </a:p>
          <a:p>
            <a:endParaRPr lang="ru-RU" dirty="0"/>
          </a:p>
        </p:txBody>
      </p:sp>
    </p:spTree>
    <p:extLst>
      <p:ext uri="{BB962C8B-B14F-4D97-AF65-F5344CB8AC3E}">
        <p14:creationId xmlns:p14="http://schemas.microsoft.com/office/powerpoint/2010/main" val="4005266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018F7341-0E1E-0F41-A184-833B3E597FA3}"/>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01376" y="0"/>
            <a:ext cx="9900547" cy="6858000"/>
          </a:xfrm>
        </p:spPr>
      </p:pic>
    </p:spTree>
    <p:extLst>
      <p:ext uri="{BB962C8B-B14F-4D97-AF65-F5344CB8AC3E}">
        <p14:creationId xmlns:p14="http://schemas.microsoft.com/office/powerpoint/2010/main" val="4048844555"/>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Легкий дым</Template>
  <TotalTime>31</TotalTime>
  <Words>1440</Words>
  <Application>Microsoft Macintosh PowerPoint</Application>
  <PresentationFormat>Широкоэкранный</PresentationFormat>
  <Paragraphs>50</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Century Gothic</vt:lpstr>
      <vt:lpstr>Times New Roman</vt:lpstr>
      <vt:lpstr>Wingdings 3</vt:lpstr>
      <vt:lpstr>Легкий дым</vt:lpstr>
      <vt:lpstr>Сравнительная характеристика отечественных и зарубежных систем музыкального образования школьников.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Microsoft Office User</dc:creator>
  <cp:lastModifiedBy>Microsoft Office User</cp:lastModifiedBy>
  <cp:revision>6</cp:revision>
  <dcterms:created xsi:type="dcterms:W3CDTF">2021-11-23T15:28:17Z</dcterms:created>
  <dcterms:modified xsi:type="dcterms:W3CDTF">2021-11-23T17:36:23Z</dcterms:modified>
</cp:coreProperties>
</file>