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6" r:id="rId3"/>
    <p:sldId id="273" r:id="rId4"/>
    <p:sldId id="297" r:id="rId5"/>
    <p:sldId id="298" r:id="rId6"/>
    <p:sldId id="299" r:id="rId7"/>
    <p:sldId id="300" r:id="rId8"/>
    <p:sldId id="302" r:id="rId9"/>
    <p:sldId id="304" r:id="rId10"/>
    <p:sldId id="307" r:id="rId11"/>
    <p:sldId id="306" r:id="rId12"/>
    <p:sldId id="281" r:id="rId13"/>
    <p:sldId id="258" r:id="rId14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ED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54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2279-EF6F-40E9-933D-E0748BCB91FE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1D8BC-1BDE-4670-AC49-C8415BC4B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82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88DA-E44C-4F4E-AF28-32AC57209DF4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2733"/>
            <a:ext cx="12190413" cy="6854123"/>
          </a:xfrm>
          <a:prstGeom prst="frame">
            <a:avLst>
              <a:gd name="adj1" fmla="val 2156"/>
            </a:avLst>
          </a:prstGeom>
          <a:solidFill>
            <a:srgbClr val="00B0F0"/>
          </a:solidFill>
          <a:ln>
            <a:solidFill>
              <a:srgbClr val="CCFFF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foto/c/1/apps/4/842/4842415_zimuyuschie_ptici_5.png" TargetMode="External"/><Relationship Id="rId13" Type="http://schemas.openxmlformats.org/officeDocument/2006/relationships/hyperlink" Target="http://img0.liveinternet.ru/images/foto/c/1/apps/4/842/4842416_zimuyuschie_ptici_7.png" TargetMode="External"/><Relationship Id="rId18" Type="http://schemas.openxmlformats.org/officeDocument/2006/relationships/hyperlink" Target="http://favim.com/orig/201107/25/birds-blue-feather-feathers-hipster-Favim.com-113986.jpg" TargetMode="External"/><Relationship Id="rId26" Type="http://schemas.openxmlformats.org/officeDocument/2006/relationships/hyperlink" Target="http://cliparts.co/cliparts/8iA/ErM/8iAErMGyT.jpg" TargetMode="External"/><Relationship Id="rId3" Type="http://schemas.openxmlformats.org/officeDocument/2006/relationships/hyperlink" Target="http://img0.liveinternet.ru/images/attach/c/11/115/600/115600048_102.png" TargetMode="External"/><Relationship Id="rId21" Type="http://schemas.openxmlformats.org/officeDocument/2006/relationships/hyperlink" Target="http://giftedbaby.net/wp-content/uploads/2014/05/&#1043;&#1059;&#1057;&#1068;.jpg" TargetMode="External"/><Relationship Id="rId7" Type="http://schemas.openxmlformats.org/officeDocument/2006/relationships/hyperlink" Target="https://ds03.infourok.ru/uploads/ex/08fc/0000b8c3-469bcd40/hello_html_5567809b.png" TargetMode="External"/><Relationship Id="rId12" Type="http://schemas.openxmlformats.org/officeDocument/2006/relationships/hyperlink" Target="http://img1.liveinternet.ru/images/foto/c/1/apps/4/842/4842413_zimuyuschie_ptici_3.png" TargetMode="External"/><Relationship Id="rId17" Type="http://schemas.openxmlformats.org/officeDocument/2006/relationships/hyperlink" Target="http://3.bp.blogspot.com/-rxUameoS0Qc/UnZfFZXnJgI/AAAAAAAAClU/8UuLQj0nHrE/s1600/per.jpg" TargetMode="External"/><Relationship Id="rId25" Type="http://schemas.openxmlformats.org/officeDocument/2006/relationships/hyperlink" Target="http://a4.mzstatic.com/us/r30/Purple20/v4/d5/37/2b/d5372bac-e1fa-3e27-409d-6e6f4c02208d/screen1024x1024.jpeg" TargetMode="External"/><Relationship Id="rId2" Type="http://schemas.openxmlformats.org/officeDocument/2006/relationships/hyperlink" Target="http://luxfon.com/pic/201506/800x600/luxfon.com-38166.jpg" TargetMode="External"/><Relationship Id="rId16" Type="http://schemas.openxmlformats.org/officeDocument/2006/relationships/hyperlink" Target="https://ds03.infourok.ru/uploads/ex/022d/0004e42c-46e62e9c/7/hello_html_m3b40511c.jpg" TargetMode="External"/><Relationship Id="rId20" Type="http://schemas.openxmlformats.org/officeDocument/2006/relationships/hyperlink" Target="http://kirov-portal.ru/upload/afisha_new/0f5/0f5cb0dceee5e51ae5794e139bef709e.jpg" TargetMode="External"/><Relationship Id="rId29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s03.infourok.ru/uploads/ex/04cb/000004ca-4c17f14b/2/hello_html_d19e47a.png" TargetMode="External"/><Relationship Id="rId11" Type="http://schemas.openxmlformats.org/officeDocument/2006/relationships/hyperlink" Target="http://www.corhelp.ru/wp-content/uploads/2015/03/4842417_zimuyuschie_ptici_8.png" TargetMode="External"/><Relationship Id="rId24" Type="http://schemas.openxmlformats.org/officeDocument/2006/relationships/hyperlink" Target="http://giftedbaby.net/wp-content/uploads/2014/05/&#1055;&#1045;&#1051;&#1048;&#1050;&#1040;&#1053;.jpg" TargetMode="External"/><Relationship Id="rId5" Type="http://schemas.openxmlformats.org/officeDocument/2006/relationships/hyperlink" Target="https://ds03.infourok.ru/uploads/ex/08fc/0000b8c3-469bcd40/hello_html_m43b44341.png" TargetMode="External"/><Relationship Id="rId15" Type="http://schemas.openxmlformats.org/officeDocument/2006/relationships/hyperlink" Target="http://steshka.ru/wp-content/uploads/2015/03/pticy_kartochki_1.jpg" TargetMode="External"/><Relationship Id="rId23" Type="http://schemas.openxmlformats.org/officeDocument/2006/relationships/hyperlink" Target="http://giftedbaby.net/wp-content/uploads/2014/05/&#1062;&#1040;&#1055;&#1051;&#1071;.jpg" TargetMode="External"/><Relationship Id="rId28" Type="http://schemas.openxmlformats.org/officeDocument/2006/relationships/hyperlink" Target="http://zagadki.info/zag/cherepaha.html" TargetMode="External"/><Relationship Id="rId10" Type="http://schemas.openxmlformats.org/officeDocument/2006/relationships/hyperlink" Target="https://ds03.infourok.ru/uploads/ex/08fc/0000b8c3-469bcd40/hello_html_16a2fc04.png" TargetMode="External"/><Relationship Id="rId19" Type="http://schemas.openxmlformats.org/officeDocument/2006/relationships/hyperlink" Target="http://s4.favim.com/orig/49/art-black-brown-feathers-white-Favim.com-443663.jpg" TargetMode="External"/><Relationship Id="rId31" Type="http://schemas.openxmlformats.org/officeDocument/2006/relationships/image" Target="../media/image3.png"/><Relationship Id="rId4" Type="http://schemas.openxmlformats.org/officeDocument/2006/relationships/hyperlink" Target="http://www.stihi.ru/pics/2014/12/18/3319.jpg" TargetMode="External"/><Relationship Id="rId9" Type="http://schemas.openxmlformats.org/officeDocument/2006/relationships/hyperlink" Target="https://ds02.infourok.ru/uploads/ex/0a5f/00069a0e-45fe54f4/hello_html_4f82a82b.png" TargetMode="External"/><Relationship Id="rId14" Type="http://schemas.openxmlformats.org/officeDocument/2006/relationships/hyperlink" Target="https://ds03.infourok.ru/uploads/ex/08fc/0000b8c3-469bcd40/hello_html_m138b78f5.png" TargetMode="External"/><Relationship Id="rId22" Type="http://schemas.openxmlformats.org/officeDocument/2006/relationships/hyperlink" Target="http://giftedbaby.net/wp-content/uploads/2014/05/&#1059;&#1058;&#1050;&#1040;.jpg" TargetMode="External"/><Relationship Id="rId27" Type="http://schemas.openxmlformats.org/officeDocument/2006/relationships/hyperlink" Target="https://deti-online.com/zagadki/zagadki-pro-ptic/" TargetMode="External"/><Relationship Id="rId30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0232" y="214290"/>
            <a:ext cx="10361851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1 класс УМК «Школа России»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8926" y="4643446"/>
            <a:ext cx="8533289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Автор: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Шонина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Екатерина Сергеевна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Учитель начальных классов </a:t>
            </a:r>
            <a:r>
              <a:rPr lang="ru-RU" smtClean="0">
                <a:solidFill>
                  <a:srgbClr val="002060"/>
                </a:solidFill>
                <a:latin typeface="Comic Sans MS" pitchFamily="66" charset="0"/>
              </a:rPr>
              <a:t>ГБОУ школа №596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65984" y="1571612"/>
            <a:ext cx="1014419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«Кто такие птицы?»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Управляющая кнопка: документ 5">
            <a:hlinkClick r:id="rId2" action="ppaction://hlinksldjump" highlightClick="1"/>
          </p:cNvPr>
          <p:cNvSpPr/>
          <p:nvPr/>
        </p:nvSpPr>
        <p:spPr>
          <a:xfrm>
            <a:off x="308728" y="5857892"/>
            <a:ext cx="642942" cy="714380"/>
          </a:xfrm>
          <a:prstGeom prst="actionButtonDocument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426576" y="2705530"/>
            <a:ext cx="2285968" cy="308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918" y="2857496"/>
            <a:ext cx="2449982" cy="32605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Группа 11"/>
          <p:cNvGrpSpPr/>
          <p:nvPr/>
        </p:nvGrpSpPr>
        <p:grpSpPr>
          <a:xfrm>
            <a:off x="3358902" y="2436039"/>
            <a:ext cx="4957358" cy="2126828"/>
            <a:chOff x="3358902" y="2436039"/>
            <a:chExt cx="4957358" cy="2126828"/>
          </a:xfrm>
        </p:grpSpPr>
        <p:pic>
          <p:nvPicPr>
            <p:cNvPr id="9" name="Picture 2" descr="http://steshka.ru/wp-content/uploads/2015/03/pticy_kartochki_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clrChange>
                <a:clrFrom>
                  <a:srgbClr val="FDFEF9"/>
                </a:clrFrom>
                <a:clrTo>
                  <a:srgbClr val="FDFEF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3358902" y="2436039"/>
              <a:ext cx="1872208" cy="2126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steshka.ru/wp-content/uploads/2015/03/pticy_kartochki_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44770" y="2813240"/>
              <a:ext cx="1571490" cy="1732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://steshka.ru/wp-content/uploads/2015/03/pticy_kartochki_1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clrChange>
                <a:clrFrom>
                  <a:srgbClr val="F2F7FB"/>
                </a:clrFrom>
                <a:clrTo>
                  <a:srgbClr val="F2F7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31110" y="2655035"/>
              <a:ext cx="1624063" cy="1806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0916347" y="6068333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4606" y="260648"/>
            <a:ext cx="3240360" cy="3119806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Красногрудый, чернокрылый,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Любит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зёрнышки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клевать,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 первым снегом на рябине 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Он появиться опять. 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0911" y="546484"/>
            <a:ext cx="2190510" cy="273600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694606" y="260648"/>
            <a:ext cx="3258793" cy="311980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Щегол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4606" y="260648"/>
            <a:ext cx="3240360" cy="3119806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На репье он очень ловко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Треплет цепкие головки,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Сыплет семечки на пол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Птичка бойкая …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4606" y="260648"/>
            <a:ext cx="3258792" cy="3096344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471470" y="260648"/>
            <a:ext cx="3258793" cy="311980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    Дятел </a:t>
            </a:r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71470" y="260648"/>
            <a:ext cx="3240360" cy="3119806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По дереву стучу,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Что-то я достать хочу.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Хоть и скрылся под корой -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Червячок-то будет мой! 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471470" y="260648"/>
            <a:ext cx="3240360" cy="3096343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606" y="3501008"/>
            <a:ext cx="3258793" cy="307126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Свиристель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4606" y="3477546"/>
            <a:ext cx="3240360" cy="3094722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Хохолочек на головке.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Птица яркая. Так ловко,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Будто дует кто в свирель,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Распевает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…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4606" y="3501008"/>
            <a:ext cx="3240360" cy="3071259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53037" y="3477546"/>
            <a:ext cx="3258793" cy="311980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Клёст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471470" y="3501007"/>
            <a:ext cx="3240360" cy="3096343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Не страшны ему метели,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Гнёзда вьёт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зимой на ели,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Крик его отрывист, прост,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Кривоносый красный ... 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71470" y="3501008"/>
            <a:ext cx="3240360" cy="3096344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64605" y="260648"/>
            <a:ext cx="3258793" cy="311980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  Снегирь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83038" y="260648"/>
            <a:ext cx="3240360" cy="3119806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Красногрудый, чернокрылый,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Любит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зёрнышки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клевать,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 первым снегом на рябине </a:t>
            </a:r>
            <a:br>
              <a:rPr lang="ru-RU" sz="24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Он появиться опять. 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64605" y="260648"/>
            <a:ext cx="3258793" cy="3096343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83038" y="3501008"/>
            <a:ext cx="3258793" cy="307126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Поползень</a:t>
            </a: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83038" y="3501010"/>
            <a:ext cx="3240360" cy="3071258"/>
          </a:xfrm>
          <a:prstGeom prst="rect">
            <a:avLst/>
          </a:prstGeom>
          <a:solidFill>
            <a:srgbClr val="B9EDFF"/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Только я из птиц, признаться,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В зной, морозы, снег, пургу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По стволу передвигаться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Головою вниз могу.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583038" y="3477546"/>
            <a:ext cx="3240360" cy="3094722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 rot="5400000">
            <a:off x="48790" y="6098973"/>
            <a:ext cx="711007" cy="285752"/>
          </a:xfrm>
          <a:prstGeom prst="rightArrow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212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" grpId="0"/>
      <p:bldP spid="10" grpId="1"/>
      <p:bldP spid="16" grpId="0" animBg="1"/>
      <p:bldP spid="17" grpId="0" animBg="1"/>
      <p:bldP spid="17" grpId="1" animBg="1"/>
      <p:bldP spid="19" grpId="0" animBg="1"/>
      <p:bldP spid="20" grpId="0" animBg="1"/>
      <p:bldP spid="20" grpId="1" animBg="1"/>
      <p:bldP spid="22" grpId="0" animBg="1"/>
      <p:bldP spid="23" grpId="0" animBg="1"/>
      <p:bldP spid="23" grpId="1" animBg="1"/>
      <p:bldP spid="28" grpId="0" animBg="1"/>
      <p:bldP spid="29" grpId="0" animBg="1"/>
      <p:bldP spid="29" grpId="1" animBg="1"/>
      <p:bldP spid="33" grpId="0" animBg="1"/>
      <p:bldP spid="34" grpId="0" animBg="1"/>
      <p:bldP spid="34" grpId="1" animBg="1"/>
      <p:bldP spid="31" grpId="0" animBg="1"/>
      <p:bldP spid="32" grpId="0" animBg="1"/>
      <p:bldP spid="3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890132" y="889246"/>
            <a:ext cx="4845034" cy="5486057"/>
          </a:xfrm>
          <a:prstGeom prst="foldedCorner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8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8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8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8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8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 algn="ctr">
              <a:buAutoNum type="arabicPeriod"/>
            </a:pPr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Название птицы.</a:t>
            </a:r>
          </a:p>
          <a:p>
            <a:pPr algn="ctr"/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2. Перелётная , зимующая, кочевая, водоплавающая.</a:t>
            </a:r>
          </a:p>
          <a:p>
            <a:pPr algn="ctr"/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3. Размеры (большая , маленькая, средних размеров).</a:t>
            </a:r>
          </a:p>
          <a:p>
            <a:pPr algn="ctr"/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4. Окраска оперения.</a:t>
            </a:r>
          </a:p>
          <a:p>
            <a:pPr algn="ctr"/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5. Особенности частей тела </a:t>
            </a:r>
          </a:p>
          <a:p>
            <a:pPr algn="ctr"/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omic Sans MS" pitchFamily="66" charset="0"/>
              </a:rPr>
              <a:t>( рот, глаз, клюв, хвост).</a:t>
            </a:r>
          </a:p>
          <a:p>
            <a:endParaRPr lang="ru-RU" sz="28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32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prstClr val="black">
                  <a:lumMod val="95000"/>
                  <a:lumOff val="5000"/>
                </a:prstClr>
              </a:solidFill>
              <a:latin typeface="Comic Sans MS" pitchFamily="66" charset="0"/>
            </a:endParaRPr>
          </a:p>
        </p:txBody>
      </p:sp>
      <p:pic>
        <p:nvPicPr>
          <p:cNvPr id="10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6150" y="181360"/>
            <a:ext cx="90795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План описания птицы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06574" y="1142984"/>
            <a:ext cx="5688632" cy="2502040"/>
          </a:xfrm>
          <a:prstGeom prst="cloudCallout">
            <a:avLst>
              <a:gd name="adj1" fmla="val 98408"/>
              <a:gd name="adj2" fmla="val 35921"/>
            </a:avLst>
          </a:prstGeom>
          <a:solidFill>
            <a:srgbClr val="CCFFFF"/>
          </a:solidFill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2618" y="1628800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урок !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Умножение 7">
            <a:hlinkClick r:id="" action="ppaction://hlinkshowjump?jump=endshow"/>
          </p:cNvPr>
          <p:cNvSpPr/>
          <p:nvPr/>
        </p:nvSpPr>
        <p:spPr>
          <a:xfrm>
            <a:off x="11073617" y="309219"/>
            <a:ext cx="857256" cy="785818"/>
          </a:xfrm>
          <a:prstGeom prst="mathMultiply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1934" y="1571612"/>
            <a:ext cx="464347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  <a:hlinkClick r:id="rId2"/>
              </a:rPr>
              <a:t>Фон</a:t>
            </a:r>
            <a:r>
              <a:rPr lang="en-US" sz="2000" dirty="0" smtClean="0">
                <a:latin typeface="Comic Sans MS" pitchFamily="66" charset="0"/>
              </a:rPr>
              <a:t>     </a:t>
            </a:r>
            <a:r>
              <a:rPr lang="ru-RU" sz="2000" dirty="0" smtClean="0">
                <a:latin typeface="Comic Sans MS" pitchFamily="66" charset="0"/>
                <a:hlinkClick r:id="rId3"/>
              </a:rPr>
              <a:t>Учитель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4"/>
              </a:rPr>
              <a:t>Голубь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5"/>
              </a:rPr>
              <a:t>Синица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6"/>
              </a:rPr>
              <a:t>Свиристель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7"/>
              </a:rPr>
              <a:t>Воробей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8"/>
              </a:rPr>
              <a:t>Дятел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9"/>
              </a:rPr>
              <a:t>Снегирь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9"/>
              </a:rPr>
              <a:t>Галка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0"/>
              </a:rPr>
              <a:t>Клёст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1"/>
              </a:rPr>
              <a:t>Поползень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2"/>
              </a:rPr>
              <a:t>Чиж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3"/>
              </a:rPr>
              <a:t>Пищуха 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4"/>
              </a:rPr>
              <a:t>Сорока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5"/>
              </a:rPr>
              <a:t>Птицы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6"/>
              </a:rPr>
              <a:t>Зимующие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7"/>
              </a:rPr>
              <a:t>Птицы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8"/>
              </a:rPr>
              <a:t>Перья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err="1" smtClean="0">
                <a:latin typeface="Comic Sans MS" pitchFamily="66" charset="0"/>
                <a:hlinkClick r:id="rId19"/>
              </a:rPr>
              <a:t>перья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0"/>
              </a:rPr>
              <a:t>перо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21"/>
              </a:rPr>
              <a:t>Гусь</a:t>
            </a:r>
            <a:r>
              <a:rPr lang="ru-RU" sz="2000" dirty="0" smtClean="0">
                <a:latin typeface="Comic Sans MS" pitchFamily="66" charset="0"/>
              </a:rPr>
              <a:t>   </a:t>
            </a:r>
            <a:r>
              <a:rPr lang="ru-RU" sz="2000" dirty="0" smtClean="0">
                <a:latin typeface="Comic Sans MS" pitchFamily="66" charset="0"/>
                <a:hlinkClick r:id="rId22"/>
              </a:rPr>
              <a:t>Утка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3"/>
              </a:rPr>
              <a:t>Цапля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4"/>
              </a:rPr>
              <a:t>Пеликан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25"/>
              </a:rPr>
              <a:t>Лебедь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  <a:hlinkClick r:id="rId26"/>
              </a:rPr>
              <a:t>Пингвин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27"/>
              </a:rPr>
              <a:t>Загадки 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err="1" smtClean="0">
                <a:latin typeface="Comic Sans MS" pitchFamily="66" charset="0"/>
              </a:rPr>
              <a:t>Отрисовки</a:t>
            </a:r>
            <a:r>
              <a:rPr lang="ru-RU" sz="2000" dirty="0" smtClean="0">
                <a:latin typeface="Comic Sans MS" pitchFamily="66" charset="0"/>
              </a:rPr>
              <a:t> черепахи и муравья авторские</a:t>
            </a:r>
            <a:endParaRPr lang="ru-RU" sz="2000" dirty="0" smtClean="0">
              <a:latin typeface="Comic Sans MS" pitchFamily="66" charset="0"/>
              <a:hlinkClick r:id="rId28"/>
            </a:endParaRPr>
          </a:p>
          <a:p>
            <a:pPr algn="ctr"/>
            <a:endParaRPr lang="ru-RU" sz="2000" dirty="0" smtClean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3306" y="285728"/>
            <a:ext cx="728182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Управляющая кнопка: домой 3">
            <a:hlinkClick r:id="rId29" action="ppaction://hlinksldjump" highlightClick="1"/>
          </p:cNvPr>
          <p:cNvSpPr/>
          <p:nvPr/>
        </p:nvSpPr>
        <p:spPr>
          <a:xfrm>
            <a:off x="11167304" y="5929330"/>
            <a:ext cx="642942" cy="642942"/>
          </a:xfrm>
          <a:prstGeom prst="actionButtonHome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11095866" y="214290"/>
            <a:ext cx="785818" cy="785818"/>
          </a:xfrm>
          <a:prstGeom prst="mathMultiply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 rot="441831">
            <a:off x="7857499" y="2376805"/>
            <a:ext cx="3185258" cy="4294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0" y="2484648"/>
            <a:ext cx="3286148" cy="4373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558" y="261382"/>
            <a:ext cx="11521280" cy="584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Назовите одним словом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3916" y="1188152"/>
            <a:ext cx="3422579" cy="2528880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9783" y="1188152"/>
            <a:ext cx="3453528" cy="252888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092" y="1191464"/>
            <a:ext cx="3618882" cy="25255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1486" y="3861048"/>
            <a:ext cx="3567438" cy="2609736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9781" y="3861048"/>
            <a:ext cx="3453530" cy="2609736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574" y="3861048"/>
            <a:ext cx="3600400" cy="2564884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1713869" y="51981"/>
            <a:ext cx="8506562" cy="1015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anose="030F0702030302020204" pitchFamily="66" charset="0"/>
              </a:rPr>
              <a:t>ПТИЦЫ</a:t>
            </a:r>
            <a:endParaRPr lang="ru-RU" sz="60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4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4554"/>
            <a:ext cx="3286148" cy="43733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3166248" y="1000108"/>
            <a:ext cx="5429288" cy="2857520"/>
            <a:chOff x="3166248" y="1000108"/>
            <a:chExt cx="5429288" cy="285752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66008"/>
                <a:gd name="adj2" fmla="val 29514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31810" y="1714488"/>
              <a:ext cx="382348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Ребята, а кто такие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птицы?</a:t>
              </a:r>
              <a:endParaRPr lang="ru-RU" sz="2800" b="1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8834313" y="2775500"/>
            <a:ext cx="2901863" cy="39126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2889100" y="821512"/>
            <a:ext cx="5643603" cy="3579717"/>
            <a:chOff x="3166248" y="1000108"/>
            <a:chExt cx="5429288" cy="2857520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58988"/>
                <a:gd name="adj2" fmla="val 4653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16509" y="1529567"/>
              <a:ext cx="4389207" cy="17934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Птицы-это животные,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тело которых покрыто</a:t>
              </a:r>
            </a:p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 перьями. Не случайно </a:t>
              </a:r>
              <a:endParaRPr lang="ru-RU" sz="2800" b="1" dirty="0" smtClean="0">
                <a:solidFill>
                  <a:srgbClr val="002060"/>
                </a:solidFill>
                <a:latin typeface="Comic Sans MS" pitchFamily="66" charset="0"/>
              </a:endParaRP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птиц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часто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называют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„пернатые“.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09256" y="6143644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2532398" y="811665"/>
            <a:ext cx="7462344" cy="5729596"/>
            <a:chOff x="2521291" y="720207"/>
            <a:chExt cx="7462344" cy="573092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flipH="1">
              <a:off x="2521291" y="720207"/>
              <a:ext cx="7462344" cy="5730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3059760" y="726014"/>
              <a:ext cx="1571636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ГОЛОВА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57361" y="5776403"/>
              <a:ext cx="1931673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НОГИ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081746" y="2891424"/>
              <a:ext cx="1571636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ХВОСТ 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796067" y="1023805"/>
              <a:ext cx="2211267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ТУЛОВИЩЕ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cxnSp>
        <p:nvCxnSpPr>
          <p:cNvPr id="10" name="Прямая соединительная линия 9"/>
          <p:cNvCxnSpPr/>
          <p:nvPr/>
        </p:nvCxnSpPr>
        <p:spPr>
          <a:xfrm>
            <a:off x="3070867" y="2132856"/>
            <a:ext cx="0" cy="22355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34966" y="1283872"/>
            <a:ext cx="0" cy="3673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8" idx="2"/>
          </p:cNvCxnSpPr>
          <p:nvPr/>
        </p:nvCxnSpPr>
        <p:spPr>
          <a:xfrm flipH="1">
            <a:off x="5807175" y="1615143"/>
            <a:ext cx="1105633" cy="16354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355736" y="5251586"/>
            <a:ext cx="0" cy="7167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511031" y="1916832"/>
            <a:ext cx="576063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807176" y="2636912"/>
            <a:ext cx="1656182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8713493" y="3501008"/>
            <a:ext cx="0" cy="11362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94612" y="98137"/>
            <a:ext cx="8784976" cy="7077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Строение птицы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32398" y="4357678"/>
            <a:ext cx="1402568" cy="499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КЛЮВ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55646" y="1552289"/>
            <a:ext cx="1402568" cy="499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ШЕЯ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866062" y="2182917"/>
            <a:ext cx="2211267" cy="499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КРЫЛЬЯ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17678"/>
            <a:ext cx="2532398" cy="3370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801613" y="3706303"/>
            <a:ext cx="2236257" cy="301521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Стрелка вправо 23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8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3398772" y="811665"/>
            <a:ext cx="5729596" cy="5729596"/>
            <a:chOff x="3387665" y="720207"/>
            <a:chExt cx="5729596" cy="573092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flipH="1">
              <a:off x="3387665" y="720207"/>
              <a:ext cx="5729596" cy="5730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4257361" y="5776403"/>
              <a:ext cx="1931673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ОЧИН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474410" y="1511917"/>
              <a:ext cx="2211267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СТЕРЖЕНЬ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cxnSp>
        <p:nvCxnSpPr>
          <p:cNvPr id="14" name="Прямая соединительная линия 13"/>
          <p:cNvCxnSpPr/>
          <p:nvPr/>
        </p:nvCxnSpPr>
        <p:spPr>
          <a:xfrm>
            <a:off x="5591150" y="2132856"/>
            <a:ext cx="1" cy="21949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268468" y="5866691"/>
            <a:ext cx="1087268" cy="1016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463358" y="3068960"/>
            <a:ext cx="59701" cy="20121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Стрелка вправо 31">
            <a:hlinkClick r:id="" action="ppaction://hlinkshowjump?jump=nextslide"/>
          </p:cNvPr>
          <p:cNvSpPr/>
          <p:nvPr/>
        </p:nvSpPr>
        <p:spPr>
          <a:xfrm>
            <a:off x="10919742" y="260648"/>
            <a:ext cx="864096" cy="503939"/>
          </a:xfrm>
          <a:prstGeom prst="rightArrow">
            <a:avLst/>
          </a:prstGeom>
          <a:solidFill>
            <a:srgbClr val="B9ED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2758" y="98137"/>
            <a:ext cx="8316830" cy="7077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Строение пера птицы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696784" y="5081150"/>
            <a:ext cx="2095256" cy="499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ОПАХАЛО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80212"/>
            <a:ext cx="2710830" cy="3607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569098" y="3512996"/>
            <a:ext cx="2393823" cy="3227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81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7290" y="214290"/>
            <a:ext cx="10429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Comic Sans MS" pitchFamily="66" charset="0"/>
              </a:rPr>
              <a:t>      У </a:t>
            </a:r>
            <a:r>
              <a:rPr lang="ru-RU" sz="3200" b="1" dirty="0" smtClean="0">
                <a:latin typeface="Comic Sans MS" pitchFamily="66" charset="0"/>
              </a:rPr>
              <a:t>всех птиц есть перья</a:t>
            </a:r>
            <a:r>
              <a:rPr lang="ru-RU" sz="3600" b="1" dirty="0" smtClean="0">
                <a:latin typeface="Comic Sans MS" pitchFamily="66" charset="0"/>
              </a:rPr>
              <a:t>.</a:t>
            </a:r>
            <a:endParaRPr lang="ru-RU" sz="3600" b="1" dirty="0">
              <a:latin typeface="Comic Sans MS" pitchFamily="66" charset="0"/>
            </a:endParaRPr>
          </a:p>
        </p:txBody>
      </p:sp>
      <p:grpSp>
        <p:nvGrpSpPr>
          <p:cNvPr id="13" name="Группа 2"/>
          <p:cNvGrpSpPr/>
          <p:nvPr/>
        </p:nvGrpSpPr>
        <p:grpSpPr>
          <a:xfrm>
            <a:off x="364206" y="860619"/>
            <a:ext cx="3714776" cy="2817335"/>
            <a:chOff x="5004048" y="44618"/>
            <a:chExt cx="3456384" cy="6384228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14" name="Облако 13"/>
            <p:cNvSpPr/>
            <p:nvPr/>
          </p:nvSpPr>
          <p:spPr>
            <a:xfrm>
              <a:off x="5004048" y="44618"/>
              <a:ext cx="3456384" cy="63842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42651" y="268069"/>
              <a:ext cx="3179177" cy="6067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u="sng" dirty="0" smtClean="0">
                  <a:latin typeface="Comic Sans MS" pitchFamily="66" charset="0"/>
                </a:rPr>
                <a:t>Маховые</a:t>
              </a:r>
              <a:r>
                <a:rPr lang="ru-RU" sz="2800" b="1" dirty="0" smtClean="0">
                  <a:latin typeface="Comic Sans MS" pitchFamily="66" charset="0"/>
                </a:rPr>
                <a:t>-большие </a:t>
              </a:r>
              <a:r>
                <a:rPr lang="ru-RU" sz="2800" b="1" dirty="0">
                  <a:latin typeface="Comic Sans MS" pitchFamily="66" charset="0"/>
                </a:rPr>
                <a:t>упругие перья находятся в крыльях, они нужны для </a:t>
              </a:r>
              <a:r>
                <a:rPr lang="ru-RU" sz="2800" b="1" dirty="0" smtClean="0">
                  <a:latin typeface="Comic Sans MS" pitchFamily="66" charset="0"/>
                </a:rPr>
                <a:t>полёта.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4252638" y="860621"/>
            <a:ext cx="3714776" cy="2817333"/>
            <a:chOff x="5004048" y="44622"/>
            <a:chExt cx="3456384" cy="9509497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19" name="Прямоугольник 18"/>
            <p:cNvSpPr/>
            <p:nvPr/>
          </p:nvSpPr>
          <p:spPr>
            <a:xfrm>
              <a:off x="5004048" y="44622"/>
              <a:ext cx="3456384" cy="95094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8" y="617555"/>
              <a:ext cx="3334584" cy="7583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u="sng" dirty="0" smtClean="0">
                  <a:latin typeface="Comic Sans MS" pitchFamily="66" charset="0"/>
                </a:rPr>
                <a:t>Контурные</a:t>
              </a:r>
              <a:r>
                <a:rPr lang="ru-RU" sz="2800" b="1" dirty="0" smtClean="0">
                  <a:latin typeface="Comic Sans MS" pitchFamily="66" charset="0"/>
                </a:rPr>
                <a:t>-более </a:t>
              </a:r>
              <a:r>
                <a:rPr lang="ru-RU" sz="2800" b="1" dirty="0">
                  <a:latin typeface="Comic Sans MS" pitchFamily="66" charset="0"/>
                </a:rPr>
                <a:t>мягкие перья покрывают тело птицы и защищают </a:t>
              </a:r>
              <a:r>
                <a:rPr lang="ru-RU" sz="2800" b="1" dirty="0" smtClean="0">
                  <a:latin typeface="Comic Sans MS" pitchFamily="66" charset="0"/>
                </a:rPr>
                <a:t>его.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grpSp>
        <p:nvGrpSpPr>
          <p:cNvPr id="21" name="Группа 2"/>
          <p:cNvGrpSpPr/>
          <p:nvPr/>
        </p:nvGrpSpPr>
        <p:grpSpPr>
          <a:xfrm>
            <a:off x="8183438" y="860621"/>
            <a:ext cx="3625151" cy="2817333"/>
            <a:chOff x="5281254" y="-1674459"/>
            <a:chExt cx="3179177" cy="7611382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22" name="Прямоугольник 21"/>
            <p:cNvSpPr/>
            <p:nvPr/>
          </p:nvSpPr>
          <p:spPr>
            <a:xfrm>
              <a:off x="5281254" y="-1674459"/>
              <a:ext cx="3179177" cy="761138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426035" y="-1549444"/>
              <a:ext cx="2886391" cy="6069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u="sng" smtClean="0">
                  <a:latin typeface="Comic Sans MS" pitchFamily="66" charset="0"/>
                </a:rPr>
                <a:t>Пуховые</a:t>
              </a:r>
              <a:r>
                <a:rPr lang="ru-RU" sz="2800" b="1" smtClean="0">
                  <a:latin typeface="Comic Sans MS" pitchFamily="66" charset="0"/>
                </a:rPr>
                <a:t>-самые </a:t>
              </a:r>
              <a:r>
                <a:rPr lang="ru-RU" sz="2800" b="1" dirty="0">
                  <a:latin typeface="Comic Sans MS" pitchFamily="66" charset="0"/>
                </a:rPr>
                <a:t>мягкие, пушистые перья </a:t>
              </a:r>
              <a:r>
                <a:rPr lang="ru-RU" sz="2800" b="1" dirty="0" smtClean="0">
                  <a:latin typeface="Comic Sans MS" pitchFamily="66" charset="0"/>
                </a:rPr>
                <a:t>согревают </a:t>
              </a:r>
              <a:r>
                <a:rPr lang="ru-RU" sz="2800" b="1" dirty="0">
                  <a:latin typeface="Comic Sans MS" pitchFamily="66" charset="0"/>
                </a:rPr>
                <a:t>птицу.</a:t>
              </a: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657" y="4149080"/>
            <a:ext cx="326071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38" y="4149080"/>
            <a:ext cx="326071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70" y="4149080"/>
            <a:ext cx="326071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3674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2"/>
          <p:cNvGrpSpPr/>
          <p:nvPr/>
        </p:nvGrpSpPr>
        <p:grpSpPr>
          <a:xfrm>
            <a:off x="308728" y="997110"/>
            <a:ext cx="3714776" cy="1285884"/>
            <a:chOff x="5070517" y="-1585396"/>
            <a:chExt cx="3456384" cy="3648402"/>
          </a:xfrm>
        </p:grpSpPr>
        <p:sp>
          <p:nvSpPr>
            <p:cNvPr id="14" name="Облако 13"/>
            <p:cNvSpPr/>
            <p:nvPr/>
          </p:nvSpPr>
          <p:spPr>
            <a:xfrm>
              <a:off x="5070517" y="-1585396"/>
              <a:ext cx="3456384" cy="3648402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55513" y="-619620"/>
              <a:ext cx="2886391" cy="1658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ЗИМУЮЩИЕ</a:t>
              </a: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4166379" y="997111"/>
            <a:ext cx="3884043" cy="1357321"/>
            <a:chOff x="5004048" y="44622"/>
            <a:chExt cx="3171388" cy="3648402"/>
          </a:xfrm>
        </p:grpSpPr>
        <p:sp>
          <p:nvSpPr>
            <p:cNvPr id="19" name="Облако 18"/>
            <p:cNvSpPr/>
            <p:nvPr/>
          </p:nvSpPr>
          <p:spPr>
            <a:xfrm>
              <a:off x="5004048" y="44622"/>
              <a:ext cx="3171388" cy="3648402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89045" y="803584"/>
              <a:ext cx="2642227" cy="1571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ПЕРЕЛЁТНЫЕ</a:t>
              </a:r>
            </a:p>
          </p:txBody>
        </p:sp>
      </p:grpSp>
      <p:grpSp>
        <p:nvGrpSpPr>
          <p:cNvPr id="21" name="Группа 2"/>
          <p:cNvGrpSpPr/>
          <p:nvPr/>
        </p:nvGrpSpPr>
        <p:grpSpPr>
          <a:xfrm>
            <a:off x="8166909" y="928670"/>
            <a:ext cx="3658724" cy="1425762"/>
            <a:chOff x="5470373" y="44622"/>
            <a:chExt cx="2992754" cy="3648402"/>
          </a:xfrm>
        </p:grpSpPr>
        <p:sp>
          <p:nvSpPr>
            <p:cNvPr id="22" name="Облако 21"/>
            <p:cNvSpPr/>
            <p:nvPr/>
          </p:nvSpPr>
          <p:spPr>
            <a:xfrm>
              <a:off x="5470373" y="44622"/>
              <a:ext cx="2990059" cy="3648402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76736" y="824176"/>
              <a:ext cx="2886391" cy="1496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КОЧУЮЩИЕ</a:t>
              </a: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814" y="3428999"/>
            <a:ext cx="1840392" cy="267840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3428999"/>
            <a:ext cx="1891242" cy="269619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800" y="3428999"/>
            <a:ext cx="1944217" cy="269619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336150" y="181360"/>
            <a:ext cx="907953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Птицы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574" y="2354432"/>
            <a:ext cx="3734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Живут с нами зимой и летом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15613" y="2354432"/>
            <a:ext cx="3734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Осенью улетают в тёплые края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51392" y="2321532"/>
            <a:ext cx="4246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Перелетают с места на место в поисках пищи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06" y="3428999"/>
            <a:ext cx="1890466" cy="265868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429" y="3451377"/>
            <a:ext cx="1949857" cy="267381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287" y="3465426"/>
            <a:ext cx="1936687" cy="265976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1" name="Стрелка вправо 30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30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9285" y="1188152"/>
            <a:ext cx="3371840" cy="2528880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50627" y="1188152"/>
            <a:ext cx="3371840" cy="252888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3822" y="1191464"/>
            <a:ext cx="3367422" cy="25255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44756" y="3861048"/>
            <a:ext cx="3300898" cy="2609736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4134" y="3861048"/>
            <a:ext cx="3284823" cy="2609736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851" y="3861048"/>
            <a:ext cx="3419845" cy="2564884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  <a:extLst/>
        </p:spPr>
      </p:pic>
      <p:sp>
        <p:nvSpPr>
          <p:cNvPr id="11" name="TextBox 10"/>
          <p:cNvSpPr txBox="1"/>
          <p:nvPr/>
        </p:nvSpPr>
        <p:spPr>
          <a:xfrm>
            <a:off x="237290" y="214290"/>
            <a:ext cx="10429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      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Птицы водоплавающие</a:t>
            </a:r>
            <a:endParaRPr lang="ru-RU" sz="3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5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068831" y="2827723"/>
            <a:ext cx="2901863" cy="391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80212"/>
            <a:ext cx="2710830" cy="36076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Группа 21"/>
          <p:cNvGrpSpPr/>
          <p:nvPr/>
        </p:nvGrpSpPr>
        <p:grpSpPr>
          <a:xfrm flipH="1">
            <a:off x="1641211" y="332656"/>
            <a:ext cx="6891489" cy="4068573"/>
            <a:chOff x="3166248" y="1000108"/>
            <a:chExt cx="5429288" cy="2857520"/>
          </a:xfrm>
        </p:grpSpPr>
        <p:sp>
          <p:nvSpPr>
            <p:cNvPr id="23" name="Выноска-облако 22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58988"/>
                <a:gd name="adj2" fmla="val 4653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68324" y="1404701"/>
              <a:ext cx="4410250" cy="1880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Предлагаю отгадать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загадки про птиц. Если ответ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готов-нажимайте снова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на загадку, 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чтобы проверить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себя.</a:t>
              </a:r>
              <a:endParaRPr lang="ru-RU" sz="2800" b="1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>
            <a:off x="10919742" y="261382"/>
            <a:ext cx="864096" cy="503939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707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340</Words>
  <Application>Microsoft Office PowerPoint</Application>
  <PresentationFormat>Произвольный</PresentationFormat>
  <Paragraphs>207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Детский Сад</cp:lastModifiedBy>
  <cp:revision>92</cp:revision>
  <dcterms:created xsi:type="dcterms:W3CDTF">2016-11-12T11:46:30Z</dcterms:created>
  <dcterms:modified xsi:type="dcterms:W3CDTF">2021-11-23T07:59:04Z</dcterms:modified>
</cp:coreProperties>
</file>