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dirty="0"/>
              <a:t>11/22/21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C117F-5CCF-4837-BE5F-2B92066CAFAF}" type="datetimeFigureOut">
              <a:rPr lang="en-US" dirty="0"/>
              <a:t>11/22/21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B90BD-B6CE-46B7-997F-7313B992CCDC}" type="datetimeFigureOut">
              <a:rPr lang="en-US" dirty="0"/>
              <a:t>11/22/21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D11F-B188-461D-B23F-39381795C052}" type="datetimeFigureOut">
              <a:rPr lang="en-US" dirty="0"/>
              <a:t>11/22/21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6D8D9-55A2-4063-B0F3-121F44549695}" type="datetimeFigureOut">
              <a:rPr lang="en-US" dirty="0"/>
              <a:t>11/22/21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24536-994D-4021-A283-9F449C0DB509}" type="datetimeFigureOut">
              <a:rPr lang="en-US" dirty="0"/>
              <a:t>11/22/21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BB78-C96F-47B7-AB17-D852CA960AC9}" type="datetimeFigureOut">
              <a:rPr lang="en-US" dirty="0"/>
              <a:t>11/22/21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dirty="0"/>
              <a:t>11/22/21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6178E61D-D431-422C-9764-11DAFE33AB63}" type="datetimeFigureOut">
              <a:rPr lang="en-US" dirty="0"/>
              <a:t>11/22/21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dirty="0"/>
              <a:t>11/22/21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dirty="0"/>
              <a:t>11/22/21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dirty="0"/>
              <a:t>11/22/21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dirty="0"/>
              <a:t>11/22/21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dirty="0"/>
              <a:t>11/22/21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dirty="0"/>
              <a:t>11/22/21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dirty="0"/>
              <a:t>11/22/21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dirty="0"/>
              <a:t>11/22/21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dirty="0"/>
              <a:t>11/22/21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E120C11-C075-A341-B516-D79F8610DF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0322" y="2742465"/>
            <a:ext cx="8144134" cy="1373070"/>
          </a:xfrm>
        </p:spPr>
        <p:txBody>
          <a:bodyPr/>
          <a:lstStyle/>
          <a:p>
            <a:r>
              <a:rPr lang="ru-RU" sz="4000" b="0" i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к занятию</a:t>
            </a:r>
            <a:br>
              <a:rPr lang="ru-RU" sz="400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785B200-8F85-444F-B1F1-61328D27B79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0398" y="4339001"/>
            <a:ext cx="8144134" cy="1117687"/>
          </a:xfrm>
        </p:spPr>
        <p:txBody>
          <a:bodyPr>
            <a:noAutofit/>
          </a:bodyPr>
          <a:lstStyle/>
          <a:p>
            <a:r>
              <a:rPr lang="ru-RU" sz="3700" b="1" i="1" dirty="0">
                <a:effectLst/>
                <a:latin typeface="Times New Roman" panose="020F0502020204030204" pitchFamily="34" charset="0"/>
                <a:ea typeface="Arial" panose="020B0604020202020204" pitchFamily="34" charset="0"/>
              </a:rPr>
              <a:t>Нравственные отношения в классе: Дружба»</a:t>
            </a:r>
          </a:p>
          <a:p>
            <a:r>
              <a:rPr lang="ru-RU" sz="1900" dirty="0">
                <a:latin typeface="Times New Roman" panose="020F0502020204030204" pitchFamily="34" charset="0"/>
              </a:rPr>
              <a:t>Воспитатель ГПД</a:t>
            </a:r>
          </a:p>
          <a:p>
            <a:r>
              <a:rPr lang="ru-RU" sz="1900" dirty="0">
                <a:effectLst/>
                <a:latin typeface="Times New Roman" panose="020F0502020204030204" pitchFamily="34" charset="0"/>
              </a:rPr>
              <a:t>ГБОУ СОШ№175</a:t>
            </a:r>
          </a:p>
          <a:p>
            <a:r>
              <a:rPr lang="ru-RU" sz="1900" dirty="0">
                <a:latin typeface="Times New Roman" panose="020F0502020204030204" pitchFamily="34" charset="0"/>
              </a:rPr>
              <a:t>Леонова Кристина Александровна</a:t>
            </a:r>
            <a:endParaRPr lang="ru-RU" sz="1900" dirty="0"/>
          </a:p>
        </p:txBody>
      </p:sp>
    </p:spTree>
    <p:extLst>
      <p:ext uri="{BB962C8B-B14F-4D97-AF65-F5344CB8AC3E}">
        <p14:creationId xmlns:p14="http://schemas.microsoft.com/office/powerpoint/2010/main" val="25259218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7C6D9A8B-6E73-D442-88C9-4DE5DFB296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9069" y="2677604"/>
            <a:ext cx="9613861" cy="35993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7100" dirty="0"/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28330996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6D067F5-5AD9-A449-8EAE-10F7412D89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i="1" dirty="0">
                <a:effectLst/>
                <a:latin typeface="Times New Roman" panose="02020603050405020304" pitchFamily="18" charset="0"/>
                <a:ea typeface="Arial" panose="020B0604020202020204" pitchFamily="34" charset="0"/>
              </a:rPr>
              <a:t>Цели занятия: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5F15836-DE9F-3B47-A393-CD9D4DCF39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sz="18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1800" dirty="0">
                <a:effectLst/>
                <a:latin typeface="Times New Roman" panose="02020603050405020304" pitchFamily="18" charset="0"/>
                <a:ea typeface="Arial" panose="020B0604020202020204" pitchFamily="34" charset="0"/>
              </a:rPr>
              <a:t>1. Формирование у школьников чувства дружбы, товарищества, чуткости по отношению к другим людям;</a:t>
            </a:r>
            <a:endParaRPr lang="ru-RU" sz="18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1800" dirty="0">
                <a:effectLst/>
                <a:latin typeface="Times New Roman" panose="02020603050405020304" pitchFamily="18" charset="0"/>
                <a:ea typeface="Arial" panose="020B0604020202020204" pitchFamily="34" charset="0"/>
              </a:rPr>
              <a:t>2. Развитие внимания, памяти, сообразительности;</a:t>
            </a:r>
            <a:endParaRPr lang="ru-RU" sz="18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1800" dirty="0">
                <a:effectLst/>
                <a:latin typeface="Times New Roman" panose="02020603050405020304" pitchFamily="18" charset="0"/>
                <a:ea typeface="Arial" panose="020B0604020202020204" pitchFamily="34" charset="0"/>
              </a:rPr>
              <a:t>3. Дать представление о понятии «дружба» и о </a:t>
            </a:r>
          </a:p>
          <a:p>
            <a:pPr marL="0" indent="0">
              <a:buNone/>
            </a:pPr>
            <a:r>
              <a:rPr lang="ru-RU" sz="1800" dirty="0">
                <a:effectLst/>
                <a:latin typeface="Times New Roman" panose="02020603050405020304" pitchFamily="18" charset="0"/>
                <a:ea typeface="Arial" panose="020B0604020202020204" pitchFamily="34" charset="0"/>
              </a:rPr>
              <a:t>правилах поведения с друзьями</a:t>
            </a:r>
            <a:endParaRPr lang="ru-RU" sz="18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1800" dirty="0">
                <a:effectLst/>
                <a:latin typeface="Times New Roman" panose="02020603050405020304" pitchFamily="18" charset="0"/>
                <a:ea typeface="Arial" panose="020B0604020202020204" pitchFamily="34" charset="0"/>
              </a:rPr>
              <a:t>Методы и приемы: беседа, объяснение, рассказ, словесное </a:t>
            </a:r>
          </a:p>
          <a:p>
            <a:pPr marL="0" indent="0">
              <a:buNone/>
            </a:pPr>
            <a:r>
              <a:rPr lang="ru-RU" sz="1800" dirty="0">
                <a:effectLst/>
                <a:latin typeface="Times New Roman" panose="02020603050405020304" pitchFamily="18" charset="0"/>
                <a:ea typeface="Arial" panose="020B0604020202020204" pitchFamily="34" charset="0"/>
              </a:rPr>
              <a:t>поощрение, игровые, наглядные.</a:t>
            </a:r>
            <a:endParaRPr lang="ru-RU" sz="18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399D7715-B304-5C4C-8978-32D0A8339F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7688163" y="3296214"/>
            <a:ext cx="2550280" cy="2639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5341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4B8DBE-CC39-A544-8C50-5AECB971F7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i="1">
                <a:effectLst/>
                <a:latin typeface="Times New Roman" panose="02020603050405020304" pitchFamily="18" charset="0"/>
                <a:ea typeface="Arial" panose="020B0604020202020204" pitchFamily="34" charset="0"/>
              </a:rPr>
              <a:t>Этапы деятельности:</a:t>
            </a:r>
            <a:endParaRPr lang="ru-RU" sz="36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BEB44B0-130B-C544-B047-E10EB60F53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1800" dirty="0">
                <a:effectLst/>
                <a:latin typeface="Times New Roman" panose="02020603050405020304" pitchFamily="18" charset="0"/>
                <a:ea typeface="Arial" panose="020B0604020202020204" pitchFamily="34" charset="0"/>
              </a:rPr>
              <a:t>I.Организационный</a:t>
            </a:r>
            <a:endParaRPr lang="ru-RU" sz="18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Arial" panose="020B0604020202020204" pitchFamily="34" charset="0"/>
              </a:rPr>
              <a:t>1.Описание слова</a:t>
            </a:r>
            <a:endParaRPr lang="ru-RU" sz="18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Arial" panose="020B0604020202020204" pitchFamily="34" charset="0"/>
              </a:rPr>
              <a:t>II.Основной этап.</a:t>
            </a:r>
            <a:endParaRPr lang="ru-RU" sz="18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Arial" panose="020B0604020202020204" pitchFamily="34" charset="0"/>
              </a:rPr>
              <a:t>1. Работа с пословицами.</a:t>
            </a:r>
            <a:endParaRPr lang="ru-RU" sz="18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Arial" panose="020B0604020202020204" pitchFamily="34" charset="0"/>
              </a:rPr>
              <a:t>2.Чтение стихотворения и его анализ.</a:t>
            </a:r>
            <a:endParaRPr lang="ru-RU" sz="18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Arial" panose="020B0604020202020204" pitchFamily="34" charset="0"/>
              </a:rPr>
              <a:t>3. Инсценирование сказки репка.</a:t>
            </a:r>
            <a:endParaRPr lang="ru-RU" sz="18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Arial" panose="020B0604020202020204" pitchFamily="34" charset="0"/>
              </a:rPr>
              <a:t>4. Найди пару.</a:t>
            </a:r>
            <a:endParaRPr lang="ru-RU" sz="18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Arial" panose="020B0604020202020204" pitchFamily="34" charset="0"/>
              </a:rPr>
              <a:t>5. Слова –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Arial" panose="020B0604020202020204" pitchFamily="34" charset="0"/>
              </a:rPr>
              <a:t>друж</a:t>
            </a:r>
            <a:r>
              <a:rPr lang="ru-RU" sz="1800" dirty="0">
                <a:effectLst/>
                <a:latin typeface="Times New Roman" panose="02020603050405020304" pitchFamily="18" charset="0"/>
                <a:ea typeface="Arial" panose="020B0604020202020204" pitchFamily="34" charset="0"/>
              </a:rPr>
              <a:t>-</a:t>
            </a:r>
            <a:endParaRPr lang="ru-RU" sz="18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Arial" panose="020B0604020202020204" pitchFamily="34" charset="0"/>
              </a:rPr>
              <a:t>6.Лучший друг-семья.</a:t>
            </a:r>
            <a:endParaRPr lang="ru-RU" sz="18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Arial" panose="020B0604020202020204" pitchFamily="34" charset="0"/>
              </a:rPr>
              <a:t>7.Обмен знаком «дружбы».</a:t>
            </a:r>
            <a:endParaRPr lang="ru-RU" sz="18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r>
              <a:rPr lang="ru-RU" sz="1800" dirty="0">
                <a:effectLst/>
                <a:latin typeface="Times New Roman" panose="02020603050405020304" pitchFamily="18" charset="0"/>
                <a:ea typeface="Arial" panose="020B0604020202020204" pitchFamily="34" charset="0"/>
              </a:rPr>
              <a:t>IV.Заключительный.</a:t>
            </a:r>
            <a:endParaRPr lang="ru-RU" sz="18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AD243DB0-11F2-FE4B-888C-FBB11EFACD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4475" y="2336873"/>
            <a:ext cx="6199707" cy="3438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64012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941037BB-2955-304E-A27F-216B07E674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1800" dirty="0">
                <a:effectLst/>
                <a:latin typeface="Times New Roman" panose="02020603050405020304" pitchFamily="18" charset="0"/>
                <a:ea typeface="Arial" panose="020B0604020202020204" pitchFamily="34" charset="0"/>
              </a:rPr>
              <a:t>Сегодня мы с вами поговорим о том, что бывает крепкой, долгой, верной. Она бывает между мальчиком и девочкой, детьми и родителями, учениками и учителем. А еще она бывает настоящей. Ребята, вы догадались, что это?</a:t>
            </a:r>
            <a:endParaRPr lang="ru-RU" sz="18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1800" dirty="0">
                <a:effectLst/>
                <a:latin typeface="Times New Roman" panose="02020603050405020304" pitchFamily="18" charset="0"/>
                <a:ea typeface="Arial" panose="020B0604020202020204" pitchFamily="34" charset="0"/>
              </a:rPr>
              <a:t>-Дружба.</a:t>
            </a:r>
          </a:p>
          <a:p>
            <a:pPr marL="0" indent="0">
              <a:buNone/>
            </a:pPr>
            <a:r>
              <a:rPr lang="ru-RU" sz="1800" dirty="0">
                <a:effectLst/>
                <a:latin typeface="Times New Roman" panose="02020603050405020304" pitchFamily="18" charset="0"/>
                <a:ea typeface="Arial" panose="020B0604020202020204" pitchFamily="34" charset="0"/>
              </a:rPr>
              <a:t>Ребята, какие пословицы вы знаете?</a:t>
            </a:r>
            <a:endParaRPr lang="ru-RU" sz="18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1800" dirty="0">
                <a:effectLst/>
                <a:latin typeface="Times New Roman" panose="02020603050405020304" pitchFamily="18" charset="0"/>
                <a:ea typeface="Arial" panose="020B0604020202020204" pitchFamily="34" charset="0"/>
              </a:rPr>
              <a:t>(Дети вспоминают пословицы о дружбе).</a:t>
            </a:r>
            <a:endParaRPr lang="ru-RU" sz="18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1800" dirty="0">
                <a:effectLst/>
                <a:latin typeface="Times New Roman" panose="02020603050405020304" pitchFamily="18" charset="0"/>
                <a:ea typeface="Arial" panose="020B0604020202020204" pitchFamily="34" charset="0"/>
              </a:rPr>
              <a:t>Я приготовила для вас пословицы, которые вы должны сами собрать.</a:t>
            </a:r>
            <a:endParaRPr lang="ru-RU" sz="18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1800" dirty="0">
                <a:effectLst/>
                <a:latin typeface="Times New Roman" panose="02020603050405020304" pitchFamily="18" charset="0"/>
                <a:ea typeface="Arial" panose="020B0604020202020204" pitchFamily="34" charset="0"/>
              </a:rPr>
              <a:t>Начало пословиц – слева, а их продолжение – справа. </a:t>
            </a:r>
          </a:p>
          <a:p>
            <a:pPr marL="0" indent="0">
              <a:buNone/>
            </a:pPr>
            <a:r>
              <a:rPr lang="ru-RU" sz="1800" dirty="0">
                <a:effectLst/>
                <a:latin typeface="Times New Roman" panose="02020603050405020304" pitchFamily="18" charset="0"/>
                <a:ea typeface="Arial" panose="020B0604020202020204" pitchFamily="34" charset="0"/>
              </a:rPr>
              <a:t>Соотнесите начало и конец, чтобы получилась полная и</a:t>
            </a:r>
          </a:p>
          <a:p>
            <a:pPr marL="0" indent="0">
              <a:buNone/>
            </a:pPr>
            <a:r>
              <a:rPr lang="ru-RU" sz="1800" dirty="0">
                <a:effectLst/>
                <a:latin typeface="Times New Roman" panose="02020603050405020304" pitchFamily="18" charset="0"/>
                <a:ea typeface="Arial" panose="020B0604020202020204" pitchFamily="34" charset="0"/>
              </a:rPr>
              <a:t> правильная пословица:</a:t>
            </a:r>
            <a:endParaRPr lang="ru-RU" sz="18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1800" dirty="0">
                <a:effectLst/>
                <a:latin typeface="Times New Roman" panose="02020603050405020304" pitchFamily="18" charset="0"/>
                <a:ea typeface="Arial" panose="020B0604020202020204" pitchFamily="34" charset="0"/>
              </a:rPr>
              <a:t>-Не имей 100 рублей, а имей 100 друзей.</a:t>
            </a:r>
            <a:endParaRPr lang="ru-RU" sz="18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1800" dirty="0">
                <a:effectLst/>
                <a:latin typeface="Times New Roman" panose="02020603050405020304" pitchFamily="18" charset="0"/>
                <a:ea typeface="Arial" panose="020B0604020202020204" pitchFamily="34" charset="0"/>
              </a:rPr>
              <a:t>- Друга ищи, а найдешь – береги.</a:t>
            </a:r>
            <a:endParaRPr lang="ru-RU" sz="18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1800" dirty="0">
                <a:effectLst/>
                <a:latin typeface="Times New Roman" panose="02020603050405020304" pitchFamily="18" charset="0"/>
                <a:ea typeface="Arial" panose="020B0604020202020204" pitchFamily="34" charset="0"/>
              </a:rPr>
              <a:t>- Дружба не гриб – в лесу не найдешь.</a:t>
            </a:r>
            <a:endParaRPr lang="ru-RU" sz="18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1800" dirty="0">
                <a:effectLst/>
                <a:latin typeface="Times New Roman" panose="02020603050405020304" pitchFamily="18" charset="0"/>
                <a:ea typeface="Arial" panose="020B0604020202020204" pitchFamily="34" charset="0"/>
              </a:rPr>
              <a:t>- Дружба что стекло: сломаешь – не починишь.</a:t>
            </a:r>
            <a:endParaRPr lang="ru-RU" sz="18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  <p:pic>
        <p:nvPicPr>
          <p:cNvPr id="6" name="Рисунок 6">
            <a:extLst>
              <a:ext uri="{FF2B5EF4-FFF2-40B4-BE49-F238E27FC236}">
                <a16:creationId xmlns:a16="http://schemas.microsoft.com/office/drawing/2014/main" id="{34A453D2-2A61-C546-BA14-166EEE576A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41354" y="3429000"/>
            <a:ext cx="3652828" cy="2341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69935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440A203A-CDBC-2349-85E3-53B247444C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8757" y="2183299"/>
            <a:ext cx="9613861" cy="3599316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sz="1800" dirty="0">
                <a:effectLst/>
                <a:latin typeface="Times New Roman" panose="02020603050405020304" pitchFamily="18" charset="0"/>
                <a:ea typeface="Arial" panose="020B0604020202020204" pitchFamily="34" charset="0"/>
              </a:rPr>
              <a:t>К сожалению, грубые слова иногда можно слышать от ребят нашего класса, а иногда бывает так, как в стихотворении «Два козла». Может быть,  прослушав его, кто-то узнает себя, а, узнав, постарается не быть похожим на этих персонажей. А стихотворение вам прочитают ваши товарищи. Внимательно слушайте.</a:t>
            </a:r>
            <a:endParaRPr lang="ru-RU" sz="18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1800" dirty="0">
                <a:effectLst/>
                <a:latin typeface="Times New Roman" panose="02020603050405020304" pitchFamily="18" charset="0"/>
                <a:ea typeface="Arial" panose="020B0604020202020204" pitchFamily="34" charset="0"/>
              </a:rPr>
              <a:t> </a:t>
            </a:r>
            <a:endParaRPr lang="ru-RU" sz="18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1800" dirty="0">
                <a:effectLst/>
                <a:latin typeface="Times New Roman" panose="02020603050405020304" pitchFamily="18" charset="0"/>
                <a:ea typeface="Arial" panose="020B0604020202020204" pitchFamily="34" charset="0"/>
              </a:rPr>
              <a:t>Однажды на лужайке подрались два козла,</a:t>
            </a:r>
            <a:endParaRPr lang="ru-RU" sz="18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1800" dirty="0">
                <a:effectLst/>
                <a:latin typeface="Times New Roman" panose="02020603050405020304" pitchFamily="18" charset="0"/>
                <a:ea typeface="Arial" panose="020B0604020202020204" pitchFamily="34" charset="0"/>
              </a:rPr>
              <a:t>Подрались для забавы, не то чтобы со зла.</a:t>
            </a:r>
            <a:endParaRPr lang="ru-RU" sz="18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1800" dirty="0">
                <a:effectLst/>
                <a:latin typeface="Times New Roman" panose="02020603050405020304" pitchFamily="18" charset="0"/>
                <a:ea typeface="Arial" panose="020B0604020202020204" pitchFamily="34" charset="0"/>
              </a:rPr>
              <a:t>Один из них тихонечко приятеля лягнул,</a:t>
            </a:r>
            <a:endParaRPr lang="ru-RU" sz="18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1800" dirty="0">
                <a:effectLst/>
                <a:latin typeface="Times New Roman" panose="02020603050405020304" pitchFamily="18" charset="0"/>
                <a:ea typeface="Arial" panose="020B0604020202020204" pitchFamily="34" charset="0"/>
              </a:rPr>
              <a:t>Другой из них тихонько приятеля боднул.</a:t>
            </a:r>
            <a:endParaRPr lang="ru-RU" sz="18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1800" dirty="0">
                <a:effectLst/>
                <a:latin typeface="Times New Roman" panose="02020603050405020304" pitchFamily="18" charset="0"/>
                <a:ea typeface="Arial" panose="020B0604020202020204" pitchFamily="34" charset="0"/>
              </a:rPr>
              <a:t>Один лягнул приятеля немного посильней,</a:t>
            </a:r>
            <a:endParaRPr lang="ru-RU" sz="18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1800" dirty="0">
                <a:effectLst/>
                <a:latin typeface="Times New Roman" panose="02020603050405020304" pitchFamily="18" charset="0"/>
                <a:ea typeface="Arial" panose="020B0604020202020204" pitchFamily="34" charset="0"/>
              </a:rPr>
              <a:t>Другой боднул приятеля немного побольней.</a:t>
            </a:r>
            <a:endParaRPr lang="ru-RU" sz="18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1800" dirty="0">
                <a:effectLst/>
                <a:latin typeface="Times New Roman" panose="02020603050405020304" pitchFamily="18" charset="0"/>
                <a:ea typeface="Arial" panose="020B0604020202020204" pitchFamily="34" charset="0"/>
              </a:rPr>
              <a:t>Один разгорячился, лягнул, что было сил,</a:t>
            </a:r>
            <a:endParaRPr lang="ru-RU" sz="18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1800" dirty="0">
                <a:effectLst/>
                <a:latin typeface="Times New Roman" panose="02020603050405020304" pitchFamily="18" charset="0"/>
                <a:ea typeface="Arial" panose="020B0604020202020204" pitchFamily="34" charset="0"/>
              </a:rPr>
              <a:t>Другой его рогами под брюхо зацепил.</a:t>
            </a:r>
            <a:endParaRPr lang="ru-RU" sz="18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1800" dirty="0">
                <a:effectLst/>
                <a:latin typeface="Times New Roman" panose="02020603050405020304" pitchFamily="18" charset="0"/>
                <a:ea typeface="Arial" panose="020B0604020202020204" pitchFamily="34" charset="0"/>
              </a:rPr>
              <a:t>Кто прав , а кто виновен – запутанный вопрос,</a:t>
            </a:r>
            <a:endParaRPr lang="ru-RU" sz="18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1800" dirty="0">
                <a:effectLst/>
                <a:latin typeface="Times New Roman" panose="02020603050405020304" pitchFamily="18" charset="0"/>
                <a:ea typeface="Arial" panose="020B0604020202020204" pitchFamily="34" charset="0"/>
              </a:rPr>
              <a:t>Но уж козлы дерутся не в шутку, а  всерьез.</a:t>
            </a:r>
            <a:endParaRPr lang="ru-RU" sz="18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1800" dirty="0">
                <a:effectLst/>
                <a:latin typeface="Times New Roman" panose="02020603050405020304" pitchFamily="18" charset="0"/>
                <a:ea typeface="Arial" panose="020B0604020202020204" pitchFamily="34" charset="0"/>
              </a:rPr>
              <a:t>Я вспомнил эту драку, когда передо мной,</a:t>
            </a:r>
            <a:endParaRPr lang="ru-RU" sz="18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1800" dirty="0">
                <a:effectLst/>
                <a:latin typeface="Times New Roman" panose="02020603050405020304" pitchFamily="18" charset="0"/>
                <a:ea typeface="Arial" panose="020B0604020202020204" pitchFamily="34" charset="0"/>
              </a:rPr>
              <a:t>На школьной перемене такой же вспыхнул бой.</a:t>
            </a:r>
            <a:endParaRPr lang="ru-RU" sz="18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BC3B9C88-BFDC-244F-838C-47FD33F2DA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5515" y="2770237"/>
            <a:ext cx="3160969" cy="3012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0485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3DE58BDC-8E86-1B45-B50A-C5FE9CDD23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320" y="2217878"/>
            <a:ext cx="9613861" cy="4026092"/>
          </a:xfrm>
        </p:spPr>
        <p:txBody>
          <a:bodyPr/>
          <a:lstStyle/>
          <a:p>
            <a:pPr marL="0" indent="0">
              <a:buNone/>
            </a:pPr>
            <a:r>
              <a:rPr lang="ru-RU" sz="1800" dirty="0">
                <a:effectLst/>
                <a:latin typeface="Times New Roman" panose="02020603050405020304" pitchFamily="18" charset="0"/>
                <a:ea typeface="Arial" panose="020B0604020202020204" pitchFamily="34" charset="0"/>
              </a:rPr>
              <a:t>А вот другое дело сказка «Репка». Помните, как дружно ее все выдергивали? И сейчас я предлагаю вам 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Arial" panose="020B0604020202020204" pitchFamily="34" charset="0"/>
              </a:rPr>
              <a:t>проинсценировать</a:t>
            </a:r>
            <a:r>
              <a:rPr lang="ru-RU" sz="1800" dirty="0">
                <a:effectLst/>
                <a:latin typeface="Times New Roman" panose="02020603050405020304" pitchFamily="18" charset="0"/>
                <a:ea typeface="Arial" panose="020B0604020202020204" pitchFamily="34" charset="0"/>
              </a:rPr>
              <a:t> эту сказку. Мне нужно 7 добровольцев.</a:t>
            </a:r>
            <a:endParaRPr lang="ru-RU" sz="18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1800" dirty="0">
                <a:effectLst/>
                <a:latin typeface="Times New Roman" panose="02020603050405020304" pitchFamily="18" charset="0"/>
                <a:ea typeface="Arial" panose="020B0604020202020204" pitchFamily="34" charset="0"/>
              </a:rPr>
              <a:t>(Учитель распределяет между ними героев сказки, прикрепляет спереди таблички с именами – «Репка», «Дед», «Бабка» и т.д.)</a:t>
            </a:r>
            <a:endParaRPr lang="ru-RU" sz="18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1800" dirty="0">
                <a:effectLst/>
                <a:latin typeface="Times New Roman" panose="02020603050405020304" pitchFamily="18" charset="0"/>
                <a:ea typeface="Arial" panose="020B0604020202020204" pitchFamily="34" charset="0"/>
              </a:rPr>
              <a:t>Инсценирование сказки (учитель читает сказку, дети изображают).</a:t>
            </a:r>
            <a:endParaRPr lang="ru-RU" sz="18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1800" dirty="0">
                <a:effectLst/>
                <a:latin typeface="Times New Roman" panose="02020603050405020304" pitchFamily="18" charset="0"/>
                <a:ea typeface="Arial" panose="020B0604020202020204" pitchFamily="34" charset="0"/>
              </a:rPr>
              <a:t>Ребята, а теперь скажите, благодаря чему вытянули репку? Правильно, благодаря дружбе, потому что все персонажи общими усилиями, т.е. дружно вытянули таки репку.</a:t>
            </a:r>
            <a:endParaRPr lang="ru-RU" sz="18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85070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A4CC10F9-D299-F24D-B2D8-0A934F4B49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2516" y="2181994"/>
            <a:ext cx="10719160" cy="4013127"/>
          </a:xfrm>
        </p:spPr>
        <p:txBody>
          <a:bodyPr/>
          <a:lstStyle/>
          <a:p>
            <a:pPr marL="0" indent="0">
              <a:buNone/>
            </a:pPr>
            <a:r>
              <a:rPr lang="ru-RU" sz="1800" dirty="0">
                <a:effectLst/>
                <a:latin typeface="Times New Roman" panose="02020603050405020304" pitchFamily="18" charset="0"/>
                <a:ea typeface="Arial" panose="020B0604020202020204" pitchFamily="34" charset="0"/>
              </a:rPr>
              <a:t>Помогите им найти своих друзей.</a:t>
            </a:r>
            <a:endParaRPr lang="ru-RU" sz="18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1800" dirty="0">
                <a:effectLst/>
                <a:latin typeface="Times New Roman" panose="02020603050405020304" pitchFamily="18" charset="0"/>
                <a:ea typeface="Arial" panose="020B0604020202020204" pitchFamily="34" charset="0"/>
              </a:rPr>
              <a:t>Мертвая царевна и … (7 богатырей)</a:t>
            </a:r>
            <a:endParaRPr lang="ru-RU" sz="18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1800" dirty="0">
                <a:effectLst/>
                <a:latin typeface="Times New Roman" panose="02020603050405020304" pitchFamily="18" charset="0"/>
                <a:ea typeface="Arial" panose="020B0604020202020204" pitchFamily="34" charset="0"/>
              </a:rPr>
              <a:t>Белоснежка и … (7 гномов)</a:t>
            </a:r>
            <a:endParaRPr lang="ru-RU" sz="18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1800" dirty="0">
                <a:effectLst/>
                <a:latin typeface="Times New Roman" panose="02020603050405020304" pitchFamily="18" charset="0"/>
                <a:ea typeface="Arial" panose="020B0604020202020204" pitchFamily="34" charset="0"/>
              </a:rPr>
              <a:t>Вини-Пух и … (Пятачок)</a:t>
            </a:r>
            <a:endParaRPr lang="ru-RU" sz="18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1800" dirty="0">
                <a:effectLst/>
                <a:latin typeface="Times New Roman" panose="02020603050405020304" pitchFamily="18" charset="0"/>
                <a:ea typeface="Arial" panose="020B0604020202020204" pitchFamily="34" charset="0"/>
              </a:rPr>
              <a:t>Малыш и … (Карлсон)</a:t>
            </a:r>
            <a:endParaRPr lang="ru-RU" sz="18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1800" dirty="0">
                <a:effectLst/>
                <a:latin typeface="Times New Roman" panose="02020603050405020304" pitchFamily="18" charset="0"/>
                <a:ea typeface="Arial" panose="020B0604020202020204" pitchFamily="34" charset="0"/>
              </a:rPr>
              <a:t>Буратино и … (Мальвина)</a:t>
            </a:r>
            <a:endParaRPr lang="ru-RU" sz="18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1800" dirty="0">
                <a:effectLst/>
                <a:latin typeface="Times New Roman" panose="02020603050405020304" pitchFamily="18" charset="0"/>
                <a:ea typeface="Arial" panose="020B0604020202020204" pitchFamily="34" charset="0"/>
              </a:rPr>
              <a:t>Крокодил Гена и … (Чебурашка)</a:t>
            </a:r>
            <a:endParaRPr lang="ru-RU" sz="18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1800" dirty="0" err="1">
                <a:effectLst/>
                <a:latin typeface="Times New Roman" panose="02020603050405020304" pitchFamily="18" charset="0"/>
                <a:ea typeface="Arial" panose="020B0604020202020204" pitchFamily="34" charset="0"/>
              </a:rPr>
              <a:t>Наф-Наф</a:t>
            </a:r>
            <a:r>
              <a:rPr lang="ru-RU" sz="1800" dirty="0">
                <a:effectLst/>
                <a:latin typeface="Times New Roman" panose="02020603050405020304" pitchFamily="18" charset="0"/>
                <a:ea typeface="Arial" panose="020B0604020202020204" pitchFamily="34" charset="0"/>
              </a:rPr>
              <a:t> и … (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Arial" panose="020B0604020202020204" pitchFamily="34" charset="0"/>
              </a:rPr>
              <a:t>Нуф-Нуф</a:t>
            </a:r>
            <a:r>
              <a:rPr lang="ru-RU" sz="1800" dirty="0">
                <a:effectLst/>
                <a:latin typeface="Times New Roman" panose="02020603050405020304" pitchFamily="18" charset="0"/>
                <a:ea typeface="Arial" panose="020B0604020202020204" pitchFamily="34" charset="0"/>
              </a:rPr>
              <a:t>)</a:t>
            </a:r>
            <a:endParaRPr lang="ru-RU" sz="18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1800" dirty="0">
                <a:effectLst/>
                <a:latin typeface="Times New Roman" panose="02020603050405020304" pitchFamily="18" charset="0"/>
                <a:ea typeface="Arial" panose="020B0604020202020204" pitchFamily="34" charset="0"/>
              </a:rPr>
              <a:t>Котенок Гав и … (Щенок)</a:t>
            </a:r>
            <a:endParaRPr lang="ru-RU" sz="18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F702FDAD-4ABC-A244-B037-395EEED80B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55904" y="2510221"/>
            <a:ext cx="5977042" cy="3356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90731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1320A1E5-082E-064D-AA81-303DEE22A4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1800" dirty="0">
                <a:effectLst/>
                <a:latin typeface="Times New Roman" panose="02020603050405020304" pitchFamily="18" charset="0"/>
                <a:ea typeface="Arial" panose="020B0604020202020204" pitchFamily="34" charset="0"/>
              </a:rPr>
              <a:t>Сказочных героев вы знаете хорошо, а теперь проверим вашу сообразительность: кто знает слова с частичкой –</a:t>
            </a:r>
            <a:r>
              <a:rPr lang="ru-RU" sz="1800" dirty="0" err="1">
                <a:effectLst/>
                <a:latin typeface="Times New Roman" panose="02020603050405020304" pitchFamily="18" charset="0"/>
                <a:ea typeface="Arial" panose="020B0604020202020204" pitchFamily="34" charset="0"/>
              </a:rPr>
              <a:t>друж</a:t>
            </a:r>
            <a:r>
              <a:rPr lang="ru-RU" sz="1800" dirty="0">
                <a:effectLst/>
                <a:latin typeface="Times New Roman" panose="02020603050405020304" pitchFamily="18" charset="0"/>
                <a:ea typeface="Arial" panose="020B0604020202020204" pitchFamily="34" charset="0"/>
              </a:rPr>
              <a:t>- ?</a:t>
            </a:r>
            <a:endParaRPr lang="ru-RU" sz="18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1800" dirty="0">
                <a:effectLst/>
                <a:latin typeface="Times New Roman" panose="02020603050405020304" pitchFamily="18" charset="0"/>
                <a:ea typeface="Arial" panose="020B0604020202020204" pitchFamily="34" charset="0"/>
              </a:rPr>
              <a:t>- Дружелюбный, дружественный, дружба, дружный и т.д.</a:t>
            </a:r>
            <a:endParaRPr lang="ru-RU" sz="18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1800" dirty="0">
                <a:effectLst/>
                <a:latin typeface="Times New Roman" panose="02020603050405020304" pitchFamily="18" charset="0"/>
                <a:ea typeface="Arial" panose="020B0604020202020204" pitchFamily="34" charset="0"/>
              </a:rPr>
              <a:t>Ребята, как вы думаете, с кем мы можем дружить?</a:t>
            </a:r>
            <a:endParaRPr lang="ru-RU" sz="18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0" indent="0">
              <a:buNone/>
            </a:pPr>
            <a:r>
              <a:rPr lang="ru-RU" sz="1800" dirty="0">
                <a:effectLst/>
                <a:latin typeface="Times New Roman" panose="02020603050405020304" pitchFamily="18" charset="0"/>
                <a:ea typeface="Arial" panose="020B0604020202020204" pitchFamily="34" charset="0"/>
              </a:rPr>
              <a:t>- Друг с другом, с учителями, родителями, животными и т.д.</a:t>
            </a:r>
            <a:endParaRPr lang="ru-RU" sz="18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99BAE319-D579-9842-B496-7740876F38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36746" y="3184105"/>
            <a:ext cx="3357436" cy="2441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48632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261EF8AE-BE41-6E47-9F2B-B31B2A59C8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321" y="2124024"/>
            <a:ext cx="9613861" cy="3599316"/>
          </a:xfrm>
        </p:spPr>
        <p:txBody>
          <a:bodyPr/>
          <a:lstStyle/>
          <a:p>
            <a:pPr marL="0" indent="0">
              <a:buNone/>
            </a:pPr>
            <a:r>
              <a:rPr lang="ru-RU" sz="1800" dirty="0">
                <a:effectLst/>
                <a:latin typeface="Times New Roman" panose="02020603050405020304" pitchFamily="18" charset="0"/>
                <a:ea typeface="Arial" panose="020B0604020202020204" pitchFamily="34" charset="0"/>
              </a:rPr>
              <a:t>Ребята, а вы знаете, что такое рукопожатие? Правильно, это когда два человека пожимают друг другу руки. Рукопожатие – знак дружбы, и я предлагаю вам сейчас обменяться рукопожатием, чтобы закрепить вашу дружбу. Но рукопожатие будет непростым: свои ладошки вы обведете на листе бумаги, в каждом пальчике напишете пожелания друг другу и обменяетесь ими в знак дружбы.</a:t>
            </a:r>
            <a:endParaRPr lang="ru-RU" sz="1800" dirty="0">
              <a:effectLst/>
              <a:latin typeface="Arial" panose="020B0604020202020204" pitchFamily="34" charset="0"/>
              <a:ea typeface="Arial" panose="020B0604020202020204" pitchFamily="34" charset="0"/>
            </a:endParaRP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Подведение итогов</a:t>
            </a:r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7C7CBFCA-2248-A340-B4FE-49870F4AE4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5743" y="3429000"/>
            <a:ext cx="3659470" cy="2050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9754180"/>
      </p:ext>
    </p:extLst>
  </p:cSld>
  <p:clrMapOvr>
    <a:masterClrMapping/>
  </p:clrMapOvr>
</p:sld>
</file>

<file path=ppt/theme/theme1.xml><?xml version="1.0" encoding="utf-8"?>
<a:theme xmlns:a="http://schemas.openxmlformats.org/drawingml/2006/main" name="Берлин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Широкоэкранный</PresentationFormat>
  <Slides>10</Slides>
  <Notes>0</Notes>
  <HiddenSlides>0</HiddenSlide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Берлин</vt:lpstr>
      <vt:lpstr>Презентация к занятию </vt:lpstr>
      <vt:lpstr>Цели занятия:</vt:lpstr>
      <vt:lpstr>Этапы деятельности: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к занятию </dc:title>
  <dc:creator>Филипп Кудрявцев</dc:creator>
  <cp:lastModifiedBy>Филипп Кудрявцев</cp:lastModifiedBy>
  <cp:revision>1</cp:revision>
  <dcterms:created xsi:type="dcterms:W3CDTF">2021-11-22T20:52:53Z</dcterms:created>
  <dcterms:modified xsi:type="dcterms:W3CDTF">2021-11-22T21:23:17Z</dcterms:modified>
</cp:coreProperties>
</file>