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4" r:id="rId7"/>
    <p:sldId id="266" r:id="rId8"/>
    <p:sldId id="267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A5E9D-EF7E-4271-8B3B-B05C75ADB5E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B6604-459F-406D-935F-258E7C376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005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n.yandex.ru/count/2Qt9E0m-h6m40000ZhxtGM45XP9y3vK2cm5kGxS2Am68idqAf0Q9k2odxG6O__________yFdPr05BhsuBhBaU1Htm6cUegphdTt0RsqnsU_0Qe1fQfWsWEHkUCNnm-Fjg6rnGEVkcTtnG-J0fbYGeoJWsosd8qWjPYM6w2T6B-lauDiivYLCBIObXkKcQuYfunLgAa_WrAam00000e9h4Mk_JBjC8gDT245iB6Yu5m2iG6oY5EvdK0Kk_xzobfj_RWT0S7__________m_5Zm_DijfnTm7EiI0f7WBI0TC3VHe0?test-tag=16786673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homeposter.ru</a:t>
            </a:r>
            <a:r>
              <a:rPr lang="ru-RU" dirty="0" smtClean="0"/>
              <a:t> 06.10.15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B6604-459F-406D-935F-258E7C3760D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653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1" dirty="0" smtClean="0">
                <a:effectLst/>
              </a:rPr>
              <a:t>В Петербурге, на Васильевском острове, в феврале 2014 года торжественно открыли памятник архитектору Доменико </a:t>
            </a:r>
            <a:r>
              <a:rPr lang="ru-RU" b="1" dirty="0" err="1" smtClean="0">
                <a:effectLst/>
              </a:rPr>
              <a:t>Трезини</a:t>
            </a:r>
            <a:r>
              <a:rPr lang="ru-RU" b="1" dirty="0" smtClean="0">
                <a:effectLst/>
              </a:rPr>
              <a:t>, установленный на одноименной площади. </a:t>
            </a:r>
            <a:endParaRPr lang="ru-RU" dirty="0" smtClean="0">
              <a:effectLst/>
            </a:endParaRPr>
          </a:p>
          <a:p>
            <a:pPr algn="l"/>
            <a:r>
              <a:rPr lang="ru-RU" b="1" dirty="0" smtClean="0">
                <a:effectLst/>
              </a:rPr>
              <a:t>Бронзовая фигура архитектора  выполнена скульптором Павлом Игнатьевым и архитектором Павлом </a:t>
            </a:r>
            <a:r>
              <a:rPr lang="ru-RU" b="1" dirty="0" err="1" smtClean="0">
                <a:effectLst/>
              </a:rPr>
              <a:t>Багрянцевым</a:t>
            </a:r>
            <a:r>
              <a:rPr lang="ru-RU" b="1" dirty="0" smtClean="0">
                <a:effectLst/>
              </a:rPr>
              <a:t>. Первое, что сразу бросается в глаза, — это великолепная шуба, благодаря чему в народе скульптуру тут же окрестили памятником </a:t>
            </a:r>
            <a:r>
              <a:rPr lang="ru-RU" b="1" dirty="0" err="1" smtClean="0">
                <a:effectLst/>
              </a:rPr>
              <a:t>Барашу</a:t>
            </a:r>
            <a:r>
              <a:rPr lang="ru-RU" b="1" dirty="0" smtClean="0">
                <a:effectLst/>
              </a:rPr>
              <a:t>, герою мультфильма «</a:t>
            </a:r>
            <a:r>
              <a:rPr lang="ru-RU" b="1" dirty="0" err="1" smtClean="0">
                <a:effectLst/>
              </a:rPr>
              <a:t>Смешарики</a:t>
            </a:r>
            <a:r>
              <a:rPr lang="ru-RU" b="1" dirty="0" smtClean="0">
                <a:effectLst/>
              </a:rPr>
              <a:t>». 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B6604-459F-406D-935F-258E7C3760D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69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Сначала появилась колокольня с башенкой и высоким шпилем. (122 метра) На самом верху шпиля укрепили шар-яблоко, а на нем фигуру ангела с крестом. Всё покрыли тонким слоем золота. Ангел на шпиле – это флюгер. Он поворачивается и указывает направление ветра.</a:t>
            </a:r>
            <a:r>
              <a:rPr lang="ru-RU" b="1" dirty="0" smtClean="0"/>
              <a:t> Годы постройки:</a:t>
            </a:r>
            <a:r>
              <a:rPr lang="ru-RU" dirty="0" smtClean="0"/>
              <a:t> </a:t>
            </a:r>
            <a:r>
              <a:rPr lang="ru-RU" i="1" dirty="0" smtClean="0"/>
              <a:t>1712-1733  </a:t>
            </a:r>
            <a:r>
              <a:rPr lang="ru-RU" b="0" dirty="0" smtClean="0">
                <a:solidFill>
                  <a:srgbClr val="000000"/>
                </a:solidFill>
                <a:effectLst/>
                <a:latin typeface="comic sans ms"/>
              </a:rPr>
              <a:t>Силуэт возводимого им собора выглядел весьма необычно. Он был похож на полностью готовый к отплытию корабль, с высокой мачтой и поднятыми парусами. Такая своеобразная высокая колокольня со шпилем служила Петру смотровой площадкой. Эта постройка имела и политическую насущность – она стала символом окончательного утверждения возвращения </a:t>
            </a:r>
            <a:r>
              <a:rPr lang="ru-RU" b="0" dirty="0" err="1" smtClean="0">
                <a:solidFill>
                  <a:srgbClr val="000000"/>
                </a:solidFill>
                <a:effectLst/>
                <a:latin typeface="comic sans ms"/>
              </a:rPr>
              <a:t>приневских</a:t>
            </a:r>
            <a:r>
              <a:rPr lang="ru-RU" b="0" dirty="0" smtClean="0">
                <a:solidFill>
                  <a:srgbClr val="000000"/>
                </a:solidFill>
                <a:effectLst/>
                <a:latin typeface="comic sans ms"/>
              </a:rPr>
              <a:t> земель Российской империи. 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B6604-459F-406D-935F-258E7C3760D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0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D5CF17-7A90-467F-BD81-BBF705E859F9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87117B-98F7-4D49-9195-72405299FC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978" y="764704"/>
            <a:ext cx="685091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800" b="1" i="1" dirty="0">
                <a:solidFill>
                  <a:srgbClr val="F79646">
                    <a:lumMod val="75000"/>
                  </a:srgbClr>
                </a:solidFill>
              </a:rPr>
              <a:t>П</a:t>
            </a:r>
            <a:r>
              <a:rPr lang="ru-RU" sz="4800" b="1" i="1" dirty="0" smtClean="0">
                <a:solidFill>
                  <a:srgbClr val="F79646">
                    <a:lumMod val="75000"/>
                  </a:srgbClr>
                </a:solidFill>
              </a:rPr>
              <a:t>етропавловский собор</a:t>
            </a:r>
            <a:endParaRPr lang="ru-RU" sz="4800" b="1" i="1" dirty="0">
              <a:solidFill>
                <a:srgbClr val="F79646">
                  <a:lumMod val="75000"/>
                </a:srgbClr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0730" y="2492896"/>
            <a:ext cx="87754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000" dirty="0">
                <a:solidFill>
                  <a:prstClr val="black"/>
                </a:solidFill>
              </a:rPr>
              <a:t>1 класс  </a:t>
            </a:r>
            <a:endParaRPr lang="ru-RU" sz="3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3000" dirty="0" smtClean="0">
                <a:solidFill>
                  <a:prstClr val="black"/>
                </a:solidFill>
              </a:rPr>
              <a:t>Учитель начальных классов ГБОУ </a:t>
            </a:r>
            <a:r>
              <a:rPr lang="ru-RU" sz="3000" dirty="0" err="1" smtClean="0">
                <a:solidFill>
                  <a:prstClr val="black"/>
                </a:solidFill>
              </a:rPr>
              <a:t>шоклы</a:t>
            </a:r>
            <a:r>
              <a:rPr lang="ru-RU" sz="3000" dirty="0" smtClean="0">
                <a:solidFill>
                  <a:prstClr val="black"/>
                </a:solidFill>
              </a:rPr>
              <a:t> №596</a:t>
            </a:r>
          </a:p>
          <a:p>
            <a:pPr lvl="0" algn="ctr"/>
            <a:r>
              <a:rPr lang="ru-RU" sz="3000" dirty="0" err="1" smtClean="0">
                <a:solidFill>
                  <a:prstClr val="black"/>
                </a:solidFill>
              </a:rPr>
              <a:t>Шонина</a:t>
            </a:r>
            <a:r>
              <a:rPr lang="ru-RU" sz="3000" dirty="0" smtClean="0">
                <a:solidFill>
                  <a:prstClr val="black"/>
                </a:solidFill>
              </a:rPr>
              <a:t> Екатерина Сергеевна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72098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472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Кто похоронен в Петропавловском соборе?</a:t>
            </a:r>
          </a:p>
          <a:p>
            <a:pPr algn="ctr"/>
            <a:r>
              <a:rPr lang="ru-RU" sz="2400" dirty="0" smtClean="0"/>
              <a:t>Почему собор называют «царской усыпальницей?</a:t>
            </a:r>
            <a:endParaRPr lang="ru-RU" sz="2400" dirty="0"/>
          </a:p>
        </p:txBody>
      </p:sp>
      <p:pic>
        <p:nvPicPr>
          <p:cNvPr id="13314" name="Picture 2" descr="http://img-fotki.yandex.ru/get/6205/96146698.21/0_90389_df247f31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119" y="1280440"/>
            <a:ext cx="6467872" cy="430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5733256"/>
            <a:ext cx="5684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 нём похоронены русские цари.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2879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564904"/>
            <a:ext cx="5832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i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Спасибо </a:t>
            </a:r>
            <a:r>
              <a:rPr lang="ru-RU" sz="4800" b="1" i="1" dirty="0" smtClean="0">
                <a:solidFill>
                  <a:srgbClr val="F79646">
                    <a:lumMod val="75000"/>
                  </a:srgbClr>
                </a:solidFill>
                <a:latin typeface="Calibri"/>
              </a:rPr>
              <a:t>за внимание</a:t>
            </a:r>
            <a:endParaRPr lang="ru-RU" sz="4800" b="1" i="1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56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69621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Внутри крепости Санкт-</a:t>
            </a:r>
            <a:r>
              <a:rPr lang="ru-RU" dirty="0" err="1" smtClean="0"/>
              <a:t>Питербурх</a:t>
            </a:r>
            <a:r>
              <a:rPr lang="ru-RU" dirty="0" smtClean="0"/>
              <a:t> велел царь Пётр построить</a:t>
            </a:r>
          </a:p>
          <a:p>
            <a:pPr algn="ctr"/>
            <a:r>
              <a:rPr lang="ru-RU" dirty="0" smtClean="0"/>
              <a:t> деревянную церковь. В ней молились и просили помощи у бога.</a:t>
            </a:r>
          </a:p>
          <a:p>
            <a:pPr algn="ctr"/>
            <a:r>
              <a:rPr lang="ru-RU" dirty="0" smtClean="0"/>
              <a:t>Назвали церковь в честь святых Петра и Павла. А вслед за этим и </a:t>
            </a:r>
          </a:p>
          <a:p>
            <a:pPr algn="ctr"/>
            <a:r>
              <a:rPr lang="ru-RU" dirty="0" smtClean="0"/>
              <a:t> саму крепость на Заячьем острове стали называть Петропавловской.</a:t>
            </a:r>
            <a:endParaRPr lang="ru-RU" dirty="0"/>
          </a:p>
        </p:txBody>
      </p:sp>
      <p:pic>
        <p:nvPicPr>
          <p:cNvPr id="1026" name="Picture 2" descr="&amp;Fcy;&amp;acy;&amp;scy;&amp;acy;&amp;dcy; &amp;dcy;&amp;iecy;&amp;rcy;&amp;iecy;&amp;vcy;&amp;yacy;&amp;ncy;&amp;ncy;&amp;ocy;&amp;jcy; &amp;tscy;&amp;iecy;&amp;rcy;&amp;kcy;&amp;vcy;&amp;icy; &amp;Scy;&amp;vcy;. &amp;acy;&amp;pcy;&amp;ocy;&amp;scy;&amp;tcy;&amp;ocy;&amp;lcy;&amp;ocy;&amp;vcy; &amp;Pcy;&amp;iecy;&amp;tcy;&amp;rcy;&amp;acy; &amp;icy; &amp;Pcy;&amp;acy;&amp;vcy;&amp;lcy;&amp;acy; 1703 &amp;gcy;.&amp;Icy;&amp;lcy;&amp;lcy;&amp;yucy;&amp;scy;&amp;tcy;&amp;rcy;&amp;acy;&amp;tscy;&amp;icy;&amp;yacy; &amp;icy;&amp;zcy; &amp;kcy;&amp;ncy;&amp;icy;&amp;gcy;&amp;icy; 1857 &amp;gcy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77001"/>
            <a:ext cx="3719736" cy="492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859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1434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Вскоре на месте деревянной церкви стали строить большой </a:t>
            </a:r>
          </a:p>
          <a:p>
            <a:r>
              <a:rPr lang="ru-RU" sz="2400" dirty="0" smtClean="0"/>
              <a:t>каменный храм –</a:t>
            </a:r>
            <a:r>
              <a:rPr lang="ru-RU" sz="2400" b="1" dirty="0" smtClean="0"/>
              <a:t>Петропавловский собор. </a:t>
            </a:r>
            <a:endParaRPr lang="ru-RU" sz="2400" dirty="0"/>
          </a:p>
        </p:txBody>
      </p:sp>
      <p:pic>
        <p:nvPicPr>
          <p:cNvPr id="2050" name="Picture 2" descr="http://www.hellopiter.ru/image/5678656785856767567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400" y="1268760"/>
            <a:ext cx="3489080" cy="54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5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78718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Как надо его построить придумал архитектор </a:t>
            </a:r>
          </a:p>
          <a:p>
            <a:pPr algn="ctr"/>
            <a:r>
              <a:rPr lang="ru-RU" sz="2800" b="1" dirty="0" smtClean="0"/>
              <a:t>Доменико </a:t>
            </a:r>
            <a:r>
              <a:rPr lang="ru-RU" sz="2800" b="1" dirty="0" err="1" smtClean="0"/>
              <a:t>Трезини</a:t>
            </a:r>
            <a:endParaRPr lang="ru-RU" sz="2800" b="1" dirty="0"/>
          </a:p>
        </p:txBody>
      </p:sp>
      <p:pic>
        <p:nvPicPr>
          <p:cNvPr id="4098" name="Picture 2" descr="http://viki.rdf.ru/media/upload/preview/Domeniko_Trezi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44481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&amp;Pcy;&amp;acy;&amp;mcy;&amp;yacy;&amp;tcy;&amp;ncy;&amp;icy;&amp;kcy; &amp;Tcy;&amp;rcy;&amp;iecy;&amp;zcy;&amp;icy;&amp;ncy;&amp;icy; &amp;Fcy;&amp;ocy;&amp;tcy;&amp;ocy; &amp;IEcy;&amp;vcy;&amp;gcy;&amp;iecy;&amp;ncy;&amp;icy;&amp;icy; &amp;Kcy;&amp;acy;&amp;lcy;&amp;yacy;&amp;scy;&amp;icy;&amp;ncy;&amp;ocy;&amp;jcy; &amp;mcy;&amp;acy;&amp;rcy;&amp;tcy; 2014 IMG_20140330_1613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2" y="1600994"/>
            <a:ext cx="2960593" cy="32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2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pbfotos.ru/data/media/2/petroso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781425" cy="606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t-roll.ru/wp-content/uploads/2012/02/DSC03615-1024x9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980728"/>
            <a:ext cx="4680519" cy="428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27984" y="5502423"/>
            <a:ext cx="4379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Хранитель Санкт-Петербурга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391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hkolazhizni.ru/img/content/i60/60073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06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20688"/>
            <a:ext cx="5655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Впишите недостающие буквы в пустые клетки и </a:t>
            </a:r>
          </a:p>
          <a:p>
            <a:pPr algn="ctr"/>
            <a:r>
              <a:rPr lang="ru-RU" dirty="0" smtClean="0"/>
              <a:t>прочитайте название собора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1988840"/>
            <a:ext cx="46089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П..</a:t>
            </a:r>
            <a:r>
              <a:rPr lang="ru-RU" sz="5400" b="1" dirty="0" err="1" smtClean="0"/>
              <a:t>р.п.в</a:t>
            </a:r>
            <a:r>
              <a:rPr lang="ru-RU" sz="5400" b="1" dirty="0" smtClean="0"/>
              <a:t>…</a:t>
            </a:r>
            <a:r>
              <a:rPr lang="ru-RU" sz="5400" b="1" dirty="0" err="1" smtClean="0"/>
              <a:t>с..й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66179" y="2996952"/>
            <a:ext cx="4720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Петропавловский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9360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76672"/>
            <a:ext cx="3369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2. Подпишите рисунки</a:t>
            </a:r>
            <a:endParaRPr lang="ru-RU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3" y="1268760"/>
            <a:ext cx="4157663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52736"/>
            <a:ext cx="3452639" cy="3169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4509120"/>
            <a:ext cx="2124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куранты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260040" y="4581128"/>
            <a:ext cx="1498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ангел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8636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74190"/>
            <a:ext cx="7520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3. Разгадайте ребус. В нем спрятано имя мастера, </a:t>
            </a:r>
          </a:p>
          <a:p>
            <a:pPr algn="ctr"/>
            <a:r>
              <a:rPr lang="ru-RU" sz="2400" dirty="0" smtClean="0"/>
              <a:t>который построил много зданий</a:t>
            </a:r>
          </a:p>
          <a:p>
            <a:pPr algn="ctr"/>
            <a:r>
              <a:rPr lang="ru-RU" sz="2400" dirty="0" smtClean="0"/>
              <a:t> во времена Петра Первого</a:t>
            </a:r>
            <a:endParaRPr lang="ru-RU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52380"/>
            <a:ext cx="2957513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2708920"/>
            <a:ext cx="2121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Трезини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6207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283</Words>
  <Application>Microsoft Office PowerPoint</Application>
  <PresentationFormat>Экран (4:3)</PresentationFormat>
  <Paragraphs>35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comic sans ms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Детский Сад</cp:lastModifiedBy>
  <cp:revision>17</cp:revision>
  <dcterms:created xsi:type="dcterms:W3CDTF">2015-10-06T19:05:31Z</dcterms:created>
  <dcterms:modified xsi:type="dcterms:W3CDTF">2021-11-23T10:50:18Z</dcterms:modified>
</cp:coreProperties>
</file>