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handoutMasterIdLst>
    <p:handoutMasterId r:id="rId10"/>
  </p:handoutMasterIdLst>
  <p:sldIdLst>
    <p:sldId id="258" r:id="rId2"/>
    <p:sldId id="284" r:id="rId3"/>
    <p:sldId id="266" r:id="rId4"/>
    <p:sldId id="261" r:id="rId5"/>
    <p:sldId id="283" r:id="rId6"/>
    <p:sldId id="282" r:id="rId7"/>
    <p:sldId id="263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43B5"/>
    <a:srgbClr val="0E8219"/>
    <a:srgbClr val="D0D01C"/>
    <a:srgbClr val="9933FF"/>
    <a:srgbClr val="0000CC"/>
    <a:srgbClr val="A50021"/>
    <a:srgbClr val="AD5F2F"/>
    <a:srgbClr val="EB29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74" d="100"/>
          <a:sy n="74" d="100"/>
        </p:scale>
        <p:origin x="2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41CB91-A08A-409A-9210-4E0202570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D0DD29-5668-42F4-A7B9-35301699FA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80367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319C5-DE91-4E54-8222-2717DDEABF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9647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14FC-E036-4D8C-830A-3F3431C8C8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83722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1078-C43C-4C03-993C-CC1E284E6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55282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EB65-E4BD-4F80-B853-F8BE484FB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112010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D467D-297B-49DA-8ADA-646226DBAD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8067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6A0F2-FFBC-49AC-98BC-BF47EADD84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0703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DBEF0-DA1A-4712-B2F0-CCF31F7A35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22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CFCC9-A3A7-46EA-9FBC-1C2FD74F3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162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E448F-C303-4F92-B506-658006C311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7388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CF746-D2C2-4A4D-851D-C9C30BE3DD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3937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4DAC7-099C-4C74-86BB-3E0828F9F1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488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8CD93-1F51-44F7-8B65-A30B0543A3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88152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BB6A3B-597F-453C-9D3B-F12422D513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8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295400" y="3155950"/>
            <a:ext cx="7239000" cy="32988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spcFirstLastPara="1" wrap="none" fromWordArt="1">
            <a:prstTxWarp prst="textArchUp">
              <a:avLst>
                <a:gd name="adj" fmla="val 11449644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kern="10" spc="5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rial"/>
                <a:cs typeface="Arial"/>
              </a:rPr>
              <a:t>Сфера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00200" y="287338"/>
            <a:ext cx="5867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>Урок-лекция</a:t>
            </a:r>
            <a:r>
              <a:rPr lang="en-US" sz="4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по 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>теме: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066800" y="5737225"/>
            <a:ext cx="6961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–11 класс</a:t>
            </a:r>
          </a:p>
        </p:txBody>
      </p:sp>
      <p:sp>
        <p:nvSpPr>
          <p:cNvPr id="1030" name="AutoShape 1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8200" y="5737225"/>
            <a:ext cx="381000" cy="43021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5" grpId="0" autoUpdateAnimBg="0"/>
      <p:bldP spid="41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027"/>
          <p:cNvSpPr>
            <a:spLocks noGrp="1" noChangeArrowheads="1"/>
          </p:cNvSpPr>
          <p:nvPr>
            <p:ph idx="1"/>
          </p:nvPr>
        </p:nvSpPr>
        <p:spPr>
          <a:xfrm>
            <a:off x="611560" y="1844824"/>
            <a:ext cx="7620000" cy="36576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сферы, шара.</a:t>
            </a:r>
          </a:p>
          <a:p>
            <a:pPr eaLnBrk="1" hangingPunct="1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сферы.</a:t>
            </a:r>
          </a:p>
          <a:p>
            <a:pPr eaLnBrk="1" hangingPunct="1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Взаимное расположение сферы и плоскости.</a:t>
            </a:r>
          </a:p>
          <a:p>
            <a:pPr eaLnBrk="1" hangingPunct="1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сферы.</a:t>
            </a:r>
          </a:p>
          <a:p>
            <a:pPr eaLnBrk="1" hangingPunct="1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урока.</a:t>
            </a:r>
          </a:p>
        </p:txBody>
      </p:sp>
      <p:sp>
        <p:nvSpPr>
          <p:cNvPr id="17412" name="AutoShape 102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102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620000" y="6096000"/>
            <a:ext cx="990600" cy="457200"/>
          </a:xfrm>
          <a:prstGeom prst="rightArrow">
            <a:avLst>
              <a:gd name="adj1" fmla="val 50000"/>
              <a:gd name="adj2" fmla="val 5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/>
              <a:t>Опр.окр.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64704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презентации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781300" y="4876800"/>
            <a:ext cx="5524500" cy="12192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плоскости, ограниченная окружностью, называется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кругом.</a:t>
            </a:r>
          </a:p>
          <a:p>
            <a:pPr eaLnBrk="1" hangingPunct="1"/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647700" y="1696701"/>
            <a:ext cx="1600200" cy="1447800"/>
          </a:xfrm>
          <a:prstGeom prst="ellipse">
            <a:avLst/>
          </a:prstGeom>
          <a:noFill/>
          <a:ln w="9525">
            <a:solidFill>
              <a:srgbClr val="5C898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409700" y="1849101"/>
            <a:ext cx="533400" cy="609600"/>
            <a:chOff x="1440" y="1440"/>
            <a:chExt cx="336" cy="384"/>
          </a:xfrm>
        </p:grpSpPr>
        <p:sp>
          <p:nvSpPr>
            <p:cNvPr id="18450" name="Line 6"/>
            <p:cNvSpPr>
              <a:spLocks noChangeShapeType="1"/>
            </p:cNvSpPr>
            <p:nvPr/>
          </p:nvSpPr>
          <p:spPr bwMode="auto">
            <a:xfrm flipV="1">
              <a:off x="1440" y="1440"/>
              <a:ext cx="336" cy="384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8451" name="Text Box 8"/>
            <p:cNvSpPr txBox="1">
              <a:spLocks noChangeArrowheads="1"/>
            </p:cNvSpPr>
            <p:nvPr/>
          </p:nvSpPr>
          <p:spPr bwMode="auto">
            <a:xfrm>
              <a:off x="1440" y="148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990000"/>
                  </a:solidFill>
                </a:rPr>
                <a:t>r</a:t>
              </a:r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876300" y="1925301"/>
            <a:ext cx="1066800" cy="1066800"/>
            <a:chOff x="1104" y="1488"/>
            <a:chExt cx="672" cy="672"/>
          </a:xfrm>
        </p:grpSpPr>
        <p:sp>
          <p:nvSpPr>
            <p:cNvPr id="18448" name="Line 7"/>
            <p:cNvSpPr>
              <a:spLocks noChangeShapeType="1"/>
            </p:cNvSpPr>
            <p:nvPr/>
          </p:nvSpPr>
          <p:spPr bwMode="auto">
            <a:xfrm>
              <a:off x="1104" y="1488"/>
              <a:ext cx="672" cy="672"/>
            </a:xfrm>
            <a:prstGeom prst="line">
              <a:avLst/>
            </a:prstGeom>
            <a:noFill/>
            <a:ln w="9525">
              <a:solidFill>
                <a:srgbClr val="006600"/>
              </a:solidFill>
              <a:round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8449" name="Text Box 9"/>
            <p:cNvSpPr txBox="1">
              <a:spLocks noChangeArrowheads="1"/>
            </p:cNvSpPr>
            <p:nvPr/>
          </p:nvSpPr>
          <p:spPr bwMode="auto">
            <a:xfrm>
              <a:off x="1238" y="170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6600"/>
                  </a:solidFill>
                </a:rPr>
                <a:t>d</a:t>
              </a:r>
              <a:endParaRPr lang="ru-RU">
                <a:solidFill>
                  <a:srgbClr val="006600"/>
                </a:solidFill>
              </a:endParaRPr>
            </a:p>
          </p:txBody>
        </p:sp>
      </p:grp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647700" y="4533900"/>
            <a:ext cx="1600200" cy="14478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99CCFF"/>
              </a:solidFill>
            </a:endParaRP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485900" y="4610100"/>
            <a:ext cx="457200" cy="685800"/>
            <a:chOff x="1584" y="2880"/>
            <a:chExt cx="288" cy="432"/>
          </a:xfrm>
        </p:grpSpPr>
        <p:sp>
          <p:nvSpPr>
            <p:cNvPr id="18446" name="Line 11"/>
            <p:cNvSpPr>
              <a:spLocks noChangeShapeType="1"/>
            </p:cNvSpPr>
            <p:nvPr/>
          </p:nvSpPr>
          <p:spPr bwMode="auto">
            <a:xfrm flipV="1">
              <a:off x="1584" y="2928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8447" name="Text Box 13"/>
            <p:cNvSpPr txBox="1">
              <a:spLocks noChangeArrowheads="1"/>
            </p:cNvSpPr>
            <p:nvPr/>
          </p:nvSpPr>
          <p:spPr bwMode="auto">
            <a:xfrm>
              <a:off x="1632" y="2880"/>
              <a:ext cx="1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r</a:t>
              </a:r>
              <a:endParaRPr lang="ru-RU"/>
            </a:p>
          </p:txBody>
        </p:sp>
      </p:grp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2860675" y="1752600"/>
            <a:ext cx="5673725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Окружностью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называется геометрическая фигура, состоящая из всех точек плоскости, расположенных на заданном  расстоянии 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данной точки.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3581400" y="3581400"/>
            <a:ext cx="39274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– </a:t>
            </a: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радиус; 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3581400" y="4038600"/>
            <a:ext cx="3078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–</a:t>
            </a: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диаметр</a:t>
            </a:r>
          </a:p>
        </p:txBody>
      </p:sp>
      <p:sp>
        <p:nvSpPr>
          <p:cNvPr id="18444" name="AutoShape 2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AutoShape 22"/>
          <p:cNvSpPr>
            <a:spLocks noChangeArrowheads="1"/>
          </p:cNvSpPr>
          <p:nvPr/>
        </p:nvSpPr>
        <p:spPr bwMode="auto">
          <a:xfrm>
            <a:off x="7772400" y="6096000"/>
            <a:ext cx="838200" cy="457200"/>
          </a:xfrm>
          <a:prstGeom prst="rightArrow">
            <a:avLst>
              <a:gd name="adj1" fmla="val 50000"/>
              <a:gd name="adj2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/>
              <a:t>Опр. сферы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428805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 и круг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500"/>
                            </p:stCondLst>
                            <p:childTnLst>
                              <p:par>
                                <p:cTn id="40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autoUpdateAnimBg="0" advAuto="3000"/>
      <p:bldP spid="15365" grpId="0" animBg="1"/>
      <p:bldP spid="15370" grpId="0" animBg="1" autoUpdateAnimBg="0"/>
      <p:bldP spid="15374" grpId="0" autoUpdateAnimBg="0"/>
      <p:bldP spid="15375" grpId="0" autoUpdateAnimBg="0"/>
      <p:bldP spid="1537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Oval 1031"/>
          <p:cNvSpPr>
            <a:spLocks noChangeArrowheads="1"/>
          </p:cNvSpPr>
          <p:nvPr/>
        </p:nvSpPr>
        <p:spPr bwMode="auto">
          <a:xfrm>
            <a:off x="1371600" y="2819400"/>
            <a:ext cx="1981200" cy="1752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Oval 1032"/>
          <p:cNvSpPr>
            <a:spLocks noChangeArrowheads="1"/>
          </p:cNvSpPr>
          <p:nvPr/>
        </p:nvSpPr>
        <p:spPr bwMode="auto">
          <a:xfrm>
            <a:off x="1371600" y="2819400"/>
            <a:ext cx="19812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Line 1033"/>
          <p:cNvSpPr>
            <a:spLocks noChangeShapeType="1"/>
          </p:cNvSpPr>
          <p:nvPr/>
        </p:nvSpPr>
        <p:spPr bwMode="auto">
          <a:xfrm>
            <a:off x="2362200" y="2819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69"/>
          <p:cNvGrpSpPr>
            <a:grpSpLocks/>
          </p:cNvGrpSpPr>
          <p:nvPr/>
        </p:nvGrpSpPr>
        <p:grpSpPr bwMode="auto">
          <a:xfrm>
            <a:off x="1676400" y="2817813"/>
            <a:ext cx="1295400" cy="1752600"/>
            <a:chOff x="1488" y="1871"/>
            <a:chExt cx="816" cy="1104"/>
          </a:xfrm>
        </p:grpSpPr>
        <p:sp>
          <p:nvSpPr>
            <p:cNvPr id="19489" name="Arc 1034"/>
            <p:cNvSpPr>
              <a:spLocks/>
            </p:cNvSpPr>
            <p:nvPr/>
          </p:nvSpPr>
          <p:spPr bwMode="auto">
            <a:xfrm flipH="1">
              <a:off x="1488" y="1871"/>
              <a:ext cx="432" cy="1104"/>
            </a:xfrm>
            <a:custGeom>
              <a:avLst/>
              <a:gdLst>
                <a:gd name="T0" fmla="*/ 0 w 21600"/>
                <a:gd name="T1" fmla="*/ 0 h 43174"/>
                <a:gd name="T2" fmla="*/ 0 w 21600"/>
                <a:gd name="T3" fmla="*/ 1 h 43174"/>
                <a:gd name="T4" fmla="*/ 0 w 21600"/>
                <a:gd name="T5" fmla="*/ 0 h 43174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74"/>
                <a:gd name="T11" fmla="*/ 21600 w 21600"/>
                <a:gd name="T12" fmla="*/ 43174 h 431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7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14"/>
                    <a:pt x="12568" y="42604"/>
                    <a:pt x="1067" y="43173"/>
                  </a:cubicBezTo>
                </a:path>
                <a:path w="21600" h="4317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14"/>
                    <a:pt x="12568" y="42604"/>
                    <a:pt x="1067" y="4317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0" name="Arc 1035"/>
            <p:cNvSpPr>
              <a:spLocks/>
            </p:cNvSpPr>
            <p:nvPr/>
          </p:nvSpPr>
          <p:spPr bwMode="auto">
            <a:xfrm>
              <a:off x="2016" y="1872"/>
              <a:ext cx="288" cy="1103"/>
            </a:xfrm>
            <a:custGeom>
              <a:avLst/>
              <a:gdLst>
                <a:gd name="T0" fmla="*/ 0 w 21600"/>
                <a:gd name="T1" fmla="*/ 0 h 43174"/>
                <a:gd name="T2" fmla="*/ 0 w 21600"/>
                <a:gd name="T3" fmla="*/ 1 h 43174"/>
                <a:gd name="T4" fmla="*/ 0 w 21600"/>
                <a:gd name="T5" fmla="*/ 0 h 43174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74"/>
                <a:gd name="T11" fmla="*/ 21600 w 21600"/>
                <a:gd name="T12" fmla="*/ 43174 h 431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7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14"/>
                    <a:pt x="12568" y="42604"/>
                    <a:pt x="1067" y="43173"/>
                  </a:cubicBezTo>
                </a:path>
                <a:path w="21600" h="4317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14"/>
                    <a:pt x="12568" y="42604"/>
                    <a:pt x="1067" y="4317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9933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070"/>
          <p:cNvGrpSpPr>
            <a:grpSpLocks/>
          </p:cNvGrpSpPr>
          <p:nvPr/>
        </p:nvGrpSpPr>
        <p:grpSpPr bwMode="auto">
          <a:xfrm>
            <a:off x="1371600" y="3429000"/>
            <a:ext cx="1981200" cy="685800"/>
            <a:chOff x="1296" y="2256"/>
            <a:chExt cx="1248" cy="432"/>
          </a:xfrm>
        </p:grpSpPr>
        <p:sp>
          <p:nvSpPr>
            <p:cNvPr id="19487" name="Arc 1036"/>
            <p:cNvSpPr>
              <a:spLocks/>
            </p:cNvSpPr>
            <p:nvPr/>
          </p:nvSpPr>
          <p:spPr bwMode="auto">
            <a:xfrm>
              <a:off x="1297" y="2435"/>
              <a:ext cx="1247" cy="253"/>
            </a:xfrm>
            <a:custGeom>
              <a:avLst/>
              <a:gdLst>
                <a:gd name="T0" fmla="*/ 1 w 43200"/>
                <a:gd name="T1" fmla="*/ 0 h 21914"/>
                <a:gd name="T2" fmla="*/ 0 w 43200"/>
                <a:gd name="T3" fmla="*/ 0 h 21914"/>
                <a:gd name="T4" fmla="*/ 1 w 43200"/>
                <a:gd name="T5" fmla="*/ 0 h 21914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4"/>
                <a:gd name="T11" fmla="*/ 43200 w 43200"/>
                <a:gd name="T12" fmla="*/ 21914 h 219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4" fill="none" extrusionOk="0">
                  <a:moveTo>
                    <a:pt x="43197" y="0"/>
                  </a:moveTo>
                  <a:cubicBezTo>
                    <a:pt x="43199" y="104"/>
                    <a:pt x="43200" y="209"/>
                    <a:pt x="43200" y="314"/>
                  </a:cubicBezTo>
                  <a:cubicBezTo>
                    <a:pt x="43200" y="12243"/>
                    <a:pt x="33529" y="21914"/>
                    <a:pt x="21600" y="21914"/>
                  </a:cubicBezTo>
                  <a:cubicBezTo>
                    <a:pt x="9670" y="21914"/>
                    <a:pt x="0" y="12243"/>
                    <a:pt x="0" y="314"/>
                  </a:cubicBezTo>
                </a:path>
                <a:path w="43200" h="21914" stroke="0" extrusionOk="0">
                  <a:moveTo>
                    <a:pt x="43197" y="0"/>
                  </a:moveTo>
                  <a:cubicBezTo>
                    <a:pt x="43199" y="104"/>
                    <a:pt x="43200" y="209"/>
                    <a:pt x="43200" y="314"/>
                  </a:cubicBezTo>
                  <a:cubicBezTo>
                    <a:pt x="43200" y="12243"/>
                    <a:pt x="33529" y="21914"/>
                    <a:pt x="21600" y="21914"/>
                  </a:cubicBezTo>
                  <a:cubicBezTo>
                    <a:pt x="9670" y="21914"/>
                    <a:pt x="0" y="12243"/>
                    <a:pt x="0" y="314"/>
                  </a:cubicBezTo>
                  <a:lnTo>
                    <a:pt x="21600" y="3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88" name="Arc 1037"/>
            <p:cNvSpPr>
              <a:spLocks/>
            </p:cNvSpPr>
            <p:nvPr/>
          </p:nvSpPr>
          <p:spPr bwMode="auto">
            <a:xfrm>
              <a:off x="1296" y="2256"/>
              <a:ext cx="1233" cy="250"/>
            </a:xfrm>
            <a:custGeom>
              <a:avLst/>
              <a:gdLst>
                <a:gd name="T0" fmla="*/ 0 w 42705"/>
                <a:gd name="T1" fmla="*/ 0 h 21600"/>
                <a:gd name="T2" fmla="*/ 1 w 42705"/>
                <a:gd name="T3" fmla="*/ 0 h 21600"/>
                <a:gd name="T4" fmla="*/ 1 w 42705"/>
                <a:gd name="T5" fmla="*/ 0 h 21600"/>
                <a:gd name="T6" fmla="*/ 0 60000 65536"/>
                <a:gd name="T7" fmla="*/ 0 60000 65536"/>
                <a:gd name="T8" fmla="*/ 0 60000 65536"/>
                <a:gd name="T9" fmla="*/ 0 w 42705"/>
                <a:gd name="T10" fmla="*/ 0 h 21600"/>
                <a:gd name="T11" fmla="*/ 42705 w 4270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705" h="21600" fill="none" extrusionOk="0">
                  <a:moveTo>
                    <a:pt x="0" y="17094"/>
                  </a:moveTo>
                  <a:cubicBezTo>
                    <a:pt x="2126" y="7125"/>
                    <a:pt x="10932" y="-1"/>
                    <a:pt x="21125" y="0"/>
                  </a:cubicBezTo>
                  <a:cubicBezTo>
                    <a:pt x="32691" y="0"/>
                    <a:pt x="42204" y="9110"/>
                    <a:pt x="42704" y="20666"/>
                  </a:cubicBezTo>
                </a:path>
                <a:path w="42705" h="21600" stroke="0" extrusionOk="0">
                  <a:moveTo>
                    <a:pt x="0" y="17094"/>
                  </a:moveTo>
                  <a:cubicBezTo>
                    <a:pt x="2126" y="7125"/>
                    <a:pt x="10932" y="-1"/>
                    <a:pt x="21125" y="0"/>
                  </a:cubicBezTo>
                  <a:cubicBezTo>
                    <a:pt x="32691" y="0"/>
                    <a:pt x="42204" y="9110"/>
                    <a:pt x="42704" y="20666"/>
                  </a:cubicBezTo>
                  <a:lnTo>
                    <a:pt x="21125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82" name="Line 1038"/>
          <p:cNvSpPr>
            <a:spLocks noChangeShapeType="1"/>
          </p:cNvSpPr>
          <p:nvPr/>
        </p:nvSpPr>
        <p:spPr bwMode="auto">
          <a:xfrm>
            <a:off x="2362200" y="3733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1065"/>
          <p:cNvGrpSpPr>
            <a:grpSpLocks/>
          </p:cNvGrpSpPr>
          <p:nvPr/>
        </p:nvGrpSpPr>
        <p:grpSpPr bwMode="auto">
          <a:xfrm>
            <a:off x="2362200" y="3276600"/>
            <a:ext cx="609600" cy="457200"/>
            <a:chOff x="1920" y="2160"/>
            <a:chExt cx="384" cy="288"/>
          </a:xfrm>
        </p:grpSpPr>
        <p:sp>
          <p:nvSpPr>
            <p:cNvPr id="19485" name="Line 1039"/>
            <p:cNvSpPr>
              <a:spLocks noChangeShapeType="1"/>
            </p:cNvSpPr>
            <p:nvPr/>
          </p:nvSpPr>
          <p:spPr bwMode="auto">
            <a:xfrm flipV="1">
              <a:off x="1920" y="2304"/>
              <a:ext cx="384" cy="144"/>
            </a:xfrm>
            <a:prstGeom prst="line">
              <a:avLst/>
            </a:prstGeom>
            <a:noFill/>
            <a:ln w="28575">
              <a:solidFill>
                <a:srgbClr val="9D43B5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6" name="Text Box 1040"/>
            <p:cNvSpPr txBox="1">
              <a:spLocks noChangeArrowheads="1"/>
            </p:cNvSpPr>
            <p:nvPr/>
          </p:nvSpPr>
          <p:spPr bwMode="auto">
            <a:xfrm>
              <a:off x="1920" y="216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9D43B5"/>
                  </a:solidFill>
                </a:rPr>
                <a:t>R</a:t>
              </a:r>
              <a:endParaRPr lang="ru-RU">
                <a:solidFill>
                  <a:srgbClr val="9D43B5"/>
                </a:solidFill>
              </a:endParaRPr>
            </a:p>
          </p:txBody>
        </p:sp>
      </p:grpSp>
      <p:sp>
        <p:nvSpPr>
          <p:cNvPr id="7190" name="Rectangle 1046"/>
          <p:cNvSpPr>
            <a:spLocks noChangeArrowheads="1"/>
          </p:cNvSpPr>
          <p:nvPr/>
        </p:nvSpPr>
        <p:spPr bwMode="auto">
          <a:xfrm>
            <a:off x="1066800" y="914400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Сферой называется поверхность, состоящая из всех точек пространства, расположенных на данном расстоянии (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R)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данной точки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7191" name="Rectangle 1047"/>
          <p:cNvSpPr>
            <a:spLocks noChangeArrowheads="1"/>
          </p:cNvSpPr>
          <p:nvPr/>
        </p:nvSpPr>
        <p:spPr bwMode="auto">
          <a:xfrm>
            <a:off x="3882752" y="2095500"/>
            <a:ext cx="502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– тело полученное в результате вращения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полуокружности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её диаметра.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dirty="0">
              <a:solidFill>
                <a:srgbClr val="990099"/>
              </a:solidFill>
            </a:endParaRPr>
          </a:p>
        </p:txBody>
      </p:sp>
      <p:sp>
        <p:nvSpPr>
          <p:cNvPr id="7195" name="Rectangle 1051"/>
          <p:cNvSpPr>
            <a:spLocks noChangeArrowheads="1"/>
          </p:cNvSpPr>
          <p:nvPr/>
        </p:nvSpPr>
        <p:spPr bwMode="auto">
          <a:xfrm>
            <a:off x="3886200" y="4191000"/>
            <a:ext cx="495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О – центр сферы</a:t>
            </a:r>
          </a:p>
        </p:txBody>
      </p:sp>
      <p:sp>
        <p:nvSpPr>
          <p:cNvPr id="7198" name="Text Box 1054"/>
          <p:cNvSpPr txBox="1">
            <a:spLocks noChangeArrowheads="1"/>
          </p:cNvSpPr>
          <p:nvPr/>
        </p:nvSpPr>
        <p:spPr bwMode="auto">
          <a:xfrm>
            <a:off x="1981200" y="3657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</a:t>
            </a:r>
          </a:p>
        </p:txBody>
      </p:sp>
      <p:sp>
        <p:nvSpPr>
          <p:cNvPr id="7199" name="Rectangle 1055"/>
          <p:cNvSpPr>
            <a:spLocks noChangeArrowheads="1"/>
          </p:cNvSpPr>
          <p:nvPr/>
        </p:nvSpPr>
        <p:spPr bwMode="auto">
          <a:xfrm>
            <a:off x="3886200" y="4648200"/>
            <a:ext cx="487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диаметр сферы – отрезок, соединяющий любые 2 точки сферы и проходящий через центр.</a:t>
            </a:r>
          </a:p>
        </p:txBody>
      </p:sp>
      <p:sp>
        <p:nvSpPr>
          <p:cNvPr id="7200" name="Line 1056"/>
          <p:cNvSpPr>
            <a:spLocks noChangeShapeType="1"/>
          </p:cNvSpPr>
          <p:nvPr/>
        </p:nvSpPr>
        <p:spPr bwMode="auto">
          <a:xfrm>
            <a:off x="1676400" y="3505200"/>
            <a:ext cx="1295400" cy="533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202" name="Rectangle 1058"/>
          <p:cNvSpPr>
            <a:spLocks noChangeArrowheads="1"/>
          </p:cNvSpPr>
          <p:nvPr/>
        </p:nvSpPr>
        <p:spPr bwMode="auto">
          <a:xfrm>
            <a:off x="4076700" y="5791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= 2R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1066"/>
          <p:cNvGrpSpPr>
            <a:grpSpLocks/>
          </p:cNvGrpSpPr>
          <p:nvPr/>
        </p:nvGrpSpPr>
        <p:grpSpPr bwMode="auto">
          <a:xfrm>
            <a:off x="228600" y="4114800"/>
            <a:ext cx="1981200" cy="1337157"/>
            <a:chOff x="720" y="2640"/>
            <a:chExt cx="1104" cy="1633"/>
          </a:xfrm>
        </p:grpSpPr>
        <p:sp>
          <p:nvSpPr>
            <p:cNvPr id="19483" name="Text Box 1060"/>
            <p:cNvSpPr txBox="1">
              <a:spLocks noChangeArrowheads="1"/>
            </p:cNvSpPr>
            <p:nvPr/>
          </p:nvSpPr>
          <p:spPr bwMode="auto">
            <a:xfrm>
              <a:off x="720" y="3408"/>
              <a:ext cx="1008" cy="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i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Параллель (экватор)</a:t>
              </a:r>
            </a:p>
          </p:txBody>
        </p:sp>
        <p:sp>
          <p:nvSpPr>
            <p:cNvPr id="19484" name="Line 1061"/>
            <p:cNvSpPr>
              <a:spLocks noChangeShapeType="1"/>
            </p:cNvSpPr>
            <p:nvPr/>
          </p:nvSpPr>
          <p:spPr bwMode="auto">
            <a:xfrm flipV="1">
              <a:off x="1248" y="2640"/>
              <a:ext cx="576" cy="768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6" name="Group 1068"/>
          <p:cNvGrpSpPr>
            <a:grpSpLocks/>
          </p:cNvGrpSpPr>
          <p:nvPr/>
        </p:nvGrpSpPr>
        <p:grpSpPr bwMode="auto">
          <a:xfrm>
            <a:off x="762000" y="2209800"/>
            <a:ext cx="1447800" cy="914400"/>
            <a:chOff x="912" y="1488"/>
            <a:chExt cx="912" cy="576"/>
          </a:xfrm>
        </p:grpSpPr>
        <p:sp>
          <p:nvSpPr>
            <p:cNvPr id="19481" name="Text Box 1062"/>
            <p:cNvSpPr txBox="1">
              <a:spLocks noChangeArrowheads="1"/>
            </p:cNvSpPr>
            <p:nvPr/>
          </p:nvSpPr>
          <p:spPr bwMode="auto">
            <a:xfrm>
              <a:off x="912" y="1488"/>
              <a:ext cx="91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 i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меридиан</a:t>
              </a:r>
            </a:p>
          </p:txBody>
        </p:sp>
        <p:sp>
          <p:nvSpPr>
            <p:cNvPr id="19482" name="Line 1063"/>
            <p:cNvSpPr>
              <a:spLocks noChangeShapeType="1"/>
            </p:cNvSpPr>
            <p:nvPr/>
          </p:nvSpPr>
          <p:spPr bwMode="auto">
            <a:xfrm>
              <a:off x="1248" y="1728"/>
              <a:ext cx="336" cy="336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7" name="Group 1067"/>
          <p:cNvGrpSpPr>
            <a:grpSpLocks/>
          </p:cNvGrpSpPr>
          <p:nvPr/>
        </p:nvGrpSpPr>
        <p:grpSpPr bwMode="auto">
          <a:xfrm>
            <a:off x="1752600" y="3886202"/>
            <a:ext cx="1524000" cy="1390651"/>
            <a:chOff x="1536" y="2544"/>
            <a:chExt cx="960" cy="876"/>
          </a:xfrm>
        </p:grpSpPr>
        <p:sp>
          <p:nvSpPr>
            <p:cNvPr id="19479" name="Line 1057"/>
            <p:cNvSpPr>
              <a:spLocks noChangeShapeType="1"/>
            </p:cNvSpPr>
            <p:nvPr/>
          </p:nvSpPr>
          <p:spPr bwMode="auto">
            <a:xfrm flipV="1">
              <a:off x="1920" y="2544"/>
              <a:ext cx="144" cy="672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9480" name="Text Box 1064"/>
            <p:cNvSpPr txBox="1">
              <a:spLocks noChangeArrowheads="1"/>
            </p:cNvSpPr>
            <p:nvPr/>
          </p:nvSpPr>
          <p:spPr bwMode="auto">
            <a:xfrm>
              <a:off x="1536" y="3168"/>
              <a:ext cx="96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 i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диаметр</a:t>
              </a:r>
            </a:p>
          </p:txBody>
        </p:sp>
      </p:grpSp>
      <p:sp>
        <p:nvSpPr>
          <p:cNvPr id="19476" name="AutoShape 107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7" name="AutoShape 1072"/>
          <p:cNvSpPr>
            <a:spLocks noChangeArrowheads="1"/>
          </p:cNvSpPr>
          <p:nvPr/>
        </p:nvSpPr>
        <p:spPr bwMode="auto">
          <a:xfrm>
            <a:off x="7696200" y="6096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/>
              <a:t>шар</a:t>
            </a:r>
          </a:p>
        </p:txBody>
      </p:sp>
      <p:sp>
        <p:nvSpPr>
          <p:cNvPr id="7217" name="Rectangle 1073"/>
          <p:cNvSpPr>
            <a:spLocks noChangeArrowheads="1"/>
          </p:cNvSpPr>
          <p:nvPr/>
        </p:nvSpPr>
        <p:spPr bwMode="auto">
          <a:xfrm>
            <a:off x="3886200" y="3048000"/>
            <a:ext cx="487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радиус сферы – отрезок, соединяющий любую точку сферы с центром.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52600" y="114795"/>
            <a:ext cx="5156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 сферы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23" presetClass="entr" presetSubtype="27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0"/>
                            </p:stCondLst>
                            <p:childTnLst>
                              <p:par>
                                <p:cTn id="58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8000"/>
                            </p:stCondLst>
                            <p:childTnLst>
                              <p:par>
                                <p:cTn id="68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500"/>
                            </p:stCondLst>
                            <p:childTnLst>
                              <p:par>
                                <p:cTn id="73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0"/>
                            </p:stCondLst>
                            <p:childTnLst>
                              <p:par>
                                <p:cTn id="83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0"/>
                            </p:stCondLst>
                            <p:childTnLst>
                              <p:par>
                                <p:cTn id="88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  <p:bldP spid="7176" grpId="0" animBg="1"/>
      <p:bldP spid="7177" grpId="0" animBg="1"/>
      <p:bldP spid="7182" grpId="0" animBg="1"/>
      <p:bldP spid="7190" grpId="0" autoUpdateAnimBg="0"/>
      <p:bldP spid="7191" grpId="0" autoUpdateAnimBg="0"/>
      <p:bldP spid="7195" grpId="0" autoUpdateAnimBg="0"/>
      <p:bldP spid="7198" grpId="0" autoUpdateAnimBg="0"/>
      <p:bldP spid="7199" grpId="0" autoUpdateAnimBg="0"/>
      <p:bldP spid="7200" grpId="0" animBg="1"/>
      <p:bldP spid="7202" grpId="0" autoUpdateAnimBg="0"/>
      <p:bldP spid="721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295400"/>
            <a:ext cx="472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Тело, ограниченное сферой, называется шаром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Центр, радиус и диаметр сферы являются также центром, радиусом и диаметром шара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9552" y="1295400"/>
            <a:ext cx="2514600" cy="2209800"/>
            <a:chOff x="912" y="1584"/>
            <a:chExt cx="1584" cy="1392"/>
          </a:xfrm>
        </p:grpSpPr>
        <p:sp>
          <p:nvSpPr>
            <p:cNvPr id="20487" name="Oval 5"/>
            <p:cNvSpPr>
              <a:spLocks noChangeArrowheads="1"/>
            </p:cNvSpPr>
            <p:nvPr/>
          </p:nvSpPr>
          <p:spPr bwMode="auto">
            <a:xfrm>
              <a:off x="912" y="1584"/>
              <a:ext cx="1584" cy="13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8" name="Arc 6"/>
            <p:cNvSpPr>
              <a:spLocks/>
            </p:cNvSpPr>
            <p:nvPr/>
          </p:nvSpPr>
          <p:spPr bwMode="auto">
            <a:xfrm>
              <a:off x="1298" y="1584"/>
              <a:ext cx="382" cy="1392"/>
            </a:xfrm>
            <a:custGeom>
              <a:avLst/>
              <a:gdLst>
                <a:gd name="T0" fmla="*/ 0 w 21600"/>
                <a:gd name="T1" fmla="*/ 2 h 41828"/>
                <a:gd name="T2" fmla="*/ 0 w 21600"/>
                <a:gd name="T3" fmla="*/ 0 h 41828"/>
                <a:gd name="T4" fmla="*/ 0 w 21600"/>
                <a:gd name="T5" fmla="*/ 1 h 41828"/>
                <a:gd name="T6" fmla="*/ 0 60000 65536"/>
                <a:gd name="T7" fmla="*/ 0 60000 65536"/>
                <a:gd name="T8" fmla="*/ 0 60000 65536"/>
                <a:gd name="T9" fmla="*/ 0 w 21600"/>
                <a:gd name="T10" fmla="*/ 0 h 41828"/>
                <a:gd name="T11" fmla="*/ 21600 w 21600"/>
                <a:gd name="T12" fmla="*/ 41828 h 418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1828" fill="none" extrusionOk="0">
                  <a:moveTo>
                    <a:pt x="20845" y="41827"/>
                  </a:moveTo>
                  <a:cubicBezTo>
                    <a:pt x="9216" y="41421"/>
                    <a:pt x="0" y="31876"/>
                    <a:pt x="0" y="20241"/>
                  </a:cubicBezTo>
                  <a:cubicBezTo>
                    <a:pt x="-1" y="11220"/>
                    <a:pt x="5605" y="3149"/>
                    <a:pt x="14059" y="0"/>
                  </a:cubicBezTo>
                </a:path>
                <a:path w="21600" h="41828" stroke="0" extrusionOk="0">
                  <a:moveTo>
                    <a:pt x="20845" y="41827"/>
                  </a:moveTo>
                  <a:cubicBezTo>
                    <a:pt x="9216" y="41421"/>
                    <a:pt x="0" y="31876"/>
                    <a:pt x="0" y="20241"/>
                  </a:cubicBezTo>
                  <a:cubicBezTo>
                    <a:pt x="-1" y="11220"/>
                    <a:pt x="5605" y="3149"/>
                    <a:pt x="14059" y="0"/>
                  </a:cubicBezTo>
                  <a:lnTo>
                    <a:pt x="21600" y="20241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9" name="Arc 7"/>
            <p:cNvSpPr>
              <a:spLocks/>
            </p:cNvSpPr>
            <p:nvPr/>
          </p:nvSpPr>
          <p:spPr bwMode="auto">
            <a:xfrm>
              <a:off x="912" y="2304"/>
              <a:ext cx="1584" cy="274"/>
            </a:xfrm>
            <a:custGeom>
              <a:avLst/>
              <a:gdLst>
                <a:gd name="T0" fmla="*/ 2 w 43200"/>
                <a:gd name="T1" fmla="*/ 0 h 22764"/>
                <a:gd name="T2" fmla="*/ 0 w 43200"/>
                <a:gd name="T3" fmla="*/ 0 h 22764"/>
                <a:gd name="T4" fmla="*/ 1 w 43200"/>
                <a:gd name="T5" fmla="*/ 0 h 22764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764"/>
                <a:gd name="T11" fmla="*/ 43200 w 43200"/>
                <a:gd name="T12" fmla="*/ 22764 h 22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764" fill="none" extrusionOk="0">
                  <a:moveTo>
                    <a:pt x="43199" y="1080"/>
                  </a:moveTo>
                  <a:cubicBezTo>
                    <a:pt x="43199" y="1108"/>
                    <a:pt x="43200" y="1136"/>
                    <a:pt x="43200" y="1164"/>
                  </a:cubicBezTo>
                  <a:cubicBezTo>
                    <a:pt x="43200" y="13093"/>
                    <a:pt x="33529" y="22764"/>
                    <a:pt x="21600" y="22764"/>
                  </a:cubicBezTo>
                  <a:cubicBezTo>
                    <a:pt x="9670" y="22764"/>
                    <a:pt x="0" y="13093"/>
                    <a:pt x="0" y="1164"/>
                  </a:cubicBezTo>
                  <a:cubicBezTo>
                    <a:pt x="-1" y="775"/>
                    <a:pt x="10" y="387"/>
                    <a:pt x="31" y="0"/>
                  </a:cubicBezTo>
                </a:path>
                <a:path w="43200" h="22764" stroke="0" extrusionOk="0">
                  <a:moveTo>
                    <a:pt x="43199" y="1080"/>
                  </a:moveTo>
                  <a:cubicBezTo>
                    <a:pt x="43199" y="1108"/>
                    <a:pt x="43200" y="1136"/>
                    <a:pt x="43200" y="1164"/>
                  </a:cubicBezTo>
                  <a:cubicBezTo>
                    <a:pt x="43200" y="13093"/>
                    <a:pt x="33529" y="22764"/>
                    <a:pt x="21600" y="22764"/>
                  </a:cubicBezTo>
                  <a:cubicBezTo>
                    <a:pt x="9670" y="22764"/>
                    <a:pt x="0" y="13093"/>
                    <a:pt x="0" y="1164"/>
                  </a:cubicBezTo>
                  <a:cubicBezTo>
                    <a:pt x="-1" y="775"/>
                    <a:pt x="10" y="387"/>
                    <a:pt x="31" y="0"/>
                  </a:cubicBezTo>
                  <a:lnTo>
                    <a:pt x="21600" y="1164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5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AutoShape 10"/>
          <p:cNvSpPr>
            <a:spLocks noChangeArrowheads="1"/>
          </p:cNvSpPr>
          <p:nvPr/>
        </p:nvSpPr>
        <p:spPr bwMode="auto">
          <a:xfrm>
            <a:off x="8229600" y="6096000"/>
            <a:ext cx="3810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0" y="381000"/>
            <a:ext cx="4834880" cy="59972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 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0445" y="4525600"/>
            <a:ext cx="804307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 радиуса </a:t>
            </a:r>
            <a:r>
              <a:rPr lang="en-US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центром О содержит все точки пространства, которые расположены от  т. О на расстоянии, не превышающем </a:t>
            </a:r>
            <a:r>
              <a:rPr lang="en-US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</a:t>
            </a:r>
            <a:endParaRPr lang="ru-RU" sz="28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1027"/>
          <p:cNvSpPr>
            <a:spLocks noGrp="1" noChangeArrowheads="1"/>
          </p:cNvSpPr>
          <p:nvPr>
            <p:ph idx="1"/>
          </p:nvPr>
        </p:nvSpPr>
        <p:spPr>
          <a:xfrm>
            <a:off x="467544" y="1491426"/>
            <a:ext cx="8265294" cy="53340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 слова «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«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происходят от греческого слова  «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сфайра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мяч. </a:t>
            </a:r>
          </a:p>
          <a:p>
            <a:pPr eaLnBrk="1" hangingPunct="1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древности сфера и шар были в большом почёте. Астрономические наблюдения над небесным сводом  вызывали  образ сферы. </a:t>
            </a:r>
          </a:p>
          <a:p>
            <a:pPr eaLnBrk="1" hangingPunct="1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Пифагорейцы в своих полумистических  рассуждениях утверждали, что сферические  небесные тела  располагаются друг от друга на расстоянии пропорциональном интервалам музыкальной гаммы.  В этом усматривались элементы  мировой гармонии. Отсюда пошло выражение «музыка сферы».</a:t>
            </a:r>
          </a:p>
          <a:p>
            <a:pPr eaLnBrk="1" hangingPunct="1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Аристотель считал, что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шарообразная форма, как наиболее совершенная,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свойственна  Солнцу, Земле, Луне и всем  мировым телам. Так же он полагал,  что  Земля окружена рядом  концентрических сфер.</a:t>
            </a:r>
          </a:p>
          <a:p>
            <a:pPr eaLnBrk="1" hangingPunct="1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Сфера, шар всегда  широко применялись в различных областях науки и техники.</a:t>
            </a:r>
          </a:p>
          <a:p>
            <a:pPr eaLnBrk="1" hangingPunct="1">
              <a:buFontTx/>
              <a:buNone/>
            </a:pPr>
            <a:endParaRPr lang="ru-RU" sz="2800" dirty="0" smtClean="0">
              <a:solidFill>
                <a:srgbClr val="990033"/>
              </a:solidFill>
            </a:endParaRPr>
          </a:p>
        </p:txBody>
      </p:sp>
      <p:sp>
        <p:nvSpPr>
          <p:cNvPr id="33796" name="AutoShape 102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1029"/>
          <p:cNvSpPr>
            <a:spLocks noChangeArrowheads="1"/>
          </p:cNvSpPr>
          <p:nvPr/>
        </p:nvSpPr>
        <p:spPr bwMode="auto">
          <a:xfrm>
            <a:off x="7315200" y="6096000"/>
            <a:ext cx="1295400" cy="457200"/>
          </a:xfrm>
          <a:prstGeom prst="rightArrow">
            <a:avLst>
              <a:gd name="adj1" fmla="val 50000"/>
              <a:gd name="adj2" fmla="val 70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/>
              <a:t> </a:t>
            </a:r>
          </a:p>
        </p:txBody>
      </p:sp>
      <p:sp>
        <p:nvSpPr>
          <p:cNvPr id="21510" name="Text Box 1033"/>
          <p:cNvSpPr txBox="1">
            <a:spLocks noChangeArrowheads="1"/>
          </p:cNvSpPr>
          <p:nvPr/>
        </p:nvSpPr>
        <p:spPr bwMode="auto">
          <a:xfrm>
            <a:off x="7467600" y="6172200"/>
            <a:ext cx="1265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д/з прим.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92668"/>
            <a:ext cx="106150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сведения о сфере и шаре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 advAuto="3000"/>
      <p:bldP spid="33796" grpId="0" animBg="1"/>
      <p:bldP spid="3379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522784" y="2157725"/>
            <a:ext cx="1981200" cy="1752600"/>
          </a:xfrm>
          <a:prstGeom prst="ellips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Arc 16"/>
          <p:cNvSpPr>
            <a:spLocks/>
          </p:cNvSpPr>
          <p:nvPr/>
        </p:nvSpPr>
        <p:spPr bwMode="auto">
          <a:xfrm flipH="1">
            <a:off x="827584" y="2156138"/>
            <a:ext cx="685800" cy="1752600"/>
          </a:xfrm>
          <a:custGeom>
            <a:avLst/>
            <a:gdLst>
              <a:gd name="T0" fmla="*/ 0 w 21600"/>
              <a:gd name="T1" fmla="*/ 0 h 43174"/>
              <a:gd name="T2" fmla="*/ 34182403 w 21600"/>
              <a:gd name="T3" fmla="*/ 2147483647 h 43174"/>
              <a:gd name="T4" fmla="*/ 0 w 21600"/>
              <a:gd name="T5" fmla="*/ 1444891402 h 43174"/>
              <a:gd name="T6" fmla="*/ 0 60000 65536"/>
              <a:gd name="T7" fmla="*/ 0 60000 65536"/>
              <a:gd name="T8" fmla="*/ 0 60000 65536"/>
              <a:gd name="T9" fmla="*/ 0 w 21600"/>
              <a:gd name="T10" fmla="*/ 0 h 43174"/>
              <a:gd name="T11" fmla="*/ 21600 w 21600"/>
              <a:gd name="T12" fmla="*/ 43174 h 43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7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14"/>
                  <a:pt x="12568" y="42604"/>
                  <a:pt x="1067" y="43173"/>
                </a:cubicBezTo>
              </a:path>
              <a:path w="21600" h="4317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14"/>
                  <a:pt x="12568" y="42604"/>
                  <a:pt x="1067" y="4317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A29E0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Arc 17"/>
          <p:cNvSpPr>
            <a:spLocks/>
          </p:cNvSpPr>
          <p:nvPr/>
        </p:nvSpPr>
        <p:spPr bwMode="auto">
          <a:xfrm>
            <a:off x="1665784" y="2157725"/>
            <a:ext cx="457200" cy="1751013"/>
          </a:xfrm>
          <a:custGeom>
            <a:avLst/>
            <a:gdLst>
              <a:gd name="T0" fmla="*/ 0 w 21600"/>
              <a:gd name="T1" fmla="*/ 0 h 43174"/>
              <a:gd name="T2" fmla="*/ 10128122 w 21600"/>
              <a:gd name="T3" fmla="*/ 2147483647 h 43174"/>
              <a:gd name="T4" fmla="*/ 0 w 21600"/>
              <a:gd name="T5" fmla="*/ 1440970510 h 43174"/>
              <a:gd name="T6" fmla="*/ 0 60000 65536"/>
              <a:gd name="T7" fmla="*/ 0 60000 65536"/>
              <a:gd name="T8" fmla="*/ 0 60000 65536"/>
              <a:gd name="T9" fmla="*/ 0 w 21600"/>
              <a:gd name="T10" fmla="*/ 0 h 43174"/>
              <a:gd name="T11" fmla="*/ 21600 w 21600"/>
              <a:gd name="T12" fmla="*/ 43174 h 43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7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14"/>
                  <a:pt x="12568" y="42604"/>
                  <a:pt x="1067" y="43173"/>
                </a:cubicBezTo>
              </a:path>
              <a:path w="21600" h="4317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14"/>
                  <a:pt x="12568" y="42604"/>
                  <a:pt x="1067" y="4317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Arc 18"/>
          <p:cNvSpPr>
            <a:spLocks/>
          </p:cNvSpPr>
          <p:nvPr/>
        </p:nvSpPr>
        <p:spPr bwMode="auto">
          <a:xfrm>
            <a:off x="524372" y="3051488"/>
            <a:ext cx="1979612" cy="401637"/>
          </a:xfrm>
          <a:custGeom>
            <a:avLst/>
            <a:gdLst>
              <a:gd name="T0" fmla="*/ 2147483647 w 43200"/>
              <a:gd name="T1" fmla="*/ 0 h 21914"/>
              <a:gd name="T2" fmla="*/ 0 w 43200"/>
              <a:gd name="T3" fmla="*/ 1933169 h 21914"/>
              <a:gd name="T4" fmla="*/ 2078463540 w 43200"/>
              <a:gd name="T5" fmla="*/ 1933169 h 21914"/>
              <a:gd name="T6" fmla="*/ 0 60000 65536"/>
              <a:gd name="T7" fmla="*/ 0 60000 65536"/>
              <a:gd name="T8" fmla="*/ 0 60000 65536"/>
              <a:gd name="T9" fmla="*/ 0 w 43200"/>
              <a:gd name="T10" fmla="*/ 0 h 21914"/>
              <a:gd name="T11" fmla="*/ 43200 w 43200"/>
              <a:gd name="T12" fmla="*/ 21914 h 219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914" fill="none" extrusionOk="0">
                <a:moveTo>
                  <a:pt x="43197" y="0"/>
                </a:moveTo>
                <a:cubicBezTo>
                  <a:pt x="43199" y="104"/>
                  <a:pt x="43200" y="209"/>
                  <a:pt x="43200" y="314"/>
                </a:cubicBezTo>
                <a:cubicBezTo>
                  <a:pt x="43200" y="12243"/>
                  <a:pt x="33529" y="21914"/>
                  <a:pt x="21600" y="21914"/>
                </a:cubicBezTo>
                <a:cubicBezTo>
                  <a:pt x="9670" y="21914"/>
                  <a:pt x="0" y="12243"/>
                  <a:pt x="0" y="314"/>
                </a:cubicBezTo>
              </a:path>
              <a:path w="43200" h="21914" stroke="0" extrusionOk="0">
                <a:moveTo>
                  <a:pt x="43197" y="0"/>
                </a:moveTo>
                <a:cubicBezTo>
                  <a:pt x="43199" y="104"/>
                  <a:pt x="43200" y="209"/>
                  <a:pt x="43200" y="314"/>
                </a:cubicBezTo>
                <a:cubicBezTo>
                  <a:pt x="43200" y="12243"/>
                  <a:pt x="33529" y="21914"/>
                  <a:pt x="21600" y="21914"/>
                </a:cubicBezTo>
                <a:cubicBezTo>
                  <a:pt x="9670" y="21914"/>
                  <a:pt x="0" y="12243"/>
                  <a:pt x="0" y="314"/>
                </a:cubicBezTo>
                <a:lnTo>
                  <a:pt x="21600" y="314"/>
                </a:lnTo>
                <a:close/>
              </a:path>
            </a:pathLst>
          </a:custGeom>
          <a:noFill/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903784" y="2808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9D43B5"/>
                </a:solidFill>
              </a:rPr>
              <a:t>R</a:t>
            </a:r>
            <a:endParaRPr lang="ru-RU" dirty="0">
              <a:solidFill>
                <a:srgbClr val="9D43B5"/>
              </a:solidFill>
            </a:endParaRPr>
          </a:p>
        </p:txBody>
      </p:sp>
      <p:sp>
        <p:nvSpPr>
          <p:cNvPr id="12308" name="Arc 20"/>
          <p:cNvSpPr>
            <a:spLocks/>
          </p:cNvSpPr>
          <p:nvPr/>
        </p:nvSpPr>
        <p:spPr bwMode="auto">
          <a:xfrm>
            <a:off x="522784" y="2767325"/>
            <a:ext cx="1957388" cy="396875"/>
          </a:xfrm>
          <a:custGeom>
            <a:avLst/>
            <a:gdLst>
              <a:gd name="T0" fmla="*/ 0 w 42705"/>
              <a:gd name="T1" fmla="*/ 106033460 h 21600"/>
              <a:gd name="T2" fmla="*/ 2147483647 w 42705"/>
              <a:gd name="T3" fmla="*/ 128190689 h 21600"/>
              <a:gd name="T4" fmla="*/ 2034189651 w 42705"/>
              <a:gd name="T5" fmla="*/ 133984180 h 21600"/>
              <a:gd name="T6" fmla="*/ 0 60000 65536"/>
              <a:gd name="T7" fmla="*/ 0 60000 65536"/>
              <a:gd name="T8" fmla="*/ 0 60000 65536"/>
              <a:gd name="T9" fmla="*/ 0 w 42705"/>
              <a:gd name="T10" fmla="*/ 0 h 21600"/>
              <a:gd name="T11" fmla="*/ 42705 w 4270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705" h="21600" fill="none" extrusionOk="0">
                <a:moveTo>
                  <a:pt x="0" y="17094"/>
                </a:moveTo>
                <a:cubicBezTo>
                  <a:pt x="2126" y="7125"/>
                  <a:pt x="10932" y="-1"/>
                  <a:pt x="21125" y="0"/>
                </a:cubicBezTo>
                <a:cubicBezTo>
                  <a:pt x="32691" y="0"/>
                  <a:pt x="42204" y="9110"/>
                  <a:pt x="42704" y="20666"/>
                </a:cubicBezTo>
              </a:path>
              <a:path w="42705" h="21600" stroke="0" extrusionOk="0">
                <a:moveTo>
                  <a:pt x="0" y="17094"/>
                </a:moveTo>
                <a:cubicBezTo>
                  <a:pt x="2126" y="7125"/>
                  <a:pt x="10932" y="-1"/>
                  <a:pt x="21125" y="0"/>
                </a:cubicBezTo>
                <a:cubicBezTo>
                  <a:pt x="32691" y="0"/>
                  <a:pt x="42204" y="9110"/>
                  <a:pt x="42704" y="20666"/>
                </a:cubicBezTo>
                <a:lnTo>
                  <a:pt x="21125" y="21600"/>
                </a:lnTo>
                <a:close/>
              </a:path>
            </a:pathLst>
          </a:custGeom>
          <a:noFill/>
          <a:ln w="9525">
            <a:solidFill>
              <a:srgbClr val="6600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H="1">
            <a:off x="903784" y="3072125"/>
            <a:ext cx="609600" cy="304800"/>
          </a:xfrm>
          <a:prstGeom prst="line">
            <a:avLst/>
          </a:prstGeom>
          <a:noFill/>
          <a:ln w="28575">
            <a:solidFill>
              <a:srgbClr val="9D43B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3059832" y="1430453"/>
            <a:ext cx="56353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Отметить центр сферы (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3059832" y="1920271"/>
            <a:ext cx="581992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Начертить окружность с центром в 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3089772" y="2522167"/>
            <a:ext cx="603041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Изобразить видимую вертикальную дугу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меридиан)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3089772" y="3164200"/>
            <a:ext cx="606035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Изобразить невидимую вертикальную дугу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089772" y="3719639"/>
            <a:ext cx="582562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Изобразить видимую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горизонтальную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дугу (параллель)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3089772" y="4576793"/>
            <a:ext cx="582562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Изобразить невидимую горизонтальную дугу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3115530" y="5262593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Провести радиус сферы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324" name="Oval 36"/>
          <p:cNvSpPr>
            <a:spLocks noChangeArrowheads="1"/>
          </p:cNvSpPr>
          <p:nvPr/>
        </p:nvSpPr>
        <p:spPr bwMode="auto">
          <a:xfrm>
            <a:off x="1437184" y="29959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1437184" y="26149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EC10A3"/>
                </a:solidFill>
              </a:rPr>
              <a:t>О</a:t>
            </a:r>
          </a:p>
        </p:txBody>
      </p:sp>
      <p:sp>
        <p:nvSpPr>
          <p:cNvPr id="22547" name="AutoShap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8" name="AutoShape 40"/>
          <p:cNvSpPr>
            <a:spLocks noChangeArrowheads="1"/>
          </p:cNvSpPr>
          <p:nvPr/>
        </p:nvSpPr>
        <p:spPr bwMode="auto">
          <a:xfrm>
            <a:off x="7620000" y="6096000"/>
            <a:ext cx="990600" cy="457200"/>
          </a:xfrm>
          <a:prstGeom prst="rightArrow">
            <a:avLst>
              <a:gd name="adj1" fmla="val 50000"/>
              <a:gd name="adj2" fmla="val 5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/>
              <a:t>ур. окр.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70077" y="227757"/>
            <a:ext cx="61137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изобразить сферу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000"/>
                            </p:stCondLst>
                            <p:childTnLst>
                              <p:par>
                                <p:cTn id="50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000"/>
                            </p:stCondLst>
                            <p:childTnLst>
                              <p:par>
                                <p:cTn id="59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9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2000"/>
                            </p:stCondLst>
                            <p:childTnLst>
                              <p:par>
                                <p:cTn id="68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500"/>
                            </p:stCondLst>
                            <p:childTnLst>
                              <p:par>
                                <p:cTn id="73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" grpId="0" animBg="1"/>
      <p:bldP spid="12304" grpId="0" animBg="1"/>
      <p:bldP spid="12305" grpId="0" animBg="1"/>
      <p:bldP spid="12306" grpId="0" animBg="1"/>
      <p:bldP spid="12307" grpId="0" autoUpdateAnimBg="0"/>
      <p:bldP spid="12308" grpId="0" animBg="1"/>
      <p:bldP spid="12310" grpId="0" animBg="1"/>
      <p:bldP spid="12314" grpId="0" autoUpdateAnimBg="0"/>
      <p:bldP spid="12316" grpId="0" autoUpdateAnimBg="0"/>
      <p:bldP spid="12317" grpId="0" autoUpdateAnimBg="0"/>
      <p:bldP spid="12318" grpId="0" autoUpdateAnimBg="0"/>
      <p:bldP spid="12319" grpId="0" autoUpdateAnimBg="0"/>
      <p:bldP spid="12320" grpId="0" autoUpdateAnimBg="0"/>
      <p:bldP spid="12321" grpId="0" autoUpdateAnimBg="0"/>
      <p:bldP spid="12324" grpId="0" animBg="1"/>
      <p:bldP spid="1232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28466" y="2785504"/>
            <a:ext cx="5458333" cy="4572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определением сферы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шара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3600" dirty="0" smtClean="0">
              <a:solidFill>
                <a:srgbClr val="CC0099"/>
              </a:solidFill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228466" y="1585175"/>
            <a:ext cx="500113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с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1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066800" y="60198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AutoShape 7"/>
          <p:cNvSpPr>
            <a:spLocks noChangeArrowheads="1"/>
          </p:cNvSpPr>
          <p:nvPr/>
        </p:nvSpPr>
        <p:spPr bwMode="auto">
          <a:xfrm>
            <a:off x="8229600" y="6096000"/>
            <a:ext cx="3810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4823" name="Picture 8" descr="M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00200"/>
            <a:ext cx="2362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65126"/>
            <a:ext cx="5455518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6629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</TotalTime>
  <Words>419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Шар </vt:lpstr>
      <vt:lpstr>Презентация PowerPoint</vt:lpstr>
      <vt:lpstr>Презентация PowerPoint</vt:lpstr>
      <vt:lpstr>ИТОГ УРОКА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Урок-лекция по теме</dc:title>
  <dc:subject>сфера</dc:subject>
  <dc:creator>Грязнов</dc:creator>
  <cp:keywords>сфера, шар</cp:keywords>
  <cp:lastModifiedBy>Мария</cp:lastModifiedBy>
  <cp:revision>182</cp:revision>
  <dcterms:created xsi:type="dcterms:W3CDTF">2004-10-19T15:46:13Z</dcterms:created>
  <dcterms:modified xsi:type="dcterms:W3CDTF">2021-11-22T22:13:51Z</dcterms:modified>
  <cp:category>образовательная</cp:category>
</cp:coreProperties>
</file>