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59" r:id="rId4"/>
    <p:sldId id="260" r:id="rId5"/>
    <p:sldId id="275" r:id="rId6"/>
    <p:sldId id="261" r:id="rId7"/>
    <p:sldId id="262" r:id="rId8"/>
    <p:sldId id="268" r:id="rId9"/>
    <p:sldId id="269" r:id="rId10"/>
    <p:sldId id="270" r:id="rId11"/>
    <p:sldId id="271" r:id="rId12"/>
    <p:sldId id="263" r:id="rId13"/>
    <p:sldId id="265" r:id="rId14"/>
    <p:sldId id="278" r:id="rId15"/>
    <p:sldId id="279" r:id="rId16"/>
    <p:sldId id="285" r:id="rId17"/>
    <p:sldId id="287" r:id="rId18"/>
    <p:sldId id="283" r:id="rId19"/>
    <p:sldId id="284" r:id="rId20"/>
    <p:sldId id="272" r:id="rId21"/>
    <p:sldId id="273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FF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011" autoAdjust="0"/>
  </p:normalViewPr>
  <p:slideViewPr>
    <p:cSldViewPr>
      <p:cViewPr varScale="1">
        <p:scale>
          <a:sx n="81" d="100"/>
          <a:sy n="81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6266993-9DF9-4A7E-8861-6C93F832D707}" type="datetimeFigureOut">
              <a:rPr lang="ru-RU" smtClean="0"/>
              <a:pPr/>
              <a:t>24.11.2021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FC4152-4856-40FC-B8CD-FC58BA021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Едва родившись, ребёнок начинает осваивать мир и продолжает это делать всю свою жизнь. Проблема социализации  подрастающего поколения является сегодня одной из самых актуальных.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Педагоги и родители как никогда раньше обеспокоены тем, что нужно сделать, чтобы ребенок, входящий в этот мир, стал уверенным, счастливым, умным, успешным. Кроме того, построение и формирование высших форм психической деятельности совершается именно в процессе социализации.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соответствии с Федеральным государственным образовательным стандартом дошкольного образования, социализация - это ключевое понятие образования дошкольника. И определяется, как процесс усвоения человеком определённой системы знаний, норм и ценностей, позволяющих ему функционировать в качестве полноправного члена общества.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Если перечислить все виды деятельности детей раннего возраста, то не найдется ни одной, в которой мы не смогли бы использовать фольклорные произведения. Уже в два года дети с большим вниманием слушают и с удовольствием повторяют понравившиеся фразы песенок,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потешек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и быстро их запоминают.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FC4152-4856-40FC-B8CD-FC58BA02121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11/24/2021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hyperlink" Target="http://ds1917.ucoz.ru/cd81ca5c77d6.png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90800" y="1295401"/>
            <a:ext cx="5867400" cy="190499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sz="2700" dirty="0">
                <a:solidFill>
                  <a:srgbClr val="FF0000"/>
                </a:solidFill>
              </a:rPr>
              <a:t>«</a:t>
            </a:r>
            <a:r>
              <a:rPr lang="ru-RU" sz="2700" b="1" dirty="0">
                <a:solidFill>
                  <a:srgbClr val="FF0000"/>
                </a:solidFill>
              </a:rPr>
              <a:t>Опыт использования малых фольклорных групп для формирования социокультурных ценностей у детей раннего возраста»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81400" y="4054474"/>
            <a:ext cx="4953000" cy="1584325"/>
          </a:xfrm>
        </p:spPr>
        <p:txBody>
          <a:bodyPr>
            <a:normAutofit/>
          </a:bodyPr>
          <a:lstStyle/>
          <a:p>
            <a:pPr algn="r"/>
            <a:r>
              <a:rPr lang="ru-RU" b="1" i="1" dirty="0" smtClean="0"/>
              <a:t> </a:t>
            </a:r>
            <a:endParaRPr lang="ru-RU" dirty="0" smtClean="0"/>
          </a:p>
          <a:p>
            <a:pPr algn="r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Козлова Татьяна Егоровна</a:t>
            </a:r>
          </a:p>
          <a:p>
            <a:pPr algn="r"/>
            <a:r>
              <a:rPr lang="ru-RU" sz="1800" b="1" dirty="0">
                <a:solidFill>
                  <a:schemeClr val="accent2">
                    <a:lumMod val="75000"/>
                  </a:schemeClr>
                </a:solidFill>
              </a:rPr>
              <a:t>в</a:t>
            </a:r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оспитатель МДОУ детский сад №6</a:t>
            </a:r>
          </a:p>
          <a:p>
            <a:pPr algn="r"/>
            <a:r>
              <a:rPr lang="ru-RU" sz="1800" b="1" dirty="0" smtClean="0">
                <a:solidFill>
                  <a:schemeClr val="accent2">
                    <a:lumMod val="75000"/>
                  </a:schemeClr>
                </a:solidFill>
              </a:rPr>
              <a:t>г.Заполярный</a:t>
            </a:r>
          </a:p>
        </p:txBody>
      </p:sp>
      <p:pic>
        <p:nvPicPr>
          <p:cNvPr id="5" name="Рисунок 4" descr="https://avatars.mds.yandex.net/get-pdb/245485/686d5f9d-7f50-4648-b97d-1a4db63cc5ab/s1200?webp=false"/>
          <p:cNvPicPr/>
          <p:nvPr/>
        </p:nvPicPr>
        <p:blipFill>
          <a:blip r:embed="rId3" cstate="email"/>
          <a:srcRect l="-248"/>
          <a:stretch>
            <a:fillRect/>
          </a:stretch>
        </p:blipFill>
        <p:spPr bwMode="auto">
          <a:xfrm>
            <a:off x="2286000" y="5638800"/>
            <a:ext cx="5167312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Картинка 9 из 22117">
            <a:hlinkClick r:id="rId4" tgtFrame="&quot;_blank&quot;"/>
          </p:cNvPr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-76200"/>
            <a:ext cx="1734820" cy="1752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.pinimg.com/736x/e8/7b/da/e87bda517e94823c9ed2dddc3db1c99a--retro-illustration-animal-party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304800"/>
            <a:ext cx="4191000" cy="556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i.pinimg.com/736x/f2/d2/1a/f2d21abce140ad7583dd73343ccd7024--book-illustrations-illustration-art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48200" y="304800"/>
            <a:ext cx="4191000" cy="556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838200" y="5943600"/>
            <a:ext cx="8305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Ценность фольклорных произведений обусловлена их интонационной выразительностью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arhivotkrytok.ru/images/skazki%20shtuki%20%2896%2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228600"/>
            <a:ext cx="3962400" cy="556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https://i.pinimg.com/736x/8d/56/c6/8d56c619682685a78aa6cc5c5be0df72--toy-chest-abstract-expressionism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95800" y="228600"/>
            <a:ext cx="4343400" cy="5562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0"/>
            <a:ext cx="684803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81001" y="5958245"/>
            <a:ext cx="8763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С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мысловыми, речевыми, звуковыми</a:t>
            </a:r>
            <a:r>
              <a:rPr kumimoji="0" lang="ru-RU" sz="2400" b="1" i="0" u="none" strike="noStrike" cap="none" normalizeH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особенности значимы для детей раннего дошкольного возраста.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245485/686d5f9d-7f50-4648-b97d-1a4db63cc5ab/s1200?webp=false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43800" y="0"/>
            <a:ext cx="12382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avatars.mds.yandex.net/get-pdb/1055791/433099f2-6510-4735-95c8-97cb204f1684/s1200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762000"/>
            <a:ext cx="7239000" cy="4724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609600" y="5638800"/>
            <a:ext cx="778198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Простота, выразительность, обобщенность и завершенность образа доступна пониманию детей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afc/0000bac3-773c7236/img7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304800"/>
            <a:ext cx="7391400" cy="5105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0" y="5562600"/>
            <a:ext cx="9144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Заучивая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</a:rPr>
              <a:t>потешки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 и сопровождая их движениями, мы развиваем и мелкую моторику рук и речь ребёнка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D:\Desktop\сказка\images (2)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38200" y="762000"/>
            <a:ext cx="3810000" cy="46412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558532" y="228600"/>
            <a:ext cx="4026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ПОСЛОВИЦЫ И ПОГОВОРКИ О СКАЗКЕ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334000" y="914400"/>
            <a:ext cx="2971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Всякой сказке бывает конец</a:t>
            </a:r>
            <a:endParaRPr lang="ru-RU" sz="2400" dirty="0">
              <a:solidFill>
                <a:srgbClr val="7030A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105400" y="4191001"/>
            <a:ext cx="3657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altLang="ru-RU" sz="2400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Не рассказывай сказки</a:t>
            </a:r>
            <a:endParaRPr lang="ru-RU" altLang="ru-RU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r>
              <a:rPr lang="ru-RU" altLang="ru-RU" sz="2400" b="1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Хороша сказка, да последняя</a:t>
            </a:r>
            <a:endParaRPr lang="ru-RU" sz="24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Объект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-776"/>
          <a:stretch>
            <a:fillRect/>
          </a:stretch>
        </p:blipFill>
        <p:spPr>
          <a:xfrm>
            <a:off x="5257800" y="2286000"/>
            <a:ext cx="3593135" cy="1652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304800" y="5546467"/>
            <a:ext cx="8839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Русская народная сказка издавна учит детей добру, справедливости, любви, дает знания об окружающем мире, воспитывает нравственно, наставляет уму-разуму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D:\Desktop\сказка\2013-04-08 10-49-1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0600" y="381000"/>
            <a:ext cx="3071812" cy="230357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  <p:pic>
        <p:nvPicPr>
          <p:cNvPr id="1026" name="Picture 2" descr="C:\Users\alexandr\Desktop\1464.jpg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5011400" y="-9067800"/>
            <a:ext cx="4343400" cy="2743200"/>
          </a:xfrm>
          <a:prstGeom prst="rect">
            <a:avLst/>
          </a:prstGeom>
          <a:noFill/>
        </p:spPr>
      </p:pic>
      <p:pic>
        <p:nvPicPr>
          <p:cNvPr id="5" name="Picture 2" descr="C:\Users\alexandr\Desktop\1464.jpg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4859000" y="-8915400"/>
            <a:ext cx="4343400" cy="2743200"/>
          </a:xfrm>
          <a:prstGeom prst="rect">
            <a:avLst/>
          </a:prstGeom>
          <a:noFill/>
        </p:spPr>
      </p:pic>
      <p:pic>
        <p:nvPicPr>
          <p:cNvPr id="6" name="Picture 2" descr="C:\Users\alexandr\Desktop\1464.jpg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4706600" y="-8763000"/>
            <a:ext cx="4343400" cy="2743200"/>
          </a:xfrm>
          <a:prstGeom prst="rect">
            <a:avLst/>
          </a:prstGeom>
          <a:noFill/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29200" y="2895600"/>
            <a:ext cx="3657600" cy="285549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0" name="Picture 2" descr="C:\Users\alexandr\Desktop\1464.jpg"/>
          <p:cNvPicPr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14554200" y="-8610600"/>
            <a:ext cx="4343400" cy="2743200"/>
          </a:xfrm>
          <a:prstGeom prst="rect">
            <a:avLst/>
          </a:prstGeom>
          <a:noFill/>
        </p:spPr>
      </p:pic>
      <p:pic>
        <p:nvPicPr>
          <p:cNvPr id="1027" name="Picture 3" descr="C:\Users\alexandr\Desktop\1464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13258800" y="-7780826"/>
            <a:ext cx="3749702" cy="2434854"/>
          </a:xfrm>
          <a:prstGeom prst="rect">
            <a:avLst/>
          </a:prstGeom>
          <a:noFill/>
        </p:spPr>
      </p:pic>
      <p:pic>
        <p:nvPicPr>
          <p:cNvPr id="1028" name="Picture 4" descr="C:\Users\alexandr\Desktop\1499.jpg"/>
          <p:cNvPicPr>
            <a:picLocks noChangeAspect="1" noChangeArrowheads="1"/>
          </p:cNvPicPr>
          <p:nvPr/>
        </p:nvPicPr>
        <p:blipFill>
          <a:blip r:embed="rId6" cstate="email">
            <a:lum bright="10000"/>
          </a:blip>
          <a:srcRect/>
          <a:stretch>
            <a:fillRect/>
          </a:stretch>
        </p:blipFill>
        <p:spPr bwMode="auto">
          <a:xfrm>
            <a:off x="215898" y="152400"/>
            <a:ext cx="4063999" cy="33367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15899" y="5889724"/>
            <a:ext cx="86233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Мы рисуем, лепим, складываем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пазлы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,  рассматриваем  иллюстрации, играем в театры  и заучиваем </a:t>
            </a:r>
            <a:r>
              <a:rPr lang="ru-RU" sz="2400" b="1" dirty="0" err="1" smtClean="0">
                <a:solidFill>
                  <a:schemeClr val="accent2">
                    <a:lumMod val="75000"/>
                  </a:schemeClr>
                </a:solidFill>
              </a:rPr>
              <a:t>потешки</a:t>
            </a:r>
            <a:r>
              <a:rPr lang="ru-RU" sz="2400" b="1" dirty="0" smtClean="0">
                <a:solidFill>
                  <a:schemeClr val="accent2">
                    <a:lumMod val="75000"/>
                  </a:schemeClr>
                </a:solidFill>
              </a:rPr>
              <a:t>.</a:t>
            </a:r>
            <a:endParaRPr lang="ru-RU" sz="24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5259" y="3581400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Настольно-печатные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игры и  словесные («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Угадай героя сказки по описанию», «Назови лишнего персонажа сказки», «Чьи это слова? », «Из какой сказки иллюстрация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?»)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lexandr\Desktop\P145052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886200" y="3276600"/>
            <a:ext cx="3047664" cy="228590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4" name="Прямоугольник 3"/>
          <p:cNvSpPr/>
          <p:nvPr/>
        </p:nvSpPr>
        <p:spPr>
          <a:xfrm>
            <a:off x="685800" y="6019800"/>
            <a:ext cx="74676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Инсценировки,  досуги, развлечения и   праздники.</a:t>
            </a:r>
            <a:r>
              <a:rPr lang="ru-RU" sz="2000" dirty="0" smtClean="0"/>
              <a:t> </a:t>
            </a:r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Позволяли формировать в детях творческую личность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78872" y="304800"/>
            <a:ext cx="816032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«Осень», «В гости ёлочка пришла», «Мамин день»; «Зимняя сказка», «Зимние забавы», «В гости к бабушке –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</a:rPr>
              <a:t>загадушке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», «Давайте жить дружно», «Русские народные игры», «Солнечные зайчики», «Весна»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524000" y="2590800"/>
            <a:ext cx="2149231" cy="16764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3.infourok.ru/uploads/ex/0b61/000589a0-67f8fdee/hello_html_76ca43b9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3810000"/>
            <a:ext cx="25908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avatars.mds.yandex.net/get-pdb/245485/686d5f9d-7f50-4648-b97d-1a4db63cc5ab/s1200?webp=false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49382" y="1505129"/>
            <a:ext cx="1600200" cy="13904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85800" y="304800"/>
            <a:ext cx="7924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  <a:cs typeface="Aharoni" pitchFamily="2" charset="-79"/>
              </a:rPr>
              <a:t>Взаимодействие с родителями  - необходимое условие социализации ребёнка в обществе</a:t>
            </a:r>
            <a:endParaRPr lang="ru-RU" sz="2800" b="1" dirty="0">
              <a:solidFill>
                <a:srgbClr val="C00000"/>
              </a:solidFill>
              <a:cs typeface="Aharoni" pitchFamily="2" charset="-79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24200" y="1505130"/>
            <a:ext cx="57150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Привлекла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к пошиву,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вязанию кукол-перчаток, пополнению театров на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</a:rPr>
              <a:t>фланелеграфе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 и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</a:rPr>
              <a:t>пальчикого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.</a:t>
            </a:r>
          </a:p>
          <a:p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 Оформила папки-передвижки: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«Роль </a:t>
            </a:r>
            <a:r>
              <a:rPr lang="ru-RU" sz="2800" b="1" dirty="0" err="1">
                <a:solidFill>
                  <a:schemeClr val="accent6">
                    <a:lumMod val="50000"/>
                  </a:schemeClr>
                </a:solidFill>
              </a:rPr>
              <a:t>потешки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 в развитии речи  детей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раннего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возраста», «Влияние фольклора на развитие речи детей </a:t>
            </a:r>
            <a:r>
              <a:rPr lang="ru-RU" sz="2800" b="1" dirty="0" smtClean="0">
                <a:solidFill>
                  <a:schemeClr val="accent6">
                    <a:lumMod val="50000"/>
                  </a:schemeClr>
                </a:solidFill>
              </a:rPr>
              <a:t>раннего </a:t>
            </a:r>
            <a:r>
              <a:rPr lang="ru-RU" sz="2800" b="1" dirty="0">
                <a:solidFill>
                  <a:schemeClr val="accent6">
                    <a:lumMod val="50000"/>
                  </a:schemeClr>
                </a:solidFill>
              </a:rPr>
              <a:t>дошкольного возраста»,  «Сказка в жизни ребёнка», «Русские игры и забавы зимой». 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lexandr\Desktop\168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143000" y="381000"/>
            <a:ext cx="6173369" cy="4457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https://avatars.mds.yandex.net/get-pdb/245485/686d5f9d-7f50-4648-b97d-1a4db63cc5ab/s1200?webp=false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0" y="381000"/>
            <a:ext cx="1524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0" y="5105400"/>
            <a:ext cx="89154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Дети постепенно приобретают опыт взаимодействия в коллективе</a:t>
            </a: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lexandr\Desktop\20161117_075804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381000"/>
            <a:ext cx="6477000" cy="3886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https://avatars.mds.yandex.net/get-pdb/245485/686d5f9d-7f50-4648-b97d-1a4db63cc5ab/s1200?webp=false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781800" y="152400"/>
            <a:ext cx="205740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228600" y="4800600"/>
            <a:ext cx="81534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Фольклор  является действенным средством воспитания национального характера мышления, нравственности, патриотизма, эстетического самосознания детей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avatars.mds.yandex.net/get-pdb/245485/686d5f9d-7f50-4648-b97d-1a4db63cc5ab/s1200?webp=false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600" y="304800"/>
            <a:ext cx="12382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alexandr\Desktop\IMG_20181112_102953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47800" y="457200"/>
            <a:ext cx="7088810" cy="4724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762000" y="5410200"/>
            <a:ext cx="7848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Едва родившись, ребёнок начинает осваивать мир и продолжает это делать всю свою жизнь</a:t>
            </a:r>
            <a:endParaRPr lang="ru-RU" sz="2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alexandr\Desktop\20161117_075539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7400" y="609600"/>
            <a:ext cx="6400800" cy="4267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https://avatars.mds.yandex.net/get-pdb/245485/686d5f9d-7f50-4648-b97d-1a4db63cc5ab/s1200?webp=false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228600"/>
            <a:ext cx="1676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838200" y="5334000"/>
            <a:ext cx="79248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Малыши с удовольствием идут в детский сад, не скучают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s://ds05.infourok.ru/uploads/ex/06fa/0000ca49-a12895f1/img15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04800" y="533400"/>
            <a:ext cx="3124200" cy="23622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.pinimg.com/736x/d8/36/0a/d8360aadc66d6cb9a50213fbf07e6dac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" y="228600"/>
            <a:ext cx="4419600" cy="6096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5638800" y="2438400"/>
            <a:ext cx="2971800" cy="2000548"/>
          </a:xfrm>
          <a:prstGeom prst="rect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  <a:headEnd/>
            <a:tailEnd/>
          </a:ln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3200" b="1" dirty="0" smtClean="0">
              <a:solidFill>
                <a:srgbClr val="C00000"/>
              </a:solidFill>
              <a:latin typeface="Arial Black" pitchFamily="34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УСПЕХОВ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C00000"/>
                </a:solidFill>
                <a:latin typeface="Arial Black" pitchFamily="34" charset="0"/>
              </a:rPr>
              <a:t>В РАБОТЕ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Black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09600" y="150912"/>
            <a:ext cx="7835341" cy="6309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BatangChe" pitchFamily="49" charset="-127"/>
                <a:cs typeface="Times New Roman" pitchFamily="18" charset="0"/>
              </a:rPr>
              <a:t>Задачи</a:t>
            </a:r>
          </a:p>
          <a:p>
            <a:pPr lvl="0"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-Способствовать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усвоению детьми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общепринятых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морально-нравственных норм и ценностей.</a:t>
            </a:r>
            <a:endParaRPr lang="ru-RU" sz="20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lvl="0"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-Воспитывать эмоциональную отзывчивость. 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lvl="0"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-Формировать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умение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спокойно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вести себя в помещении и на улице: не шуметь, не бегать,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выполнять просьбы </a:t>
            </a:r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взрослого; приучать детей не перебивать 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говорящего.  </a:t>
            </a:r>
            <a:endParaRPr lang="ru-RU" sz="2000" b="1" dirty="0">
              <a:solidFill>
                <a:schemeClr val="accent6">
                  <a:lumMod val="50000"/>
                </a:schemeClr>
              </a:solidFill>
            </a:endParaRPr>
          </a:p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Дать детям элементарные знания в области русского речевого фольклора.</a:t>
            </a:r>
          </a:p>
          <a:p>
            <a:pPr lvl="0" algn="just"/>
            <a:r>
              <a:rPr lang="ru-RU" sz="2000" b="1" dirty="0">
                <a:solidFill>
                  <a:schemeClr val="accent6">
                    <a:lumMod val="50000"/>
                  </a:schemeClr>
                </a:solidFill>
              </a:rPr>
              <a:t>-</a:t>
            </a:r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 Использовать малые формы фольклора для развития речи у детей.</a:t>
            </a:r>
          </a:p>
          <a:p>
            <a:pPr lvl="0"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-Развивать музыкальные способности: чувство ритма, музыкально-слуховые представления, напевность. </a:t>
            </a:r>
          </a:p>
          <a:p>
            <a:pPr lvl="0"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-Развивать у детей внимание, память, самостоятельность, импровизацию. </a:t>
            </a:r>
          </a:p>
          <a:p>
            <a:pPr lvl="0"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- Создавать условия для проявления детьми любви к родной семье, природе, уважения к традициям своего народа и людям труда.</a:t>
            </a:r>
          </a:p>
          <a:p>
            <a:pPr algn="just"/>
            <a:r>
              <a:rPr lang="ru-RU" sz="2000" b="1" dirty="0" smtClean="0">
                <a:solidFill>
                  <a:schemeClr val="accent6">
                    <a:lumMod val="50000"/>
                  </a:schemeClr>
                </a:solidFill>
              </a:rPr>
              <a:t>- Воспитывать у детей социально-нравственное поведение,  укреплять психическое здоровье и трудовые навыки.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accent6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4508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BatangChe" pitchFamily="49" charset="-127"/>
              <a:cs typeface="Aharoni" pitchFamily="2" charset="-79"/>
            </a:endParaRPr>
          </a:p>
        </p:txBody>
      </p:sp>
      <p:pic>
        <p:nvPicPr>
          <p:cNvPr id="3" name="Рисунок 2" descr="https://img11.postila.ru/data/21/bd/50/0e/21bd500eef1b9024350e55ebfed04eb1e85221846a9bb43abc8d4341fdd3c500.pn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05601" y="5867400"/>
            <a:ext cx="1600200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s://avatars.mds.yandex.net/get-pdb/245485/686d5f9d-7f50-4648-b97d-1a4db63cc5ab/s1200?webp=false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6927" y="56312"/>
            <a:ext cx="1085850" cy="914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1209663/b8cef8fa-19cd-467f-8e14-c81e7deb79db/s1200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096000" y="5486399"/>
            <a:ext cx="2857500" cy="11752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28600" y="1010961"/>
            <a:ext cx="8686800" cy="5539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ea typeface="BatangChe" pitchFamily="49" charset="-127"/>
                <a:cs typeface="Aharoni" pitchFamily="2" charset="-79"/>
              </a:rPr>
              <a:t>М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BatangChe" pitchFamily="49" charset="-127"/>
                <a:cs typeface="Aharoni" pitchFamily="2" charset="-79"/>
              </a:rPr>
              <a:t>етоды, приемы и формы работы </a:t>
            </a:r>
          </a:p>
          <a:p>
            <a:pPr lvl="0"/>
            <a:endParaRPr lang="ru-RU" sz="1600" dirty="0" smtClean="0"/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игровой, наглядный, словесный, практический;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использование фольклора на  занятиях и в режимных моментах;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создание окружающей предметной развивающей среды;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слушание и чтение русских народных песен, сказок;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настольный, кукольный, пальчиковый театр;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фланелеграф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рассматривание иллюстраций к сказкам,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потешкам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, народным песенкам;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заучивание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пестушек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,  прибауток,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потешек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, 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закличек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сюжетная гимнастика;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проведение русских народных игр, досугов, развлечений, праздников;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инсценировки сказок, песен, малых фольклорных форм;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русские народные, сюжетно-ролевые, строительные, театральные, дидактические </a:t>
            </a:r>
            <a:r>
              <a:rPr lang="ru-RU" sz="2000" b="1" dirty="0" err="1" smtClean="0">
                <a:solidFill>
                  <a:schemeClr val="accent2">
                    <a:lumMod val="50000"/>
                  </a:schemeClr>
                </a:solidFill>
              </a:rPr>
              <a:t>иргы</a:t>
            </a: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;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подвижные, музыкальные, пальчиковые игры, и игры –забавы;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наблюдение в природе и окружающей жизни;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беседы с детьми;</a:t>
            </a:r>
          </a:p>
          <a:p>
            <a:pPr lvl="0">
              <a:buFont typeface="Arial" pitchFamily="34" charset="0"/>
              <a:buChar char="•"/>
            </a:pPr>
            <a:r>
              <a:rPr lang="ru-RU" sz="2000" b="1" dirty="0" smtClean="0">
                <a:solidFill>
                  <a:schemeClr val="accent2">
                    <a:lumMod val="50000"/>
                  </a:schemeClr>
                </a:solidFill>
              </a:rPr>
              <a:t>работа с родителями.</a:t>
            </a:r>
            <a:endParaRPr lang="ru-RU" sz="2400" b="1" dirty="0" smtClean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" name="Рисунок 4" descr="https://avatars.mds.yandex.net/get-pdb/245485/686d5f9d-7f50-4648-b97d-1a4db63cc5ab/s1200?webp=false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029450" y="0"/>
            <a:ext cx="19240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1071563" y="1500188"/>
            <a:ext cx="3429000" cy="1509712"/>
          </a:xfrm>
          <a:prstGeom prst="roundRect">
            <a:avLst/>
          </a:prstGeom>
          <a:solidFill>
            <a:srgbClr val="91E8F9"/>
          </a:solidFill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2">
                    <a:lumMod val="50000"/>
                  </a:schemeClr>
                </a:solidFill>
              </a:rPr>
              <a:t>Создание развивающей среды</a:t>
            </a:r>
            <a:endParaRPr lang="ru-RU" sz="2800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078490" y="3016827"/>
            <a:ext cx="3429000" cy="1652588"/>
          </a:xfrm>
          <a:prstGeom prst="roundRect">
            <a:avLst/>
          </a:prstGeom>
          <a:solidFill>
            <a:srgbClr val="FFFF99"/>
          </a:solidFill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</a:rPr>
              <a:t>Взаимодействие с </a:t>
            </a:r>
            <a:r>
              <a:rPr lang="ru-RU" sz="2800" b="1" dirty="0">
                <a:solidFill>
                  <a:schemeClr val="accent4">
                    <a:lumMod val="50000"/>
                  </a:schemeClr>
                </a:solidFill>
              </a:rPr>
              <a:t>родителями</a:t>
            </a:r>
            <a:endParaRPr lang="ru-RU" sz="2800" dirty="0">
              <a:solidFill>
                <a:schemeClr val="accent4">
                  <a:lumMod val="50000"/>
                </a:schemeClr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4514417" y="2957512"/>
            <a:ext cx="3429000" cy="1676400"/>
          </a:xfrm>
          <a:prstGeom prst="roundRect">
            <a:avLst/>
          </a:prstGeom>
          <a:solidFill>
            <a:srgbClr val="CCFFCC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 smtClean="0">
                <a:solidFill>
                  <a:srgbClr val="006600"/>
                </a:solidFill>
              </a:rPr>
              <a:t>Совместная деятельность </a:t>
            </a:r>
            <a:r>
              <a:rPr lang="ru-RU" sz="2800" b="1" dirty="0">
                <a:solidFill>
                  <a:srgbClr val="006600"/>
                </a:solidFill>
              </a:rPr>
              <a:t>с воспитанниками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495800" y="1524000"/>
            <a:ext cx="3429000" cy="1409700"/>
          </a:xfrm>
          <a:prstGeom prst="round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3">
                    <a:lumMod val="50000"/>
                  </a:schemeClr>
                </a:solidFill>
              </a:rPr>
              <a:t>Методическая работа</a:t>
            </a:r>
            <a:endParaRPr lang="ru-RU" sz="28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14300" y="139005"/>
            <a:ext cx="89154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</a:rPr>
              <a:t>Проект «Формирование </a:t>
            </a:r>
            <a:r>
              <a:rPr lang="ru-RU" sz="2800" b="1" dirty="0" err="1" smtClean="0">
                <a:solidFill>
                  <a:srgbClr val="FF0000"/>
                </a:solidFill>
              </a:rPr>
              <a:t>социокультурных</a:t>
            </a:r>
            <a:r>
              <a:rPr lang="ru-RU" sz="2800" b="1" dirty="0" smtClean="0">
                <a:solidFill>
                  <a:srgbClr val="FF0000"/>
                </a:solidFill>
              </a:rPr>
              <a:t> ценностей у дошкольников через ознакомление с фольклорными формами»</a:t>
            </a:r>
            <a:endParaRPr lang="ru-RU" sz="2800" b="1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4031673" y="2628900"/>
            <a:ext cx="914400" cy="914400"/>
          </a:xfrm>
          <a:prstGeom prst="ellips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4752542"/>
            <a:ext cx="88011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Ч</a:t>
            </a:r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тение 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фольклорных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</a:rPr>
              <a:t>потешек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, пословиц,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</a:rPr>
              <a:t>закличек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: «Ваня, Ваня простота», «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</a:rPr>
              <a:t>Огуречек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,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</a:rPr>
              <a:t>огуречек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», «Петушок, петушок», «Ладушки», «Уж как я свою коровушку люблю», «Ай лады, лады, лады! », «Дождик», «Водичка, водичка, умой моё личико», «Наши уточки с утра» и др.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245485/686d5f9d-7f50-4648-b97d-1a4db63cc5ab/s1200?webp=false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86600" y="228600"/>
            <a:ext cx="14668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C:\Users\alexandr\Desktop\20161117_085652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 rot="5400000">
            <a:off x="3314700" y="1333500"/>
            <a:ext cx="4800600" cy="27432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alexandr\Desktop\IMAG0097.jpg"/>
          <p:cNvPicPr/>
          <p:nvPr/>
        </p:nvPicPr>
        <p:blipFill>
          <a:blip r:embed="rId4" cstate="email">
            <a:lum contrast="-10000"/>
          </a:blip>
          <a:srcRect/>
          <a:stretch>
            <a:fillRect/>
          </a:stretch>
        </p:blipFill>
        <p:spPr bwMode="auto">
          <a:xfrm>
            <a:off x="609600" y="304800"/>
            <a:ext cx="3200400" cy="46482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CC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7315200" y="3105835"/>
            <a:ext cx="12382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914400" y="5334000"/>
            <a:ext cx="73914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dirty="0" smtClean="0">
                <a:solidFill>
                  <a:prstClr val="black"/>
                </a:solidFill>
              </a:rPr>
              <a:t>  </a:t>
            </a:r>
            <a:r>
              <a:rPr lang="ru-RU" sz="2800" b="1" dirty="0" smtClean="0">
                <a:solidFill>
                  <a:srgbClr val="FF0000"/>
                </a:solidFill>
              </a:rPr>
              <a:t>В этом возрасте игровую деятельность ребенок может выбирать сам</a:t>
            </a:r>
            <a:endParaRPr lang="ru-RU" sz="2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avatars.mds.yandex.net/get-pdb/245485/686d5f9d-7f50-4648-b97d-1a4db63cc5ab/s1200?webp=false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696200" y="0"/>
            <a:ext cx="1238250" cy="117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b1.culture.ru/c/406077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304800"/>
            <a:ext cx="4364770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https://madeheart.com/media/productphoto/741/52813639/116_05.jpg"/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752600" y="3048000"/>
            <a:ext cx="2771553" cy="220980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https://avatars.mds.yandex.net/get-pdb/215709/d6641f0f-55e4-44f5-8680-1c276f350569/s1200"/>
          <p:cNvPicPr/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05400" y="1371600"/>
            <a:ext cx="3802144" cy="342899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tx2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1219200" y="5562600"/>
            <a:ext cx="74676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</a:rPr>
              <a:t>Знакомились со старинными народными игрушками</a:t>
            </a:r>
            <a:endParaRPr lang="ru-RU" sz="28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pbs.twimg.com/media/DvHoscFXcAAmTzk.jpg:large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743200" y="152400"/>
            <a:ext cx="5791200" cy="5620518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40000"/>
                <a:lumOff val="6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https://avatars.mds.yandex.net/get-pdb/245485/686d5f9d-7f50-4648-b97d-1a4db63cc5ab/s1200?webp=false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4800" y="533400"/>
            <a:ext cx="19812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685800" y="5943600"/>
            <a:ext cx="84582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accent2">
                    <a:lumMod val="75000"/>
                  </a:schemeClr>
                </a:solidFill>
              </a:rPr>
              <a:t>Ох матрёшки, вы матрёшки – глазки удивляются</a:t>
            </a:r>
            <a:endParaRPr lang="ru-RU" sz="20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vokrug-nas.ru/wp-content/uploads/2019/04/1.jpg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85800" y="609600"/>
            <a:ext cx="4038599" cy="42672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4">
                <a:lumMod val="20000"/>
                <a:lumOff val="80000"/>
              </a:schemeClr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85800" y="4879308"/>
            <a:ext cx="4267199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Кто вас видит в каждый раз, </a:t>
            </a:r>
          </a:p>
          <a:p>
            <a:pPr marL="0" marR="0" lvl="0" indent="45085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7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вами восхищается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accent2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181600" y="304801"/>
            <a:ext cx="3810000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Создавала игровые образовательные ситуации: «Петушок и его семья», где дети могли покормить семью Петушка и другие ситуации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В гостях у Бабушки - 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</a:rPr>
              <a:t>Загадушки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», </a:t>
            </a:r>
            <a:endParaRPr lang="ru-RU" sz="2400" b="1" dirty="0" smtClean="0">
              <a:solidFill>
                <a:schemeClr val="accent6">
                  <a:lumMod val="50000"/>
                </a:schemeClr>
              </a:solidFill>
            </a:endParaRPr>
          </a:p>
          <a:p>
            <a:r>
              <a:rPr lang="ru-RU" sz="2400" b="1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Сказка в гости к нам пришла». </a:t>
            </a:r>
          </a:p>
          <a:p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Полюбились детям и русские народные игры:  «Заинька-</a:t>
            </a:r>
            <a:r>
              <a:rPr lang="ru-RU" sz="2400" b="1" dirty="0" err="1">
                <a:solidFill>
                  <a:schemeClr val="accent6">
                    <a:lumMod val="50000"/>
                  </a:schemeClr>
                </a:solidFill>
              </a:rPr>
              <a:t>зайка»,«Быстро</a:t>
            </a:r>
            <a:r>
              <a:rPr lang="ru-RU" sz="2400" b="1" dirty="0">
                <a:solidFill>
                  <a:schemeClr val="accent6">
                    <a:lumMod val="50000"/>
                  </a:schemeClr>
                </a:solidFill>
              </a:rPr>
              <a:t> скачет зайка, ты его поймай-ка», «У медведя во бору», «Карусели», «Теремок» и др.</a:t>
            </a:r>
          </a:p>
        </p:txBody>
      </p:sp>
      <p:pic>
        <p:nvPicPr>
          <p:cNvPr id="6" name="Рисунок 5" descr="https://avatars.mds.yandex.net/get-pdb/245485/686d5f9d-7f50-4648-b97d-1a4db63cc5ab/s1200?webp=false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48600" y="152400"/>
            <a:ext cx="990600" cy="831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573</TotalTime>
  <Words>934</Words>
  <Application>Microsoft Office PowerPoint</Application>
  <PresentationFormat>Экран (4:3)</PresentationFormat>
  <Paragraphs>77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Office Theme</vt:lpstr>
      <vt:lpstr> «Опыт использования малых фольклорных групп для формирования социокультурных ценностей у детей раннего возраста»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alexandr</dc:creator>
  <cp:lastModifiedBy>alexandr</cp:lastModifiedBy>
  <cp:revision>94</cp:revision>
  <dcterms:modified xsi:type="dcterms:W3CDTF">2021-11-24T08:44:03Z</dcterms:modified>
</cp:coreProperties>
</file>