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8" r:id="rId1"/>
  </p:sldMasterIdLst>
  <p:notesMasterIdLst>
    <p:notesMasterId r:id="rId35"/>
  </p:notesMasterIdLst>
  <p:handoutMasterIdLst>
    <p:handoutMasterId r:id="rId36"/>
  </p:handoutMasterIdLst>
  <p:sldIdLst>
    <p:sldId id="289" r:id="rId2"/>
    <p:sldId id="256" r:id="rId3"/>
    <p:sldId id="273" r:id="rId4"/>
    <p:sldId id="272" r:id="rId5"/>
    <p:sldId id="257" r:id="rId6"/>
    <p:sldId id="258" r:id="rId7"/>
    <p:sldId id="259" r:id="rId8"/>
    <p:sldId id="260" r:id="rId9"/>
    <p:sldId id="261" r:id="rId10"/>
    <p:sldId id="262" r:id="rId11"/>
    <p:sldId id="263" r:id="rId12"/>
    <p:sldId id="264" r:id="rId13"/>
    <p:sldId id="265" r:id="rId14"/>
    <p:sldId id="266" r:id="rId15"/>
    <p:sldId id="267" r:id="rId16"/>
    <p:sldId id="268" r:id="rId17"/>
    <p:sldId id="269" r:id="rId18"/>
    <p:sldId id="270" r:id="rId19"/>
    <p:sldId id="274" r:id="rId20"/>
    <p:sldId id="275" r:id="rId21"/>
    <p:sldId id="276" r:id="rId22"/>
    <p:sldId id="277" r:id="rId23"/>
    <p:sldId id="278" r:id="rId24"/>
    <p:sldId id="279" r:id="rId25"/>
    <p:sldId id="280" r:id="rId26"/>
    <p:sldId id="281" r:id="rId27"/>
    <p:sldId id="282" r:id="rId28"/>
    <p:sldId id="284" r:id="rId29"/>
    <p:sldId id="285" r:id="rId30"/>
    <p:sldId id="286" r:id="rId31"/>
    <p:sldId id="287" r:id="rId32"/>
    <p:sldId id="288" r:id="rId33"/>
    <p:sldId id="283" r:id="rId34"/>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88750" autoAdjust="0"/>
  </p:normalViewPr>
  <p:slideViewPr>
    <p:cSldViewPr snapToGrid="0">
      <p:cViewPr varScale="1">
        <p:scale>
          <a:sx n="55" d="100"/>
          <a:sy n="55" d="100"/>
        </p:scale>
        <p:origin x="348" y="54"/>
      </p:cViewPr>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F36E884E-E9CD-4D30-9E84-8635BB69A859}" type="datetimeFigureOut">
              <a:rPr lang="ru-RU" smtClean="0"/>
              <a:t>07.11.2020</a:t>
            </a:fld>
            <a:endParaRPr lang="ru-RU"/>
          </a:p>
        </p:txBody>
      </p:sp>
      <p:sp>
        <p:nvSpPr>
          <p:cNvPr id="4" name="Нижний колонтитул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ru-RU"/>
          </a:p>
        </p:txBody>
      </p:sp>
      <p:sp>
        <p:nvSpPr>
          <p:cNvPr id="5" name="Номер слайда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2CB839C3-E8CE-40B0-997C-030F0C1A56E8}" type="slidenum">
              <a:rPr lang="ru-RU" smtClean="0"/>
              <a:t>‹#›</a:t>
            </a:fld>
            <a:endParaRPr lang="ru-RU"/>
          </a:p>
        </p:txBody>
      </p:sp>
    </p:spTree>
    <p:extLst>
      <p:ext uri="{BB962C8B-B14F-4D97-AF65-F5344CB8AC3E}">
        <p14:creationId xmlns:p14="http://schemas.microsoft.com/office/powerpoint/2010/main" val="334889872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39D7B88-E631-4A09-BAED-A216C23B8530}" type="datetimeFigureOut">
              <a:rPr lang="ru-RU" smtClean="0"/>
              <a:t>07.11.2020</a:t>
            </a:fld>
            <a:endParaRPr lang="ru-RU"/>
          </a:p>
        </p:txBody>
      </p:sp>
      <p:sp>
        <p:nvSpPr>
          <p:cNvPr id="4" name="Образ слайда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00B03F9-F0E2-46B8-924F-49F3F9C40CA5}" type="slidenum">
              <a:rPr lang="ru-RU" smtClean="0"/>
              <a:t>‹#›</a:t>
            </a:fld>
            <a:endParaRPr lang="ru-RU"/>
          </a:p>
        </p:txBody>
      </p:sp>
    </p:spTree>
    <p:extLst>
      <p:ext uri="{BB962C8B-B14F-4D97-AF65-F5344CB8AC3E}">
        <p14:creationId xmlns:p14="http://schemas.microsoft.com/office/powerpoint/2010/main" val="304690233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600B03F9-F0E2-46B8-924F-49F3F9C40CA5}" type="slidenum">
              <a:rPr lang="ru-RU" smtClean="0"/>
              <a:t>22</a:t>
            </a:fld>
            <a:endParaRPr lang="ru-RU"/>
          </a:p>
        </p:txBody>
      </p:sp>
    </p:spTree>
    <p:extLst>
      <p:ext uri="{BB962C8B-B14F-4D97-AF65-F5344CB8AC3E}">
        <p14:creationId xmlns:p14="http://schemas.microsoft.com/office/powerpoint/2010/main" val="393123992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600B03F9-F0E2-46B8-924F-49F3F9C40CA5}" type="slidenum">
              <a:rPr lang="ru-RU" smtClean="0"/>
              <a:t>26</a:t>
            </a:fld>
            <a:endParaRPr lang="ru-RU"/>
          </a:p>
        </p:txBody>
      </p:sp>
    </p:spTree>
    <p:extLst>
      <p:ext uri="{BB962C8B-B14F-4D97-AF65-F5344CB8AC3E}">
        <p14:creationId xmlns:p14="http://schemas.microsoft.com/office/powerpoint/2010/main" val="19980057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600B03F9-F0E2-46B8-924F-49F3F9C40CA5}" type="slidenum">
              <a:rPr lang="ru-RU" smtClean="0"/>
              <a:t>31</a:t>
            </a:fld>
            <a:endParaRPr lang="ru-RU"/>
          </a:p>
        </p:txBody>
      </p:sp>
    </p:spTree>
    <p:extLst>
      <p:ext uri="{BB962C8B-B14F-4D97-AF65-F5344CB8AC3E}">
        <p14:creationId xmlns:p14="http://schemas.microsoft.com/office/powerpoint/2010/main" val="151837296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684212" y="685799"/>
            <a:ext cx="8001000" cy="2971801"/>
          </a:xfrm>
        </p:spPr>
        <p:txBody>
          <a:bodyPr anchor="b">
            <a:normAutofit/>
          </a:bodyPr>
          <a:lstStyle>
            <a:lvl1pPr algn="l">
              <a:defRPr sz="4800">
                <a:effectLst/>
              </a:defRPr>
            </a:lvl1pPr>
          </a:lstStyle>
          <a:p>
            <a:r>
              <a:rPr lang="ru-RU" smtClean="0"/>
              <a:t>Образец заголовка</a:t>
            </a:r>
            <a:endParaRPr lang="en-US" dirty="0"/>
          </a:p>
        </p:txBody>
      </p:sp>
      <p:sp>
        <p:nvSpPr>
          <p:cNvPr id="3" name="Subtitle 2"/>
          <p:cNvSpPr>
            <a:spLocks noGrp="1"/>
          </p:cNvSpPr>
          <p:nvPr>
            <p:ph type="subTitle" idx="1"/>
          </p:nvPr>
        </p:nvSpPr>
        <p:spPr>
          <a:xfrm>
            <a:off x="684212" y="3843867"/>
            <a:ext cx="6400800" cy="1947333"/>
          </a:xfrm>
        </p:spPr>
        <p:txBody>
          <a:bodyPr anchor="t">
            <a:normAutofit/>
          </a:bodyPr>
          <a:lstStyle>
            <a:lvl1pPr marL="0" indent="0" algn="l">
              <a:buNone/>
              <a:defRPr sz="2100">
                <a:solidFill>
                  <a:schemeClr val="bg2">
                    <a:lumMod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8C319FB4-957D-4DC7-8D37-CD033F6D44D7}" type="datetimeFigureOut">
              <a:rPr lang="ru-RU" smtClean="0"/>
              <a:t>07.11.2020</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618E49D4-993B-42E1-954F-D934BC6AA1AA}" type="slidenum">
              <a:rPr lang="ru-RU" smtClean="0"/>
              <a:t>‹#›</a:t>
            </a:fld>
            <a:endParaRPr lang="ru-RU"/>
          </a:p>
        </p:txBody>
      </p:sp>
      <p:cxnSp>
        <p:nvCxnSpPr>
          <p:cNvPr id="16" name="Straight Connector 15"/>
          <p:cNvCxnSpPr/>
          <p:nvPr/>
        </p:nvCxnSpPr>
        <p:spPr>
          <a:xfrm flipH="1">
            <a:off x="8228012" y="8467"/>
            <a:ext cx="3810000" cy="381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p:nvCxnSpPr>
        <p:spPr>
          <a:xfrm flipH="1">
            <a:off x="6108170" y="91545"/>
            <a:ext cx="6080655" cy="6080655"/>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p:nvCxnSpPr>
        <p:spPr>
          <a:xfrm flipH="1">
            <a:off x="7235825" y="228600"/>
            <a:ext cx="4953000" cy="4953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335837" y="32278"/>
            <a:ext cx="4852989" cy="4852989"/>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3" name="Straight Connector 22"/>
          <p:cNvCxnSpPr/>
          <p:nvPr/>
        </p:nvCxnSpPr>
        <p:spPr>
          <a:xfrm flipH="1">
            <a:off x="7845426" y="609601"/>
            <a:ext cx="4343399" cy="4343399"/>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97847343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Панорамная фотография с подписью">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17" name="Picture Placeholder 2"/>
          <p:cNvSpPr>
            <a:spLocks noGrp="1" noChangeAspect="1"/>
          </p:cNvSpPr>
          <p:nvPr>
            <p:ph type="pic" idx="13"/>
          </p:nvPr>
        </p:nvSpPr>
        <p:spPr>
          <a:xfrm>
            <a:off x="685800" y="533400"/>
            <a:ext cx="10818812" cy="3124200"/>
          </a:xfrm>
          <a:prstGeom prst="snip2DiagRect">
            <a:avLst>
              <a:gd name="adj1" fmla="val 10815"/>
              <a:gd name="adj2" fmla="val 0"/>
            </a:avLst>
          </a:prstGeom>
          <a:ln w="15875">
            <a:solidFill>
              <a:schemeClr val="tx1">
                <a:alpha val="4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16" name="Text Placeholder 9"/>
          <p:cNvSpPr>
            <a:spLocks noGrp="1"/>
          </p:cNvSpPr>
          <p:nvPr>
            <p:ph type="body" sz="quarter" idx="14"/>
          </p:nvPr>
        </p:nvSpPr>
        <p:spPr>
          <a:xfrm>
            <a:off x="914402" y="3843867"/>
            <a:ext cx="8304210" cy="457200"/>
          </a:xfrm>
        </p:spPr>
        <p:txBody>
          <a:bodyPr anchor="t">
            <a:normAutofit/>
          </a:bodyPr>
          <a:lstStyle>
            <a:lvl1pPr marL="0" indent="0">
              <a:buFontTx/>
              <a:buNone/>
              <a:defRPr sz="16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3" name="Date Placeholder 2"/>
          <p:cNvSpPr>
            <a:spLocks noGrp="1"/>
          </p:cNvSpPr>
          <p:nvPr>
            <p:ph type="dt" sz="half" idx="10"/>
          </p:nvPr>
        </p:nvSpPr>
        <p:spPr/>
        <p:txBody>
          <a:bodyPr/>
          <a:lstStyle/>
          <a:p>
            <a:fld id="{8C319FB4-957D-4DC7-8D37-CD033F6D44D7}" type="datetimeFigureOut">
              <a:rPr lang="ru-RU" smtClean="0"/>
              <a:t>07.11.2020</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618E49D4-993B-42E1-954F-D934BC6AA1AA}" type="slidenum">
              <a:rPr lang="ru-RU" smtClean="0"/>
              <a:t>‹#›</a:t>
            </a:fld>
            <a:endParaRPr lang="ru-RU"/>
          </a:p>
        </p:txBody>
      </p:sp>
    </p:spTree>
    <p:extLst>
      <p:ext uri="{BB962C8B-B14F-4D97-AF65-F5344CB8AC3E}">
        <p14:creationId xmlns:p14="http://schemas.microsoft.com/office/powerpoint/2010/main" val="99727855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sp>
        <p:nvSpPr>
          <p:cNvPr id="2" name="Title 1"/>
          <p:cNvSpPr>
            <a:spLocks noGrp="1"/>
          </p:cNvSpPr>
          <p:nvPr>
            <p:ph type="title"/>
          </p:nvPr>
        </p:nvSpPr>
        <p:spPr>
          <a:xfrm>
            <a:off x="684213" y="685800"/>
            <a:ext cx="10058400" cy="2743200"/>
          </a:xfrm>
        </p:spPr>
        <p:txBody>
          <a:bodyPr anchor="ctr">
            <a:normAutofit/>
          </a:bodyPr>
          <a:lstStyle>
            <a:lvl1pPr algn="l">
              <a:defRPr sz="3200" b="0" cap="all"/>
            </a:lvl1pPr>
          </a:lstStyle>
          <a:p>
            <a:r>
              <a:rPr lang="ru-RU" smtClean="0"/>
              <a:t>Образец заголовка</a:t>
            </a:r>
            <a:endParaRPr lang="en-US" dirty="0"/>
          </a:p>
        </p:txBody>
      </p:sp>
      <p:sp>
        <p:nvSpPr>
          <p:cNvPr id="3" name="Text Placeholder 2"/>
          <p:cNvSpPr>
            <a:spLocks noGrp="1"/>
          </p:cNvSpPr>
          <p:nvPr>
            <p:ph type="body" idx="1"/>
          </p:nvPr>
        </p:nvSpPr>
        <p:spPr>
          <a:xfrm>
            <a:off x="684212" y="4114800"/>
            <a:ext cx="8535988" cy="1879600"/>
          </a:xfrm>
        </p:spPr>
        <p:txBody>
          <a:bodyPr anchor="ctr">
            <a:normAutofit/>
          </a:bodyPr>
          <a:lstStyle>
            <a:lvl1pPr marL="0" indent="0" algn="l">
              <a:buNone/>
              <a:defRPr sz="2000">
                <a:solidFill>
                  <a:schemeClr val="bg2">
                    <a:lumMod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8C319FB4-957D-4DC7-8D37-CD033F6D44D7}" type="datetimeFigureOut">
              <a:rPr lang="ru-RU" smtClean="0"/>
              <a:t>07.11.2020</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618E49D4-993B-42E1-954F-D934BC6AA1AA}" type="slidenum">
              <a:rPr lang="ru-RU" smtClean="0"/>
              <a:t>‹#›</a:t>
            </a:fld>
            <a:endParaRPr lang="ru-RU"/>
          </a:p>
        </p:txBody>
      </p:sp>
    </p:spTree>
    <p:extLst>
      <p:ext uri="{BB962C8B-B14F-4D97-AF65-F5344CB8AC3E}">
        <p14:creationId xmlns:p14="http://schemas.microsoft.com/office/powerpoint/2010/main" val="43632779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141411" y="685800"/>
            <a:ext cx="9144001" cy="2743200"/>
          </a:xfrm>
        </p:spPr>
        <p:txBody>
          <a:bodyPr anchor="ctr">
            <a:normAutofit/>
          </a:bodyPr>
          <a:lstStyle>
            <a:lvl1pPr algn="l">
              <a:defRPr sz="3200" b="0" cap="all">
                <a:solidFill>
                  <a:schemeClr val="tx1"/>
                </a:solidFill>
              </a:defRPr>
            </a:lvl1pPr>
          </a:lstStyle>
          <a:p>
            <a:r>
              <a:rPr lang="ru-RU" smtClean="0"/>
              <a:t>Образец заголовка</a:t>
            </a:r>
            <a:endParaRPr lang="en-US" dirty="0"/>
          </a:p>
        </p:txBody>
      </p:sp>
      <p:sp>
        <p:nvSpPr>
          <p:cNvPr id="10" name="Text Placeholder 9"/>
          <p:cNvSpPr>
            <a:spLocks noGrp="1"/>
          </p:cNvSpPr>
          <p:nvPr>
            <p:ph type="body" sz="quarter" idx="13"/>
          </p:nvPr>
        </p:nvSpPr>
        <p:spPr>
          <a:xfrm>
            <a:off x="1446212" y="3429000"/>
            <a:ext cx="8534400" cy="381000"/>
          </a:xfrm>
        </p:spPr>
        <p:txBody>
          <a:bodyPr anchor="ctr"/>
          <a:lstStyle>
            <a:lvl1pPr marL="0" indent="0">
              <a:buFontTx/>
              <a:buNone/>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3" name="Text Placeholder 2"/>
          <p:cNvSpPr>
            <a:spLocks noGrp="1"/>
          </p:cNvSpPr>
          <p:nvPr>
            <p:ph type="body" idx="1"/>
          </p:nvPr>
        </p:nvSpPr>
        <p:spPr>
          <a:xfrm>
            <a:off x="684213" y="4301067"/>
            <a:ext cx="8534400" cy="1684865"/>
          </a:xfrm>
        </p:spPr>
        <p:txBody>
          <a:bodyPr anchor="ctr">
            <a:normAutofit/>
          </a:bodyPr>
          <a:lstStyle>
            <a:lvl1pPr marL="0" indent="0" algn="l">
              <a:buNone/>
              <a:defRPr sz="2000">
                <a:solidFill>
                  <a:schemeClr val="bg2">
                    <a:lumMod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8C319FB4-957D-4DC7-8D37-CD033F6D44D7}" type="datetimeFigureOut">
              <a:rPr lang="ru-RU" smtClean="0"/>
              <a:t>07.11.2020</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618E49D4-993B-42E1-954F-D934BC6AA1AA}" type="slidenum">
              <a:rPr lang="ru-RU" smtClean="0"/>
              <a:t>‹#›</a:t>
            </a:fld>
            <a:endParaRPr lang="ru-RU"/>
          </a:p>
        </p:txBody>
      </p:sp>
      <p:sp>
        <p:nvSpPr>
          <p:cNvPr id="14" name="TextBox 13"/>
          <p:cNvSpPr txBox="1"/>
          <p:nvPr/>
        </p:nvSpPr>
        <p:spPr>
          <a:xfrm>
            <a:off x="531812" y="812222"/>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10285412" y="276860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spTree>
    <p:extLst>
      <p:ext uri="{BB962C8B-B14F-4D97-AF65-F5344CB8AC3E}">
        <p14:creationId xmlns:p14="http://schemas.microsoft.com/office/powerpoint/2010/main" val="74620899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sp>
        <p:nvSpPr>
          <p:cNvPr id="2" name="Title 1"/>
          <p:cNvSpPr>
            <a:spLocks noGrp="1"/>
          </p:cNvSpPr>
          <p:nvPr>
            <p:ph type="title"/>
          </p:nvPr>
        </p:nvSpPr>
        <p:spPr>
          <a:xfrm>
            <a:off x="684212" y="3429000"/>
            <a:ext cx="8534400" cy="1697400"/>
          </a:xfrm>
        </p:spPr>
        <p:txBody>
          <a:bodyPr anchor="b">
            <a:normAutofit/>
          </a:bodyPr>
          <a:lstStyle>
            <a:lvl1pPr algn="l">
              <a:defRPr sz="3200" b="0" cap="all"/>
            </a:lvl1pPr>
          </a:lstStyle>
          <a:p>
            <a:r>
              <a:rPr lang="ru-RU" smtClean="0"/>
              <a:t>Образец заголовка</a:t>
            </a:r>
            <a:endParaRPr lang="en-US" dirty="0"/>
          </a:p>
        </p:txBody>
      </p:sp>
      <p:sp>
        <p:nvSpPr>
          <p:cNvPr id="3" name="Text Placeholder 2"/>
          <p:cNvSpPr>
            <a:spLocks noGrp="1"/>
          </p:cNvSpPr>
          <p:nvPr>
            <p:ph type="body" idx="1"/>
          </p:nvPr>
        </p:nvSpPr>
        <p:spPr>
          <a:xfrm>
            <a:off x="684211" y="5132981"/>
            <a:ext cx="8535990" cy="860400"/>
          </a:xfrm>
        </p:spPr>
        <p:txBody>
          <a:bodyPr anchor="t">
            <a:normAutofit/>
          </a:bodyPr>
          <a:lstStyle>
            <a:lvl1pPr marL="0" indent="0" algn="l">
              <a:buNone/>
              <a:defRPr sz="2000">
                <a:solidFill>
                  <a:schemeClr val="bg2">
                    <a:lumMod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8C319FB4-957D-4DC7-8D37-CD033F6D44D7}" type="datetimeFigureOut">
              <a:rPr lang="ru-RU" smtClean="0"/>
              <a:t>07.11.2020</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618E49D4-993B-42E1-954F-D934BC6AA1AA}" type="slidenum">
              <a:rPr lang="ru-RU" smtClean="0"/>
              <a:t>‹#›</a:t>
            </a:fld>
            <a:endParaRPr lang="ru-RU"/>
          </a:p>
        </p:txBody>
      </p:sp>
    </p:spTree>
    <p:extLst>
      <p:ext uri="{BB962C8B-B14F-4D97-AF65-F5344CB8AC3E}">
        <p14:creationId xmlns:p14="http://schemas.microsoft.com/office/powerpoint/2010/main" val="240902669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Цитата карточки имени">
    <p:spTree>
      <p:nvGrpSpPr>
        <p:cNvPr id="1" name=""/>
        <p:cNvGrpSpPr/>
        <p:nvPr/>
      </p:nvGrpSpPr>
      <p:grpSpPr>
        <a:xfrm>
          <a:off x="0" y="0"/>
          <a:ext cx="0" cy="0"/>
          <a:chOff x="0" y="0"/>
          <a:chExt cx="0" cy="0"/>
        </a:xfrm>
      </p:grpSpPr>
      <p:sp>
        <p:nvSpPr>
          <p:cNvPr id="2" name="Title 1"/>
          <p:cNvSpPr>
            <a:spLocks noGrp="1"/>
          </p:cNvSpPr>
          <p:nvPr>
            <p:ph type="title"/>
          </p:nvPr>
        </p:nvSpPr>
        <p:spPr>
          <a:xfrm>
            <a:off x="1141413" y="685800"/>
            <a:ext cx="9144000" cy="2743200"/>
          </a:xfrm>
        </p:spPr>
        <p:txBody>
          <a:bodyPr anchor="ctr">
            <a:normAutofit/>
          </a:bodyPr>
          <a:lstStyle>
            <a:lvl1pPr algn="l">
              <a:defRPr sz="3200" b="0" cap="all">
                <a:solidFill>
                  <a:schemeClr val="tx1"/>
                </a:solidFill>
              </a:defRPr>
            </a:lvl1pPr>
          </a:lstStyle>
          <a:p>
            <a:r>
              <a:rPr lang="ru-RU" smtClean="0"/>
              <a:t>Образец заголовка</a:t>
            </a:r>
            <a:endParaRPr lang="en-US" dirty="0"/>
          </a:p>
        </p:txBody>
      </p:sp>
      <p:sp>
        <p:nvSpPr>
          <p:cNvPr id="10" name="Text Placeholder 9"/>
          <p:cNvSpPr>
            <a:spLocks noGrp="1"/>
          </p:cNvSpPr>
          <p:nvPr>
            <p:ph type="body" sz="quarter" idx="13"/>
          </p:nvPr>
        </p:nvSpPr>
        <p:spPr>
          <a:xfrm>
            <a:off x="684212" y="3928534"/>
            <a:ext cx="8534401" cy="1049866"/>
          </a:xfrm>
        </p:spPr>
        <p:txBody>
          <a:bodyPr vert="horz" lIns="91440" tIns="45720" rIns="91440" bIns="45720" rtlCol="0" anchor="b">
            <a:normAutofit/>
          </a:bodyPr>
          <a:lstStyle>
            <a:lvl1pPr>
              <a:buNone/>
              <a:defRPr lang="en-US" sz="2400" b="0" cap="all" dirty="0">
                <a:ln w="3175" cmpd="sng">
                  <a:noFill/>
                </a:ln>
                <a:solidFill>
                  <a:schemeClr val="tx1"/>
                </a:solidFill>
                <a:effectLst/>
              </a:defRPr>
            </a:lvl1pPr>
          </a:lstStyle>
          <a:p>
            <a:pPr marL="0" lvl="0">
              <a:spcBef>
                <a:spcPct val="0"/>
              </a:spcBef>
              <a:buNone/>
            </a:pPr>
            <a:r>
              <a:rPr lang="ru-RU" smtClean="0"/>
              <a:t>Образец текста</a:t>
            </a:r>
          </a:p>
        </p:txBody>
      </p:sp>
      <p:sp>
        <p:nvSpPr>
          <p:cNvPr id="3" name="Text Placeholder 2"/>
          <p:cNvSpPr>
            <a:spLocks noGrp="1"/>
          </p:cNvSpPr>
          <p:nvPr>
            <p:ph type="body" idx="1"/>
          </p:nvPr>
        </p:nvSpPr>
        <p:spPr>
          <a:xfrm>
            <a:off x="684211" y="4978400"/>
            <a:ext cx="8534401" cy="1016000"/>
          </a:xfrm>
        </p:spPr>
        <p:txBody>
          <a:bodyPr anchor="t">
            <a:normAutofit/>
          </a:bodyPr>
          <a:lstStyle>
            <a:lvl1pPr marL="0" indent="0" algn="l">
              <a:buNone/>
              <a:defRPr sz="1800">
                <a:solidFill>
                  <a:schemeClr val="bg2">
                    <a:lumMod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8C319FB4-957D-4DC7-8D37-CD033F6D44D7}" type="datetimeFigureOut">
              <a:rPr lang="ru-RU" smtClean="0"/>
              <a:t>07.11.2020</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618E49D4-993B-42E1-954F-D934BC6AA1AA}" type="slidenum">
              <a:rPr lang="ru-RU" smtClean="0"/>
              <a:t>‹#›</a:t>
            </a:fld>
            <a:endParaRPr lang="ru-RU"/>
          </a:p>
        </p:txBody>
      </p:sp>
      <p:sp>
        <p:nvSpPr>
          <p:cNvPr id="11" name="TextBox 10"/>
          <p:cNvSpPr txBox="1"/>
          <p:nvPr/>
        </p:nvSpPr>
        <p:spPr>
          <a:xfrm>
            <a:off x="531812" y="812222"/>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2" name="TextBox 11"/>
          <p:cNvSpPr txBox="1"/>
          <p:nvPr/>
        </p:nvSpPr>
        <p:spPr>
          <a:xfrm>
            <a:off x="10285412" y="276860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spTree>
    <p:extLst>
      <p:ext uri="{BB962C8B-B14F-4D97-AF65-F5344CB8AC3E}">
        <p14:creationId xmlns:p14="http://schemas.microsoft.com/office/powerpoint/2010/main" val="183237097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Истина или ложь">
    <p:spTree>
      <p:nvGrpSpPr>
        <p:cNvPr id="1" name=""/>
        <p:cNvGrpSpPr/>
        <p:nvPr/>
      </p:nvGrpSpPr>
      <p:grpSpPr>
        <a:xfrm>
          <a:off x="0" y="0"/>
          <a:ext cx="0" cy="0"/>
          <a:chOff x="0" y="0"/>
          <a:chExt cx="0" cy="0"/>
        </a:xfrm>
      </p:grpSpPr>
      <p:sp>
        <p:nvSpPr>
          <p:cNvPr id="2" name="Title 1"/>
          <p:cNvSpPr>
            <a:spLocks noGrp="1"/>
          </p:cNvSpPr>
          <p:nvPr>
            <p:ph type="title"/>
          </p:nvPr>
        </p:nvSpPr>
        <p:spPr>
          <a:xfrm>
            <a:off x="684213" y="685800"/>
            <a:ext cx="10058400" cy="2743200"/>
          </a:xfrm>
        </p:spPr>
        <p:txBody>
          <a:bodyPr vert="horz" lIns="91440" tIns="45720" rIns="91440" bIns="45720" rtlCol="0" anchor="ctr">
            <a:normAutofit/>
          </a:bodyPr>
          <a:lstStyle>
            <a:lvl1pPr>
              <a:defRPr lang="en-US" b="0" dirty="0"/>
            </a:lvl1pPr>
          </a:lstStyle>
          <a:p>
            <a:pPr marL="0" lvl="0"/>
            <a:r>
              <a:rPr lang="ru-RU" smtClean="0"/>
              <a:t>Образец заголовка</a:t>
            </a:r>
            <a:endParaRPr lang="en-US" dirty="0"/>
          </a:p>
        </p:txBody>
      </p:sp>
      <p:sp>
        <p:nvSpPr>
          <p:cNvPr id="10" name="Text Placeholder 9"/>
          <p:cNvSpPr>
            <a:spLocks noGrp="1"/>
          </p:cNvSpPr>
          <p:nvPr>
            <p:ph type="body" sz="quarter" idx="13"/>
          </p:nvPr>
        </p:nvSpPr>
        <p:spPr>
          <a:xfrm>
            <a:off x="684212" y="3928534"/>
            <a:ext cx="8534400" cy="838200"/>
          </a:xfrm>
        </p:spPr>
        <p:txBody>
          <a:bodyPr vert="horz" lIns="91440" tIns="45720" rIns="91440" bIns="45720" rtlCol="0" anchor="b">
            <a:normAutofit/>
          </a:bodyPr>
          <a:lstStyle>
            <a:lvl1pPr>
              <a:buNone/>
              <a:defRPr lang="en-US" sz="2400" b="0" cap="all" dirty="0">
                <a:ln w="3175" cmpd="sng">
                  <a:noFill/>
                </a:ln>
                <a:solidFill>
                  <a:schemeClr val="tx1"/>
                </a:solidFill>
                <a:effectLst/>
              </a:defRPr>
            </a:lvl1pPr>
          </a:lstStyle>
          <a:p>
            <a:pPr marL="0" lvl="0">
              <a:spcBef>
                <a:spcPct val="0"/>
              </a:spcBef>
              <a:buNone/>
            </a:pPr>
            <a:r>
              <a:rPr lang="ru-RU" smtClean="0"/>
              <a:t>Образец текста</a:t>
            </a:r>
          </a:p>
        </p:txBody>
      </p:sp>
      <p:sp>
        <p:nvSpPr>
          <p:cNvPr id="3" name="Text Placeholder 2"/>
          <p:cNvSpPr>
            <a:spLocks noGrp="1"/>
          </p:cNvSpPr>
          <p:nvPr>
            <p:ph type="body" idx="1"/>
          </p:nvPr>
        </p:nvSpPr>
        <p:spPr>
          <a:xfrm>
            <a:off x="684211" y="4766732"/>
            <a:ext cx="8534401" cy="1227667"/>
          </a:xfrm>
        </p:spPr>
        <p:txBody>
          <a:bodyPr anchor="t">
            <a:normAutofit/>
          </a:bodyPr>
          <a:lstStyle>
            <a:lvl1pPr marL="0" indent="0" algn="l">
              <a:buNone/>
              <a:defRPr sz="1800">
                <a:solidFill>
                  <a:schemeClr val="bg2">
                    <a:lumMod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8C319FB4-957D-4DC7-8D37-CD033F6D44D7}" type="datetimeFigureOut">
              <a:rPr lang="ru-RU" smtClean="0"/>
              <a:t>07.11.2020</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618E49D4-993B-42E1-954F-D934BC6AA1AA}" type="slidenum">
              <a:rPr lang="ru-RU" smtClean="0"/>
              <a:t>‹#›</a:t>
            </a:fld>
            <a:endParaRPr lang="ru-RU"/>
          </a:p>
        </p:txBody>
      </p:sp>
    </p:spTree>
    <p:extLst>
      <p:ext uri="{BB962C8B-B14F-4D97-AF65-F5344CB8AC3E}">
        <p14:creationId xmlns:p14="http://schemas.microsoft.com/office/powerpoint/2010/main" val="21576826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a:defRPr/>
            </a:lvl1p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ancho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8C319FB4-957D-4DC7-8D37-CD033F6D44D7}" type="datetimeFigureOut">
              <a:rPr lang="ru-RU" smtClean="0"/>
              <a:t>07.11.2020</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618E49D4-993B-42E1-954F-D934BC6AA1AA}" type="slidenum">
              <a:rPr lang="ru-RU" smtClean="0"/>
              <a:t>‹#›</a:t>
            </a:fld>
            <a:endParaRPr lang="ru-RU"/>
          </a:p>
        </p:txBody>
      </p:sp>
    </p:spTree>
    <p:extLst>
      <p:ext uri="{BB962C8B-B14F-4D97-AF65-F5344CB8AC3E}">
        <p14:creationId xmlns:p14="http://schemas.microsoft.com/office/powerpoint/2010/main" val="203415394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5212" y="685800"/>
            <a:ext cx="2057400" cy="4572000"/>
          </a:xfrm>
        </p:spPr>
        <p:txBody>
          <a:bodyPr vert="eaVert"/>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685800" y="685800"/>
            <a:ext cx="7823200" cy="5308600"/>
          </a:xfrm>
        </p:spPr>
        <p:txBody>
          <a:bodyPr vert="eaVert" ancho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8C319FB4-957D-4DC7-8D37-CD033F6D44D7}" type="datetimeFigureOut">
              <a:rPr lang="ru-RU" smtClean="0"/>
              <a:t>07.11.2020</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618E49D4-993B-42E1-954F-D934BC6AA1AA}" type="slidenum">
              <a:rPr lang="ru-RU" smtClean="0"/>
              <a:t>‹#›</a:t>
            </a:fld>
            <a:endParaRPr lang="ru-RU"/>
          </a:p>
        </p:txBody>
      </p:sp>
    </p:spTree>
    <p:extLst>
      <p:ext uri="{BB962C8B-B14F-4D97-AF65-F5344CB8AC3E}">
        <p14:creationId xmlns:p14="http://schemas.microsoft.com/office/powerpoint/2010/main" val="148874253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idx="1"/>
          </p:nvPr>
        </p:nvSpPr>
        <p:spPr/>
        <p:txBody>
          <a:bodyPr anchor="ct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8C319FB4-957D-4DC7-8D37-CD033F6D44D7}" type="datetimeFigureOut">
              <a:rPr lang="ru-RU" smtClean="0"/>
              <a:t>07.11.2020</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618E49D4-993B-42E1-954F-D934BC6AA1AA}" type="slidenum">
              <a:rPr lang="ru-RU" smtClean="0"/>
              <a:t>‹#›</a:t>
            </a:fld>
            <a:endParaRPr lang="ru-RU"/>
          </a:p>
        </p:txBody>
      </p:sp>
    </p:spTree>
    <p:extLst>
      <p:ext uri="{BB962C8B-B14F-4D97-AF65-F5344CB8AC3E}">
        <p14:creationId xmlns:p14="http://schemas.microsoft.com/office/powerpoint/2010/main" val="43591269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684211" y="2006600"/>
            <a:ext cx="8534401" cy="2281600"/>
          </a:xfrm>
        </p:spPr>
        <p:txBody>
          <a:bodyPr anchor="b">
            <a:normAutofit/>
          </a:bodyPr>
          <a:lstStyle>
            <a:lvl1pPr algn="l">
              <a:defRPr sz="3600" b="0" cap="all"/>
            </a:lvl1pPr>
          </a:lstStyle>
          <a:p>
            <a:r>
              <a:rPr lang="ru-RU" smtClean="0"/>
              <a:t>Образец заголовка</a:t>
            </a:r>
            <a:endParaRPr lang="en-US" dirty="0"/>
          </a:p>
        </p:txBody>
      </p:sp>
      <p:sp>
        <p:nvSpPr>
          <p:cNvPr id="3" name="Text Placeholder 2"/>
          <p:cNvSpPr>
            <a:spLocks noGrp="1"/>
          </p:cNvSpPr>
          <p:nvPr>
            <p:ph type="body" idx="1"/>
          </p:nvPr>
        </p:nvSpPr>
        <p:spPr>
          <a:xfrm>
            <a:off x="684213" y="4495800"/>
            <a:ext cx="8534400" cy="1498600"/>
          </a:xfrm>
        </p:spPr>
        <p:txBody>
          <a:bodyPr anchor="t">
            <a:normAutofit/>
          </a:bodyPr>
          <a:lstStyle>
            <a:lvl1pPr marL="0" indent="0" algn="l">
              <a:buNone/>
              <a:defRPr sz="1800">
                <a:solidFill>
                  <a:schemeClr val="bg2">
                    <a:lumMod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8C319FB4-957D-4DC7-8D37-CD033F6D44D7}" type="datetimeFigureOut">
              <a:rPr lang="ru-RU" smtClean="0"/>
              <a:t>07.11.2020</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618E49D4-993B-42E1-954F-D934BC6AA1AA}" type="slidenum">
              <a:rPr lang="ru-RU" smtClean="0"/>
              <a:t>‹#›</a:t>
            </a:fld>
            <a:endParaRPr lang="ru-RU"/>
          </a:p>
        </p:txBody>
      </p:sp>
    </p:spTree>
    <p:extLst>
      <p:ext uri="{BB962C8B-B14F-4D97-AF65-F5344CB8AC3E}">
        <p14:creationId xmlns:p14="http://schemas.microsoft.com/office/powerpoint/2010/main" val="404324421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sz="half" idx="1"/>
          </p:nvPr>
        </p:nvSpPr>
        <p:spPr>
          <a:xfrm>
            <a:off x="684211" y="685800"/>
            <a:ext cx="4937655" cy="3615267"/>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5808133" y="685801"/>
            <a:ext cx="4934479" cy="3615266"/>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8C319FB4-957D-4DC7-8D37-CD033F6D44D7}" type="datetimeFigureOut">
              <a:rPr lang="ru-RU" smtClean="0"/>
              <a:t>07.11.2020</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618E49D4-993B-42E1-954F-D934BC6AA1AA}" type="slidenum">
              <a:rPr lang="ru-RU" smtClean="0"/>
              <a:t>‹#›</a:t>
            </a:fld>
            <a:endParaRPr lang="ru-RU"/>
          </a:p>
        </p:txBody>
      </p:sp>
    </p:spTree>
    <p:extLst>
      <p:ext uri="{BB962C8B-B14F-4D97-AF65-F5344CB8AC3E}">
        <p14:creationId xmlns:p14="http://schemas.microsoft.com/office/powerpoint/2010/main" val="400338150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dirty="0"/>
          </a:p>
        </p:txBody>
      </p:sp>
      <p:sp>
        <p:nvSpPr>
          <p:cNvPr id="3" name="Text Placeholder 2"/>
          <p:cNvSpPr>
            <a:spLocks noGrp="1"/>
          </p:cNvSpPr>
          <p:nvPr>
            <p:ph type="body" idx="1"/>
          </p:nvPr>
        </p:nvSpPr>
        <p:spPr>
          <a:xfrm>
            <a:off x="972080" y="685800"/>
            <a:ext cx="4649787" cy="576262"/>
          </a:xfrm>
        </p:spPr>
        <p:txBody>
          <a:bodyPr anchor="b">
            <a:no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684211" y="1270529"/>
            <a:ext cx="4937655" cy="3030538"/>
          </a:xfrm>
        </p:spPr>
        <p:txBody>
          <a:bodyPr anchor="t">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6079066" y="685800"/>
            <a:ext cx="4665134" cy="576262"/>
          </a:xfrm>
        </p:spPr>
        <p:txBody>
          <a:bodyPr anchor="b">
            <a:no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5806545" y="1262062"/>
            <a:ext cx="4929188" cy="3030538"/>
          </a:xfrm>
        </p:spPr>
        <p:txBody>
          <a:bodyPr anchor="t">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8C319FB4-957D-4DC7-8D37-CD033F6D44D7}" type="datetimeFigureOut">
              <a:rPr lang="ru-RU" smtClean="0"/>
              <a:t>07.11.2020</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618E49D4-993B-42E1-954F-D934BC6AA1AA}" type="slidenum">
              <a:rPr lang="ru-RU" smtClean="0"/>
              <a:t>‹#›</a:t>
            </a:fld>
            <a:endParaRPr lang="ru-RU"/>
          </a:p>
        </p:txBody>
      </p:sp>
    </p:spTree>
    <p:extLst>
      <p:ext uri="{BB962C8B-B14F-4D97-AF65-F5344CB8AC3E}">
        <p14:creationId xmlns:p14="http://schemas.microsoft.com/office/powerpoint/2010/main" val="284896587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8C319FB4-957D-4DC7-8D37-CD033F6D44D7}" type="datetimeFigureOut">
              <a:rPr lang="ru-RU" smtClean="0"/>
              <a:t>07.11.2020</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618E49D4-993B-42E1-954F-D934BC6AA1AA}" type="slidenum">
              <a:rPr lang="ru-RU" smtClean="0"/>
              <a:t>‹#›</a:t>
            </a:fld>
            <a:endParaRPr lang="ru-RU"/>
          </a:p>
        </p:txBody>
      </p:sp>
    </p:spTree>
    <p:extLst>
      <p:ext uri="{BB962C8B-B14F-4D97-AF65-F5344CB8AC3E}">
        <p14:creationId xmlns:p14="http://schemas.microsoft.com/office/powerpoint/2010/main" val="371784243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C319FB4-957D-4DC7-8D37-CD033F6D44D7}" type="datetimeFigureOut">
              <a:rPr lang="ru-RU" smtClean="0"/>
              <a:t>07.11.2020</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618E49D4-993B-42E1-954F-D934BC6AA1AA}" type="slidenum">
              <a:rPr lang="ru-RU" smtClean="0"/>
              <a:t>‹#›</a:t>
            </a:fld>
            <a:endParaRPr lang="ru-RU"/>
          </a:p>
        </p:txBody>
      </p:sp>
    </p:spTree>
    <p:extLst>
      <p:ext uri="{BB962C8B-B14F-4D97-AF65-F5344CB8AC3E}">
        <p14:creationId xmlns:p14="http://schemas.microsoft.com/office/powerpoint/2010/main" val="8667230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7085012" y="685800"/>
            <a:ext cx="3657600" cy="1371600"/>
          </a:xfrm>
        </p:spPr>
        <p:txBody>
          <a:bodyPr anchor="b">
            <a:normAutofit/>
          </a:bodyPr>
          <a:lstStyle>
            <a:lvl1pPr algn="l">
              <a:defRPr sz="2400" b="0"/>
            </a:lvl1pPr>
          </a:lstStyle>
          <a:p>
            <a:r>
              <a:rPr lang="ru-RU" smtClean="0"/>
              <a:t>Образец заголовка</a:t>
            </a:r>
            <a:endParaRPr lang="en-US" dirty="0"/>
          </a:p>
        </p:txBody>
      </p:sp>
      <p:sp>
        <p:nvSpPr>
          <p:cNvPr id="3" name="Content Placeholder 2"/>
          <p:cNvSpPr>
            <a:spLocks noGrp="1"/>
          </p:cNvSpPr>
          <p:nvPr>
            <p:ph idx="1"/>
          </p:nvPr>
        </p:nvSpPr>
        <p:spPr>
          <a:xfrm>
            <a:off x="684212" y="685800"/>
            <a:ext cx="5943601" cy="5308600"/>
          </a:xfrm>
        </p:spPr>
        <p:txBody>
          <a:bodyPr anchor="ct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7085012" y="2209799"/>
            <a:ext cx="3657600" cy="2091267"/>
          </a:xfrm>
        </p:spPr>
        <p:txBody>
          <a:bodyPr anchor="t">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8C319FB4-957D-4DC7-8D37-CD033F6D44D7}" type="datetimeFigureOut">
              <a:rPr lang="ru-RU" smtClean="0"/>
              <a:t>07.11.2020</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618E49D4-993B-42E1-954F-D934BC6AA1AA}" type="slidenum">
              <a:rPr lang="ru-RU" smtClean="0"/>
              <a:t>‹#›</a:t>
            </a:fld>
            <a:endParaRPr lang="ru-RU"/>
          </a:p>
        </p:txBody>
      </p:sp>
    </p:spTree>
    <p:extLst>
      <p:ext uri="{BB962C8B-B14F-4D97-AF65-F5344CB8AC3E}">
        <p14:creationId xmlns:p14="http://schemas.microsoft.com/office/powerpoint/2010/main" val="230074135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4722812" y="1447800"/>
            <a:ext cx="6019800" cy="1143000"/>
          </a:xfrm>
        </p:spPr>
        <p:txBody>
          <a:bodyPr anchor="b">
            <a:normAutofit/>
          </a:bodyPr>
          <a:lstStyle>
            <a:lvl1pPr algn="l">
              <a:defRPr sz="2800" b="0"/>
            </a:lvl1pPr>
          </a:lstStyle>
          <a:p>
            <a:r>
              <a:rPr lang="ru-RU" smtClean="0"/>
              <a:t>Образец заголовка</a:t>
            </a:r>
            <a:endParaRPr lang="en-US" dirty="0"/>
          </a:p>
        </p:txBody>
      </p:sp>
      <p:sp>
        <p:nvSpPr>
          <p:cNvPr id="14" name="Picture Placeholder 2"/>
          <p:cNvSpPr>
            <a:spLocks noGrp="1" noChangeAspect="1"/>
          </p:cNvSpPr>
          <p:nvPr>
            <p:ph type="pic" idx="1"/>
          </p:nvPr>
        </p:nvSpPr>
        <p:spPr>
          <a:xfrm>
            <a:off x="989012" y="914400"/>
            <a:ext cx="3280974" cy="4572000"/>
          </a:xfrm>
          <a:prstGeom prst="snip2DiagRect">
            <a:avLst>
              <a:gd name="adj1" fmla="val 10815"/>
              <a:gd name="adj2" fmla="val 0"/>
            </a:avLst>
          </a:prstGeom>
          <a:ln w="15875">
            <a:solidFill>
              <a:schemeClr val="tx1">
                <a:alpha val="4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4" name="Text Placeholder 3"/>
          <p:cNvSpPr>
            <a:spLocks noGrp="1"/>
          </p:cNvSpPr>
          <p:nvPr>
            <p:ph type="body" sz="half" idx="2"/>
          </p:nvPr>
        </p:nvSpPr>
        <p:spPr>
          <a:xfrm>
            <a:off x="4722812" y="2777066"/>
            <a:ext cx="6021388" cy="2048933"/>
          </a:xfrm>
        </p:spPr>
        <p:txBody>
          <a:bodyPr anchor="t">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8C319FB4-957D-4DC7-8D37-CD033F6D44D7}" type="datetimeFigureOut">
              <a:rPr lang="ru-RU" smtClean="0"/>
              <a:t>07.11.2020</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618E49D4-993B-42E1-954F-D934BC6AA1AA}" type="slidenum">
              <a:rPr lang="ru-RU" smtClean="0"/>
              <a:t>‹#›</a:t>
            </a:fld>
            <a:endParaRPr lang="ru-RU"/>
          </a:p>
        </p:txBody>
      </p:sp>
    </p:spTree>
    <p:extLst>
      <p:ext uri="{BB962C8B-B14F-4D97-AF65-F5344CB8AC3E}">
        <p14:creationId xmlns:p14="http://schemas.microsoft.com/office/powerpoint/2010/main" val="403304263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pattFill prst="sphere">
          <a:fgClr>
            <a:schemeClr val="accent1"/>
          </a:fgClr>
          <a:bgClr>
            <a:schemeClr val="bg1"/>
          </a:bgClr>
        </a:pattFill>
        <a:effectLst/>
      </p:bgPr>
    </p:bg>
    <p:spTree>
      <p:nvGrpSpPr>
        <p:cNvPr id="1" name=""/>
        <p:cNvGrpSpPr/>
        <p:nvPr/>
      </p:nvGrpSpPr>
      <p:grpSpPr>
        <a:xfrm>
          <a:off x="0" y="0"/>
          <a:ext cx="0" cy="0"/>
          <a:chOff x="0" y="0"/>
          <a:chExt cx="0" cy="0"/>
        </a:xfrm>
      </p:grpSpPr>
      <p:grpSp>
        <p:nvGrpSpPr>
          <p:cNvPr id="7" name="Group 6"/>
          <p:cNvGrpSpPr/>
          <p:nvPr/>
        </p:nvGrpSpPr>
        <p:grpSpPr>
          <a:xfrm>
            <a:off x="9206969" y="2963333"/>
            <a:ext cx="2981858" cy="3208867"/>
            <a:chOff x="9206969" y="2963333"/>
            <a:chExt cx="2981858" cy="3208867"/>
          </a:xfrm>
        </p:grpSpPr>
        <p:cxnSp>
          <p:nvCxnSpPr>
            <p:cNvPr id="8" name="Straight Connector 7"/>
            <p:cNvCxnSpPr/>
            <p:nvPr/>
          </p:nvCxnSpPr>
          <p:spPr>
            <a:xfrm flipH="1">
              <a:off x="11276012" y="2963333"/>
              <a:ext cx="912814" cy="912812"/>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flipH="1">
              <a:off x="9206969" y="3190344"/>
              <a:ext cx="2981857" cy="2981856"/>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flipH="1">
              <a:off x="10292292" y="3285067"/>
              <a:ext cx="1896534" cy="1896533"/>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p:nvCxnSpPr>
          <p:spPr>
            <a:xfrm flipH="1">
              <a:off x="10443103" y="3131080"/>
              <a:ext cx="1745722" cy="1745720"/>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flipH="1">
              <a:off x="10918826" y="3683001"/>
              <a:ext cx="1270001" cy="1269999"/>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grpSp>
      <p:sp>
        <p:nvSpPr>
          <p:cNvPr id="2" name="Title Placeholder 1"/>
          <p:cNvSpPr>
            <a:spLocks noGrp="1"/>
          </p:cNvSpPr>
          <p:nvPr>
            <p:ph type="title"/>
          </p:nvPr>
        </p:nvSpPr>
        <p:spPr>
          <a:xfrm>
            <a:off x="684212" y="4487332"/>
            <a:ext cx="8534400" cy="1507067"/>
          </a:xfrm>
          <a:prstGeom prst="rect">
            <a:avLst/>
          </a:prstGeom>
          <a:effectLst/>
        </p:spPr>
        <p:txBody>
          <a:bodyPr vert="horz" lIns="91440" tIns="45720" rIns="91440" bIns="45720" rtlCol="0" anchor="ctr">
            <a:normAutofit/>
          </a:bodyPr>
          <a:lstStyle/>
          <a:p>
            <a:r>
              <a:rPr lang="ru-RU" smtClean="0"/>
              <a:t>Образец заголовка</a:t>
            </a:r>
            <a:endParaRPr lang="en-US" dirty="0"/>
          </a:p>
        </p:txBody>
      </p:sp>
      <p:sp>
        <p:nvSpPr>
          <p:cNvPr id="3" name="Text Placeholder 2"/>
          <p:cNvSpPr>
            <a:spLocks noGrp="1"/>
          </p:cNvSpPr>
          <p:nvPr>
            <p:ph type="body" idx="1"/>
          </p:nvPr>
        </p:nvSpPr>
        <p:spPr>
          <a:xfrm>
            <a:off x="684212" y="685800"/>
            <a:ext cx="8534400" cy="3615267"/>
          </a:xfrm>
          <a:prstGeom prst="rect">
            <a:avLst/>
          </a:prstGeom>
        </p:spPr>
        <p:txBody>
          <a:bodyPr vert="horz" lIns="91440" tIns="45720" rIns="91440" bIns="45720" rtlCol="0" anchor="ct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9904412" y="6172200"/>
            <a:ext cx="1600200" cy="365125"/>
          </a:xfrm>
          <a:prstGeom prst="rect">
            <a:avLst/>
          </a:prstGeom>
        </p:spPr>
        <p:txBody>
          <a:bodyPr vert="horz" lIns="91440" tIns="45720" rIns="91440" bIns="45720" rtlCol="0" anchor="t"/>
          <a:lstStyle>
            <a:lvl1pPr algn="r">
              <a:defRPr sz="1000" b="0" i="0">
                <a:solidFill>
                  <a:schemeClr val="bg2">
                    <a:lumMod val="50000"/>
                  </a:schemeClr>
                </a:solidFill>
                <a:effectLst/>
                <a:latin typeface="+mn-lt"/>
              </a:defRPr>
            </a:lvl1pPr>
          </a:lstStyle>
          <a:p>
            <a:fld id="{8C319FB4-957D-4DC7-8D37-CD033F6D44D7}" type="datetimeFigureOut">
              <a:rPr lang="ru-RU" smtClean="0"/>
              <a:t>07.11.2020</a:t>
            </a:fld>
            <a:endParaRPr lang="ru-RU"/>
          </a:p>
        </p:txBody>
      </p:sp>
      <p:sp>
        <p:nvSpPr>
          <p:cNvPr id="5" name="Footer Placeholder 4"/>
          <p:cNvSpPr>
            <a:spLocks noGrp="1"/>
          </p:cNvSpPr>
          <p:nvPr>
            <p:ph type="ftr" sz="quarter" idx="3"/>
          </p:nvPr>
        </p:nvSpPr>
        <p:spPr>
          <a:xfrm>
            <a:off x="684212" y="6172200"/>
            <a:ext cx="7543800" cy="365125"/>
          </a:xfrm>
          <a:prstGeom prst="rect">
            <a:avLst/>
          </a:prstGeom>
        </p:spPr>
        <p:txBody>
          <a:bodyPr vert="horz" lIns="91440" tIns="45720" rIns="91440" bIns="45720" rtlCol="0" anchor="t"/>
          <a:lstStyle>
            <a:lvl1pPr algn="l">
              <a:defRPr sz="1000" b="0" i="0">
                <a:solidFill>
                  <a:schemeClr val="bg2">
                    <a:lumMod val="50000"/>
                  </a:schemeClr>
                </a:solidFill>
                <a:effectLst/>
                <a:latin typeface="+mn-lt"/>
              </a:defRPr>
            </a:lvl1pPr>
          </a:lstStyle>
          <a:p>
            <a:endParaRPr lang="ru-RU"/>
          </a:p>
        </p:txBody>
      </p:sp>
      <p:sp>
        <p:nvSpPr>
          <p:cNvPr id="6" name="Slide Number Placeholder 5"/>
          <p:cNvSpPr>
            <a:spLocks noGrp="1"/>
          </p:cNvSpPr>
          <p:nvPr>
            <p:ph type="sldNum" sz="quarter" idx="4"/>
          </p:nvPr>
        </p:nvSpPr>
        <p:spPr>
          <a:xfrm>
            <a:off x="10363200" y="5578475"/>
            <a:ext cx="1142245" cy="669925"/>
          </a:xfrm>
          <a:prstGeom prst="rect">
            <a:avLst/>
          </a:prstGeom>
        </p:spPr>
        <p:txBody>
          <a:bodyPr vert="horz" lIns="91440" tIns="45720" rIns="91440" bIns="45720" rtlCol="0" anchor="b"/>
          <a:lstStyle>
            <a:lvl1pPr algn="r">
              <a:defRPr sz="3200" b="0" i="0">
                <a:solidFill>
                  <a:schemeClr val="bg2">
                    <a:lumMod val="50000"/>
                  </a:schemeClr>
                </a:solidFill>
                <a:effectLst/>
                <a:latin typeface="+mn-lt"/>
              </a:defRPr>
            </a:lvl1pPr>
          </a:lstStyle>
          <a:p>
            <a:fld id="{618E49D4-993B-42E1-954F-D934BC6AA1AA}" type="slidenum">
              <a:rPr lang="ru-RU" smtClean="0"/>
              <a:t>‹#›</a:t>
            </a:fld>
            <a:endParaRPr lang="ru-RU"/>
          </a:p>
        </p:txBody>
      </p:sp>
    </p:spTree>
    <p:extLst>
      <p:ext uri="{BB962C8B-B14F-4D97-AF65-F5344CB8AC3E}">
        <p14:creationId xmlns:p14="http://schemas.microsoft.com/office/powerpoint/2010/main" val="4160129835"/>
      </p:ext>
    </p:extLst>
  </p:cSld>
  <p:clrMap bg1="dk1" tx1="lt1" bg2="dk2" tx2="lt2" accent1="accent1" accent2="accent2" accent3="accent3" accent4="accent4" accent5="accent5" accent6="accent6" hlink="hlink" folHlink="folHlink"/>
  <p:sldLayoutIdLst>
    <p:sldLayoutId id="2147483739" r:id="rId1"/>
    <p:sldLayoutId id="2147483740" r:id="rId2"/>
    <p:sldLayoutId id="2147483741" r:id="rId3"/>
    <p:sldLayoutId id="2147483742" r:id="rId4"/>
    <p:sldLayoutId id="2147483743" r:id="rId5"/>
    <p:sldLayoutId id="2147483744" r:id="rId6"/>
    <p:sldLayoutId id="2147483745" r:id="rId7"/>
    <p:sldLayoutId id="2147483746" r:id="rId8"/>
    <p:sldLayoutId id="2147483747" r:id="rId9"/>
    <p:sldLayoutId id="2147483748" r:id="rId10"/>
    <p:sldLayoutId id="2147483749" r:id="rId11"/>
    <p:sldLayoutId id="2147483750" r:id="rId12"/>
    <p:sldLayoutId id="2147483751" r:id="rId13"/>
    <p:sldLayoutId id="2147483752" r:id="rId14"/>
    <p:sldLayoutId id="2147483753" r:id="rId15"/>
    <p:sldLayoutId id="2147483754" r:id="rId16"/>
    <p:sldLayoutId id="2147483755" r:id="rId17"/>
  </p:sldLayoutIdLst>
  <p:txStyles>
    <p:titleStyle>
      <a:lvl1pPr algn="l" defTabSz="457200" rtl="0" eaLnBrk="1" latinLnBrk="0" hangingPunct="1">
        <a:spcBef>
          <a:spcPct val="0"/>
        </a:spcBef>
        <a:buNone/>
        <a:defRPr sz="3600" kern="1200" cap="all">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2000" kern="1200" cap="none">
          <a:solidFill>
            <a:schemeClr val="bg2">
              <a:lumMod val="50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800" kern="1200" cap="none">
          <a:solidFill>
            <a:schemeClr val="bg2">
              <a:lumMod val="50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600" kern="1200" cap="none">
          <a:solidFill>
            <a:schemeClr val="bg2">
              <a:lumMod val="50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50000"/>
            </a:schemeClr>
          </a:solidFill>
          <a:effectLst/>
          <a:latin typeface="+mn-lt"/>
          <a:ea typeface="+mn-ea"/>
          <a:cs typeface="+mn-cs"/>
        </a:defRPr>
      </a:lvl4pPr>
      <a:lvl5pPr marL="21145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50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50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50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50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50000"/>
            </a:schemeClr>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2" name="Picture 4" descr="https://kartinkinaden.ru/uploads/posts/2020-07/1593701570_8-p-fon-dlya-prezentatsii-s-prirodoi-11.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19072"/>
            <a:ext cx="12192000" cy="6838928"/>
          </a:xfrm>
          <a:prstGeom prst="rect">
            <a:avLst/>
          </a:prstGeom>
          <a:noFill/>
          <a:extLst>
            <a:ext uri="{909E8E84-426E-40DD-AFC4-6F175D3DCCD1}">
              <a14:hiddenFill xmlns:a14="http://schemas.microsoft.com/office/drawing/2010/main">
                <a:solidFill>
                  <a:srgbClr val="FFFFFF"/>
                </a:solidFill>
              </a14:hiddenFill>
            </a:ext>
          </a:extLst>
        </p:spPr>
      </p:pic>
      <p:pic>
        <p:nvPicPr>
          <p:cNvPr id="12294" name="Picture 6" descr="http://zal-liski.detkin-club.ru/images/union/ldsx5hfwxpu_5a127f3aac789.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379561"/>
            <a:ext cx="12335774" cy="723756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4306568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a:stretch>
            <a:fillRect/>
          </a:stretch>
        </p:blipFill>
        <p:spPr>
          <a:xfrm>
            <a:off x="0" y="216213"/>
            <a:ext cx="12192000" cy="6861214"/>
          </a:xfrm>
          <a:prstGeom prst="rect">
            <a:avLst/>
          </a:prstGeom>
        </p:spPr>
      </p:pic>
      <p:sp>
        <p:nvSpPr>
          <p:cNvPr id="3" name="Прямоугольник 2"/>
          <p:cNvSpPr/>
          <p:nvPr/>
        </p:nvSpPr>
        <p:spPr>
          <a:xfrm>
            <a:off x="505838" y="552564"/>
            <a:ext cx="11206263" cy="6524863"/>
          </a:xfrm>
          <a:prstGeom prst="rect">
            <a:avLst/>
          </a:prstGeom>
        </p:spPr>
        <p:txBody>
          <a:bodyPr wrap="square">
            <a:spAutoFit/>
          </a:bodyPr>
          <a:lstStyle/>
          <a:p>
            <a:pPr algn="ctr"/>
            <a:r>
              <a:rPr lang="ru-RU" sz="2000" b="1" i="1" dirty="0" smtClean="0">
                <a:solidFill>
                  <a:srgbClr val="FF0000"/>
                </a:solidFill>
                <a:latin typeface="Times New Roman, serif"/>
              </a:rPr>
              <a:t>Бабка-</a:t>
            </a:r>
            <a:r>
              <a:rPr lang="ru-RU" sz="2000" b="1" i="1" dirty="0" err="1" smtClean="0">
                <a:solidFill>
                  <a:srgbClr val="FF0000"/>
                </a:solidFill>
                <a:latin typeface="Times New Roman, serif"/>
              </a:rPr>
              <a:t>Ёжка</a:t>
            </a:r>
            <a:endParaRPr lang="ru-RU" sz="2000" b="1" dirty="0">
              <a:solidFill>
                <a:srgbClr val="FF0000"/>
              </a:solidFill>
              <a:latin typeface="Open Sans"/>
            </a:endParaRPr>
          </a:p>
          <a:p>
            <a:r>
              <a:rPr lang="ru-RU" sz="2000" b="1" dirty="0">
                <a:solidFill>
                  <a:srgbClr val="FF0000"/>
                </a:solidFill>
                <a:latin typeface="Times New Roman, serif"/>
              </a:rPr>
              <a:t>Один из играющих, выбранный по жребию Бабой-Ягой, становится в стороне. Остальные подходят к нему и </a:t>
            </a:r>
            <a:r>
              <a:rPr lang="ru-RU" sz="2000" b="1" dirty="0" smtClean="0">
                <a:solidFill>
                  <a:srgbClr val="FF0000"/>
                </a:solidFill>
                <a:latin typeface="Times New Roman, serif"/>
              </a:rPr>
              <a:t>дразнят:</a:t>
            </a:r>
          </a:p>
          <a:p>
            <a:r>
              <a:rPr lang="ru-RU" sz="2000" b="1" dirty="0" smtClean="0">
                <a:solidFill>
                  <a:srgbClr val="C00000"/>
                </a:solidFill>
                <a:latin typeface="Times New Roman, serif"/>
              </a:rPr>
              <a:t>Бабка-</a:t>
            </a:r>
            <a:r>
              <a:rPr lang="ru-RU" sz="2000" b="1" dirty="0" err="1" smtClean="0">
                <a:solidFill>
                  <a:srgbClr val="C00000"/>
                </a:solidFill>
                <a:latin typeface="Times New Roman, serif"/>
              </a:rPr>
              <a:t>Ежка</a:t>
            </a:r>
            <a:r>
              <a:rPr lang="ru-RU" sz="2000" b="1" dirty="0">
                <a:solidFill>
                  <a:srgbClr val="C00000"/>
                </a:solidFill>
                <a:latin typeface="Times New Roman, serif"/>
              </a:rPr>
              <a:t>, костяная ножка,</a:t>
            </a:r>
            <a:endParaRPr lang="ru-RU" sz="2000" b="1" dirty="0">
              <a:solidFill>
                <a:srgbClr val="C00000"/>
              </a:solidFill>
              <a:latin typeface="Open Sans"/>
            </a:endParaRPr>
          </a:p>
          <a:p>
            <a:r>
              <a:rPr lang="ru-RU" sz="2000" b="1" dirty="0">
                <a:solidFill>
                  <a:srgbClr val="C00000"/>
                </a:solidFill>
                <a:latin typeface="Times New Roman, serif"/>
              </a:rPr>
              <a:t>С печки упала.</a:t>
            </a:r>
            <a:endParaRPr lang="ru-RU" sz="2000" b="1" dirty="0">
              <a:solidFill>
                <a:srgbClr val="C00000"/>
              </a:solidFill>
              <a:latin typeface="Open Sans"/>
            </a:endParaRPr>
          </a:p>
          <a:p>
            <a:r>
              <a:rPr lang="ru-RU" sz="2000" b="1" dirty="0">
                <a:solidFill>
                  <a:srgbClr val="C00000"/>
                </a:solidFill>
                <a:latin typeface="Times New Roman, serif"/>
              </a:rPr>
              <a:t>Ножку сломала.</a:t>
            </a:r>
            <a:endParaRPr lang="ru-RU" sz="2000" b="1" dirty="0">
              <a:solidFill>
                <a:srgbClr val="C00000"/>
              </a:solidFill>
              <a:latin typeface="Open Sans"/>
            </a:endParaRPr>
          </a:p>
          <a:p>
            <a:r>
              <a:rPr lang="ru-RU" sz="2000" b="1" dirty="0">
                <a:solidFill>
                  <a:srgbClr val="C00000"/>
                </a:solidFill>
                <a:latin typeface="Times New Roman, serif"/>
              </a:rPr>
              <a:t>Пошла по улице,</a:t>
            </a:r>
            <a:endParaRPr lang="ru-RU" sz="2000" b="1" dirty="0">
              <a:solidFill>
                <a:srgbClr val="C00000"/>
              </a:solidFill>
              <a:latin typeface="Open Sans"/>
            </a:endParaRPr>
          </a:p>
          <a:p>
            <a:r>
              <a:rPr lang="ru-RU" sz="2000" b="1" dirty="0">
                <a:solidFill>
                  <a:srgbClr val="C00000"/>
                </a:solidFill>
                <a:latin typeface="Times New Roman, serif"/>
              </a:rPr>
              <a:t>Раздавила курицу.</a:t>
            </a:r>
            <a:endParaRPr lang="ru-RU" sz="2000" b="1" dirty="0">
              <a:solidFill>
                <a:srgbClr val="C00000"/>
              </a:solidFill>
              <a:latin typeface="Open Sans"/>
            </a:endParaRPr>
          </a:p>
          <a:p>
            <a:r>
              <a:rPr lang="ru-RU" sz="2000" b="1" dirty="0">
                <a:solidFill>
                  <a:srgbClr val="C00000"/>
                </a:solidFill>
                <a:latin typeface="Times New Roman, serif"/>
              </a:rPr>
              <a:t>Пошла на базар,</a:t>
            </a:r>
            <a:endParaRPr lang="ru-RU" sz="2000" b="1" dirty="0">
              <a:solidFill>
                <a:srgbClr val="C00000"/>
              </a:solidFill>
              <a:latin typeface="Open Sans"/>
            </a:endParaRPr>
          </a:p>
          <a:p>
            <a:r>
              <a:rPr lang="ru-RU" sz="2000" b="1" dirty="0">
                <a:solidFill>
                  <a:srgbClr val="C00000"/>
                </a:solidFill>
                <a:latin typeface="Times New Roman, serif"/>
              </a:rPr>
              <a:t>Раздавила самовар.</a:t>
            </a:r>
            <a:endParaRPr lang="ru-RU" sz="2000" b="1" dirty="0">
              <a:solidFill>
                <a:srgbClr val="C00000"/>
              </a:solidFill>
              <a:latin typeface="Open Sans"/>
            </a:endParaRPr>
          </a:p>
          <a:p>
            <a:r>
              <a:rPr lang="ru-RU" sz="2000" b="1" dirty="0">
                <a:solidFill>
                  <a:srgbClr val="C00000"/>
                </a:solidFill>
                <a:latin typeface="Times New Roman, serif"/>
              </a:rPr>
              <a:t>Пошла на лужайку,</a:t>
            </a:r>
            <a:endParaRPr lang="ru-RU" sz="2000" b="1" dirty="0">
              <a:solidFill>
                <a:srgbClr val="C00000"/>
              </a:solidFill>
              <a:latin typeface="Open Sans"/>
            </a:endParaRPr>
          </a:p>
          <a:p>
            <a:r>
              <a:rPr lang="ru-RU" sz="2000" b="1" dirty="0">
                <a:solidFill>
                  <a:srgbClr val="C00000"/>
                </a:solidFill>
                <a:latin typeface="Times New Roman, serif"/>
              </a:rPr>
              <a:t>Испугала зайку.</a:t>
            </a:r>
            <a:endParaRPr lang="ru-RU" sz="2000" b="1" dirty="0">
              <a:solidFill>
                <a:srgbClr val="C00000"/>
              </a:solidFill>
              <a:latin typeface="Open Sans"/>
            </a:endParaRPr>
          </a:p>
          <a:p>
            <a:r>
              <a:rPr lang="ru-RU" sz="2000" b="1" dirty="0">
                <a:solidFill>
                  <a:srgbClr val="FF0000"/>
                </a:solidFill>
                <a:latin typeface="Times New Roman, serif"/>
              </a:rPr>
              <a:t>Баба-Яга начинает прыгать на одной ноге, стараясь поймать убегающих игроков. Тот, кого она поймала, становится Бабой-Ягой, и игра продолжа-</a:t>
            </a:r>
            <a:r>
              <a:rPr lang="ru-RU" sz="2000" b="1" dirty="0" err="1">
                <a:solidFill>
                  <a:srgbClr val="FF0000"/>
                </a:solidFill>
                <a:latin typeface="Times New Roman, serif"/>
              </a:rPr>
              <a:t>ется</a:t>
            </a:r>
            <a:r>
              <a:rPr lang="ru-RU" sz="2000" b="1" dirty="0">
                <a:solidFill>
                  <a:srgbClr val="FF0000"/>
                </a:solidFill>
                <a:latin typeface="Times New Roman, serif"/>
              </a:rPr>
              <a:t>.</a:t>
            </a:r>
            <a:endParaRPr lang="ru-RU" sz="2000" b="1" dirty="0">
              <a:solidFill>
                <a:srgbClr val="FF0000"/>
              </a:solidFill>
              <a:latin typeface="Open Sans"/>
            </a:endParaRPr>
          </a:p>
          <a:p>
            <a:r>
              <a:rPr lang="ru-RU" sz="2000" b="1" i="1" dirty="0">
                <a:solidFill>
                  <a:srgbClr val="FF0000"/>
                </a:solidFill>
                <a:latin typeface="Times New Roman, serif"/>
              </a:rPr>
              <a:t>Указания к проведению:</a:t>
            </a:r>
            <a:r>
              <a:rPr lang="ru-RU" sz="2000" b="1" dirty="0">
                <a:solidFill>
                  <a:srgbClr val="FF0000"/>
                </a:solidFill>
                <a:latin typeface="Times New Roman, serif"/>
              </a:rPr>
              <a:t> игра интересна и дошкольникам, и младшим школьникам. Количество участников — от 3 до 30 человек. В руках у Бабы-Яги по желанию игроков может быть ветка («помело»), которой она их «салит». В начале игры следует определить пространство, на котором участники бегают от Бабы-Яги. Игру можно усложнить: кого Баба-Яга поймает, тот замирает на месте. Спасти пойманного могут другие игроки, дотронувшись до него.</a:t>
            </a:r>
            <a:endParaRPr lang="ru-RU" sz="2000" b="1" dirty="0">
              <a:solidFill>
                <a:srgbClr val="FF0000"/>
              </a:solidFill>
              <a:latin typeface="Open Sans"/>
            </a:endParaRPr>
          </a:p>
          <a:p>
            <a:endParaRPr lang="ru-RU" b="0" i="0" dirty="0">
              <a:solidFill>
                <a:srgbClr val="000000"/>
              </a:solidFill>
              <a:effectLst/>
              <a:latin typeface="Open Sans"/>
            </a:endParaRPr>
          </a:p>
        </p:txBody>
      </p:sp>
    </p:spTree>
    <p:extLst>
      <p:ext uri="{BB962C8B-B14F-4D97-AF65-F5344CB8AC3E}">
        <p14:creationId xmlns:p14="http://schemas.microsoft.com/office/powerpoint/2010/main" val="363454105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a:stretch>
            <a:fillRect/>
          </a:stretch>
        </p:blipFill>
        <p:spPr>
          <a:xfrm>
            <a:off x="0" y="0"/>
            <a:ext cx="12192000" cy="6861214"/>
          </a:xfrm>
          <a:prstGeom prst="rect">
            <a:avLst/>
          </a:prstGeom>
        </p:spPr>
      </p:pic>
      <p:sp>
        <p:nvSpPr>
          <p:cNvPr id="3" name="Прямоугольник 2"/>
          <p:cNvSpPr/>
          <p:nvPr/>
        </p:nvSpPr>
        <p:spPr>
          <a:xfrm>
            <a:off x="609600" y="368230"/>
            <a:ext cx="10972799" cy="6124754"/>
          </a:xfrm>
          <a:prstGeom prst="rect">
            <a:avLst/>
          </a:prstGeom>
        </p:spPr>
        <p:txBody>
          <a:bodyPr wrap="square">
            <a:spAutoFit/>
          </a:bodyPr>
          <a:lstStyle/>
          <a:p>
            <a:pPr algn="ctr"/>
            <a:r>
              <a:rPr lang="ru-RU" sz="2800" b="1" i="1" dirty="0">
                <a:solidFill>
                  <a:srgbClr val="0070C0"/>
                </a:solidFill>
                <a:latin typeface="Times New Roman, serif"/>
              </a:rPr>
              <a:t>У МЕДВЕДЯ ВО БОРУ (ВАРИАНТ)</a:t>
            </a:r>
            <a:endParaRPr lang="ru-RU" sz="2800" b="1" dirty="0">
              <a:solidFill>
                <a:srgbClr val="0070C0"/>
              </a:solidFill>
              <a:latin typeface="Open Sans"/>
            </a:endParaRPr>
          </a:p>
          <a:p>
            <a:r>
              <a:rPr lang="ru-RU" sz="2800" b="1" dirty="0">
                <a:solidFill>
                  <a:srgbClr val="0070C0"/>
                </a:solidFill>
                <a:latin typeface="Times New Roman, serif"/>
              </a:rPr>
              <a:t>Игра та же, только дети дразнят «медведя». Собирая грибы и ягоды, они приговаривают:</a:t>
            </a:r>
            <a:endParaRPr lang="ru-RU" sz="2800" b="1" dirty="0">
              <a:solidFill>
                <a:srgbClr val="0070C0"/>
              </a:solidFill>
              <a:latin typeface="Open Sans"/>
            </a:endParaRPr>
          </a:p>
          <a:p>
            <a:r>
              <a:rPr lang="ru-RU" sz="2800" b="1" dirty="0">
                <a:solidFill>
                  <a:srgbClr val="002060"/>
                </a:solidFill>
                <a:latin typeface="Times New Roman, serif"/>
              </a:rPr>
              <a:t>У медведя во бору</a:t>
            </a:r>
            <a:endParaRPr lang="ru-RU" sz="2800" b="1" dirty="0">
              <a:solidFill>
                <a:srgbClr val="002060"/>
              </a:solidFill>
              <a:latin typeface="Open Sans"/>
            </a:endParaRPr>
          </a:p>
          <a:p>
            <a:r>
              <a:rPr lang="ru-RU" sz="2800" b="1" dirty="0">
                <a:solidFill>
                  <a:srgbClr val="002060"/>
                </a:solidFill>
                <a:latin typeface="Times New Roman, serif"/>
              </a:rPr>
              <a:t>Грибы, ягоды беру!</a:t>
            </a:r>
            <a:endParaRPr lang="ru-RU" sz="2800" b="1" dirty="0">
              <a:solidFill>
                <a:srgbClr val="002060"/>
              </a:solidFill>
              <a:latin typeface="Open Sans"/>
            </a:endParaRPr>
          </a:p>
          <a:p>
            <a:r>
              <a:rPr lang="ru-RU" sz="2800" b="1" dirty="0">
                <a:solidFill>
                  <a:srgbClr val="002060"/>
                </a:solidFill>
                <a:latin typeface="Times New Roman, serif"/>
              </a:rPr>
              <a:t>Медведь простыл,</a:t>
            </a:r>
            <a:endParaRPr lang="ru-RU" sz="2800" b="1" dirty="0">
              <a:solidFill>
                <a:srgbClr val="002060"/>
              </a:solidFill>
              <a:latin typeface="Open Sans"/>
            </a:endParaRPr>
          </a:p>
          <a:p>
            <a:r>
              <a:rPr lang="ru-RU" sz="2800" b="1" dirty="0">
                <a:solidFill>
                  <a:srgbClr val="002060"/>
                </a:solidFill>
                <a:latin typeface="Times New Roman, serif"/>
              </a:rPr>
              <a:t>На печи застыл!</a:t>
            </a:r>
            <a:endParaRPr lang="ru-RU" sz="2800" b="1" dirty="0">
              <a:solidFill>
                <a:srgbClr val="002060"/>
              </a:solidFill>
              <a:latin typeface="Open Sans"/>
            </a:endParaRPr>
          </a:p>
          <a:p>
            <a:r>
              <a:rPr lang="ru-RU" sz="2800" b="1" dirty="0">
                <a:solidFill>
                  <a:srgbClr val="002060"/>
                </a:solidFill>
                <a:latin typeface="Times New Roman, serif"/>
              </a:rPr>
              <a:t>У медведя во бору</a:t>
            </a:r>
            <a:endParaRPr lang="ru-RU" sz="2800" b="1" dirty="0">
              <a:solidFill>
                <a:srgbClr val="002060"/>
              </a:solidFill>
              <a:latin typeface="Open Sans"/>
            </a:endParaRPr>
          </a:p>
          <a:p>
            <a:r>
              <a:rPr lang="ru-RU" sz="2800" b="1" dirty="0">
                <a:solidFill>
                  <a:srgbClr val="002060"/>
                </a:solidFill>
                <a:latin typeface="Times New Roman, serif"/>
              </a:rPr>
              <a:t>Грибы, ягоды беру!</a:t>
            </a:r>
            <a:endParaRPr lang="ru-RU" sz="2800" b="1" dirty="0">
              <a:solidFill>
                <a:srgbClr val="002060"/>
              </a:solidFill>
              <a:latin typeface="Open Sans"/>
            </a:endParaRPr>
          </a:p>
          <a:p>
            <a:r>
              <a:rPr lang="ru-RU" sz="2800" b="1" dirty="0">
                <a:solidFill>
                  <a:srgbClr val="002060"/>
                </a:solidFill>
                <a:latin typeface="Times New Roman, serif"/>
              </a:rPr>
              <a:t>А медведь не спит</a:t>
            </a:r>
            <a:endParaRPr lang="ru-RU" sz="2800" b="1" dirty="0">
              <a:solidFill>
                <a:srgbClr val="002060"/>
              </a:solidFill>
              <a:latin typeface="Open Sans"/>
            </a:endParaRPr>
          </a:p>
          <a:p>
            <a:r>
              <a:rPr lang="ru-RU" sz="2800" b="1" dirty="0">
                <a:solidFill>
                  <a:srgbClr val="002060"/>
                </a:solidFill>
                <a:latin typeface="Times New Roman, serif"/>
              </a:rPr>
              <a:t>И на нас рычит!</a:t>
            </a:r>
            <a:endParaRPr lang="ru-RU" sz="2800" b="1" dirty="0">
              <a:solidFill>
                <a:srgbClr val="002060"/>
              </a:solidFill>
              <a:latin typeface="Open Sans"/>
            </a:endParaRPr>
          </a:p>
          <a:p>
            <a:r>
              <a:rPr lang="ru-RU" sz="2800" b="1" dirty="0">
                <a:solidFill>
                  <a:srgbClr val="0070C0"/>
                </a:solidFill>
                <a:latin typeface="Times New Roman, serif"/>
              </a:rPr>
              <a:t>«Медведь» начинает ворочаться, потягиваться, выходит из берлоги и ловит детей. Пойманный становится «медведем».</a:t>
            </a:r>
            <a:endParaRPr lang="ru-RU" sz="2800" b="1" i="0" dirty="0">
              <a:solidFill>
                <a:srgbClr val="0070C0"/>
              </a:solidFill>
              <a:effectLst/>
              <a:latin typeface="Open Sans"/>
            </a:endParaRPr>
          </a:p>
        </p:txBody>
      </p:sp>
    </p:spTree>
    <p:extLst>
      <p:ext uri="{BB962C8B-B14F-4D97-AF65-F5344CB8AC3E}">
        <p14:creationId xmlns:p14="http://schemas.microsoft.com/office/powerpoint/2010/main" val="417568112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a:stretch>
            <a:fillRect/>
          </a:stretch>
        </p:blipFill>
        <p:spPr>
          <a:xfrm>
            <a:off x="0" y="-1607"/>
            <a:ext cx="12192000" cy="6861214"/>
          </a:xfrm>
          <a:prstGeom prst="rect">
            <a:avLst/>
          </a:prstGeom>
        </p:spPr>
      </p:pic>
      <p:sp>
        <p:nvSpPr>
          <p:cNvPr id="3" name="Прямоугольник 2"/>
          <p:cNvSpPr/>
          <p:nvPr/>
        </p:nvSpPr>
        <p:spPr>
          <a:xfrm>
            <a:off x="588523" y="303966"/>
            <a:ext cx="11014954" cy="6555641"/>
          </a:xfrm>
          <a:prstGeom prst="rect">
            <a:avLst/>
          </a:prstGeom>
        </p:spPr>
        <p:txBody>
          <a:bodyPr wrap="square">
            <a:spAutoFit/>
          </a:bodyPr>
          <a:lstStyle/>
          <a:p>
            <a:pPr algn="ctr"/>
            <a:r>
              <a:rPr lang="ru-RU" sz="2000" b="1" i="1" dirty="0">
                <a:solidFill>
                  <a:srgbClr val="002060"/>
                </a:solidFill>
                <a:latin typeface="Times New Roman, serif"/>
              </a:rPr>
              <a:t>ОХОТНИКИ И УТКИ</a:t>
            </a:r>
            <a:endParaRPr lang="ru-RU" sz="2000" b="1" dirty="0">
              <a:solidFill>
                <a:srgbClr val="002060"/>
              </a:solidFill>
              <a:latin typeface="Open Sans"/>
            </a:endParaRPr>
          </a:p>
          <a:p>
            <a:r>
              <a:rPr lang="ru-RU" sz="2000" b="1" dirty="0" smtClean="0">
                <a:solidFill>
                  <a:srgbClr val="002060"/>
                </a:solidFill>
                <a:latin typeface="Times New Roman, serif"/>
              </a:rPr>
              <a:t>На </a:t>
            </a:r>
            <a:r>
              <a:rPr lang="ru-RU" sz="2000" b="1" dirty="0">
                <a:solidFill>
                  <a:srgbClr val="002060"/>
                </a:solidFill>
                <a:latin typeface="Times New Roman, serif"/>
              </a:rPr>
              <a:t>площадке чертят 2 линии на расстоянии 6— 8 м одна от другой, произвольно определяют ширину площадки (тоже ограничивают линиями).</a:t>
            </a:r>
            <a:endParaRPr lang="ru-RU" sz="2000" b="1" dirty="0">
              <a:solidFill>
                <a:srgbClr val="002060"/>
              </a:solidFill>
              <a:latin typeface="Open Sans"/>
            </a:endParaRPr>
          </a:p>
          <a:p>
            <a:r>
              <a:rPr lang="ru-RU" sz="2000" b="1" dirty="0">
                <a:solidFill>
                  <a:srgbClr val="002060"/>
                </a:solidFill>
                <a:latin typeface="Times New Roman, serif"/>
              </a:rPr>
              <a:t>Играющие по сговору делятся на две команды — «охотников» и «уток». «Охотники» становятся за начерченными линиями, «утки» располагаются в центре. «Охотники» перебрасывают мяч друг другу и в удобный момент бросают его в «уток». «Осаленная» мячом «утка» выходит из игры. Игра продолжается до тех пор, пока не будут «подстрелены» все «утки», после чего команды меняются ролями.</a:t>
            </a:r>
            <a:endParaRPr lang="ru-RU" sz="2000" b="1" dirty="0">
              <a:solidFill>
                <a:srgbClr val="002060"/>
              </a:solidFill>
              <a:latin typeface="Open Sans"/>
            </a:endParaRPr>
          </a:p>
          <a:p>
            <a:r>
              <a:rPr lang="ru-RU" sz="2000" b="1" i="1" dirty="0">
                <a:solidFill>
                  <a:srgbClr val="002060"/>
                </a:solidFill>
                <a:latin typeface="Times New Roman, serif"/>
              </a:rPr>
              <a:t>Указания к проведению:</a:t>
            </a:r>
            <a:r>
              <a:rPr lang="ru-RU" sz="2000" b="1" dirty="0">
                <a:solidFill>
                  <a:srgbClr val="002060"/>
                </a:solidFill>
                <a:latin typeface="Times New Roman, serif"/>
              </a:rPr>
              <a:t> в этой игре могут участвовать от 4 до 12 человек. Лучше играть в мяч во время прогулки в лес, выбрав ровную полянку. Мяч должен быть среднего размера.</a:t>
            </a:r>
            <a:endParaRPr lang="ru-RU" sz="2000" b="1" dirty="0">
              <a:solidFill>
                <a:srgbClr val="002060"/>
              </a:solidFill>
              <a:latin typeface="Open Sans"/>
            </a:endParaRPr>
          </a:p>
          <a:p>
            <a:r>
              <a:rPr lang="ru-RU" sz="2000" b="1" i="1" dirty="0">
                <a:solidFill>
                  <a:srgbClr val="002060"/>
                </a:solidFill>
                <a:latin typeface="Times New Roman, serif"/>
              </a:rPr>
              <a:t>Правила:</a:t>
            </a:r>
            <a:r>
              <a:rPr lang="ru-RU" sz="2000" b="1" dirty="0">
                <a:solidFill>
                  <a:srgbClr val="002060"/>
                </a:solidFill>
                <a:latin typeface="Times New Roman, serif"/>
              </a:rPr>
              <a:t> «охотники» не имеют права заступать за черту, нельзя «осалить утку» мячом, отскочившим от земли; «подстреленная утка» временно не участвует в игре (пока не будут «осалены» все «утки» и команды не поменяются местами). Каждая команда имеет своего капитана («</a:t>
            </a:r>
            <a:r>
              <a:rPr lang="ru-RU" sz="2000" b="1" dirty="0" err="1">
                <a:solidFill>
                  <a:srgbClr val="002060"/>
                </a:solidFill>
                <a:latin typeface="Times New Roman, serif"/>
              </a:rPr>
              <a:t>мати</a:t>
            </a:r>
            <a:r>
              <a:rPr lang="ru-RU" sz="2000" b="1" dirty="0">
                <a:solidFill>
                  <a:srgbClr val="002060"/>
                </a:solidFill>
                <a:latin typeface="Times New Roman, serif"/>
              </a:rPr>
              <a:t>»). Он может выручить проигравшую команду, если выполнит задание: в течение 10—12 перебросов мяча ни разу не будет «подстрелен».</a:t>
            </a:r>
            <a:endParaRPr lang="ru-RU" sz="2000" b="1" dirty="0">
              <a:solidFill>
                <a:srgbClr val="002060"/>
              </a:solidFill>
              <a:latin typeface="Open Sans"/>
            </a:endParaRPr>
          </a:p>
          <a:p>
            <a:r>
              <a:rPr lang="ru-RU" sz="2000" b="1" dirty="0">
                <a:solidFill>
                  <a:srgbClr val="002060"/>
                </a:solidFill>
                <a:latin typeface="Times New Roman, serif"/>
              </a:rPr>
              <a:t>«Утки» могут ловить мяч («свечи») — это запасные очки, в таком случае последующее попадание в «утку» не засчитывается.</a:t>
            </a:r>
            <a:endParaRPr lang="ru-RU" sz="2000" b="1" dirty="0">
              <a:solidFill>
                <a:srgbClr val="002060"/>
              </a:solidFill>
              <a:latin typeface="Open Sans"/>
            </a:endParaRPr>
          </a:p>
          <a:p>
            <a:r>
              <a:rPr lang="ru-RU" sz="2000" b="1" dirty="0">
                <a:solidFill>
                  <a:srgbClr val="002060"/>
                </a:solidFill>
                <a:latin typeface="Times New Roman, serif"/>
              </a:rPr>
              <a:t>Игра особенно интересна для младших дошкольников, у них лучше развит глазомер, больше точности в выбивании «уток».</a:t>
            </a:r>
            <a:endParaRPr lang="ru-RU" sz="2000" b="1" i="0" dirty="0">
              <a:solidFill>
                <a:srgbClr val="002060"/>
              </a:solidFill>
              <a:effectLst/>
              <a:latin typeface="Open Sans"/>
            </a:endParaRPr>
          </a:p>
        </p:txBody>
      </p:sp>
    </p:spTree>
    <p:extLst>
      <p:ext uri="{BB962C8B-B14F-4D97-AF65-F5344CB8AC3E}">
        <p14:creationId xmlns:p14="http://schemas.microsoft.com/office/powerpoint/2010/main" val="429410751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a:stretch>
            <a:fillRect/>
          </a:stretch>
        </p:blipFill>
        <p:spPr>
          <a:xfrm>
            <a:off x="0" y="-1607"/>
            <a:ext cx="12192000" cy="6861214"/>
          </a:xfrm>
          <a:prstGeom prst="rect">
            <a:avLst/>
          </a:prstGeom>
        </p:spPr>
      </p:pic>
      <p:sp>
        <p:nvSpPr>
          <p:cNvPr id="3" name="Прямоугольник 2"/>
          <p:cNvSpPr/>
          <p:nvPr/>
        </p:nvSpPr>
        <p:spPr>
          <a:xfrm>
            <a:off x="661481" y="482240"/>
            <a:ext cx="10953345" cy="5693866"/>
          </a:xfrm>
          <a:prstGeom prst="rect">
            <a:avLst/>
          </a:prstGeom>
        </p:spPr>
        <p:txBody>
          <a:bodyPr wrap="square">
            <a:spAutoFit/>
          </a:bodyPr>
          <a:lstStyle/>
          <a:p>
            <a:pPr algn="ctr"/>
            <a:r>
              <a:rPr lang="ru-RU" sz="2400" b="1" i="1" dirty="0">
                <a:solidFill>
                  <a:schemeClr val="accent1">
                    <a:lumMod val="50000"/>
                  </a:schemeClr>
                </a:solidFill>
                <a:latin typeface="Times New Roman, serif"/>
              </a:rPr>
              <a:t>КАЗАКИ-РАЗБОЙНИКИ</a:t>
            </a:r>
            <a:endParaRPr lang="ru-RU" sz="2400" b="1" dirty="0">
              <a:solidFill>
                <a:schemeClr val="accent1">
                  <a:lumMod val="50000"/>
                </a:schemeClr>
              </a:solidFill>
              <a:latin typeface="Open Sans"/>
            </a:endParaRPr>
          </a:p>
          <a:p>
            <a:endParaRPr lang="ru-RU" sz="2000" b="1" dirty="0" smtClean="0">
              <a:solidFill>
                <a:schemeClr val="accent1">
                  <a:lumMod val="50000"/>
                </a:schemeClr>
              </a:solidFill>
              <a:latin typeface="Times New Roman, serif"/>
            </a:endParaRPr>
          </a:p>
          <a:p>
            <a:r>
              <a:rPr lang="ru-RU" sz="2000" b="1" dirty="0" smtClean="0">
                <a:solidFill>
                  <a:schemeClr val="accent1">
                    <a:lumMod val="50000"/>
                  </a:schemeClr>
                </a:solidFill>
                <a:latin typeface="Times New Roman, serif"/>
              </a:rPr>
              <a:t>С </a:t>
            </a:r>
            <a:r>
              <a:rPr lang="ru-RU" sz="2000" b="1" dirty="0">
                <a:solidFill>
                  <a:schemeClr val="accent1">
                    <a:lumMod val="50000"/>
                  </a:schemeClr>
                </a:solidFill>
                <a:latin typeface="Times New Roman, serif"/>
              </a:rPr>
              <a:t>помощью сговора играющие делятся на две команды. По жребию устанавливают одну команду «казаков», а другую — «разбойников». Команда «казаков» должна иметь какой-либо знак: нарукавные повязки, значки и пр.</a:t>
            </a:r>
            <a:endParaRPr lang="ru-RU" sz="2000" b="1" dirty="0">
              <a:solidFill>
                <a:schemeClr val="accent1">
                  <a:lumMod val="50000"/>
                </a:schemeClr>
              </a:solidFill>
              <a:latin typeface="Open Sans"/>
            </a:endParaRPr>
          </a:p>
          <a:p>
            <a:r>
              <a:rPr lang="ru-RU" sz="2000" b="1" dirty="0">
                <a:solidFill>
                  <a:schemeClr val="accent1">
                    <a:lumMod val="50000"/>
                  </a:schemeClr>
                </a:solidFill>
                <a:latin typeface="Times New Roman, serif"/>
              </a:rPr>
              <a:t>«Разбойники» разбегаются в разные стороны и прячутся от «казаков». Через определенное время, по договоренности, «казаки» идут на поиски. Обнаружив «разбойника», «казак» догоняет его. Если не может поймать сам, зовет на помощь товарищей. Пленного ведут в «темницу» и оставляют там под охраной. «Разбойники» могут освободить своих товарищей из «темницы», «запятнав» пленника, однако сами освободители могут оказаться в плену, если в этот момент будут «запятнаны» «казаками».</a:t>
            </a:r>
            <a:endParaRPr lang="ru-RU" sz="2000" b="1" dirty="0">
              <a:solidFill>
                <a:schemeClr val="accent1">
                  <a:lumMod val="50000"/>
                </a:schemeClr>
              </a:solidFill>
              <a:latin typeface="Open Sans"/>
            </a:endParaRPr>
          </a:p>
          <a:p>
            <a:r>
              <a:rPr lang="ru-RU" sz="2000" b="1" i="1" dirty="0">
                <a:solidFill>
                  <a:schemeClr val="accent1">
                    <a:lumMod val="50000"/>
                  </a:schemeClr>
                </a:solidFill>
                <a:latin typeface="Times New Roman, serif"/>
              </a:rPr>
              <a:t>Указания к проведению:</a:t>
            </a:r>
            <a:r>
              <a:rPr lang="ru-RU" sz="2000" b="1" dirty="0">
                <a:solidFill>
                  <a:schemeClr val="accent1">
                    <a:lumMod val="50000"/>
                  </a:schemeClr>
                </a:solidFill>
                <a:latin typeface="Times New Roman, serif"/>
              </a:rPr>
              <a:t> это игра для школьников, особенно интересна мальчикам. Играть можно на площадке, на лесной опушке. Главное условие —</a:t>
            </a:r>
            <a:endParaRPr lang="ru-RU" sz="2000" b="1" dirty="0">
              <a:solidFill>
                <a:schemeClr val="accent1">
                  <a:lumMod val="50000"/>
                </a:schemeClr>
              </a:solidFill>
              <a:latin typeface="Open Sans"/>
            </a:endParaRPr>
          </a:p>
          <a:p>
            <a:r>
              <a:rPr lang="ru-RU" sz="2000" b="1" dirty="0">
                <a:solidFill>
                  <a:schemeClr val="accent1">
                    <a:lumMod val="50000"/>
                  </a:schemeClr>
                </a:solidFill>
                <a:latin typeface="Times New Roman, serif"/>
              </a:rPr>
              <a:t>наличие мест, где можно прятаться: постройки, деревья, кустарники, небольшие ямы и пр. Заранее нужно договориться о том, до каких границ можно прятаться и убегать. «Темницей» может быть угол площадки, дерево или какое-либо приметное место. «Темницу» обозначают палочками, веточками, линиями, камнями.</a:t>
            </a:r>
            <a:endParaRPr lang="ru-RU" sz="2000" b="1" i="0" dirty="0">
              <a:solidFill>
                <a:schemeClr val="accent1">
                  <a:lumMod val="50000"/>
                </a:schemeClr>
              </a:solidFill>
              <a:effectLst/>
              <a:latin typeface="Open Sans"/>
            </a:endParaRPr>
          </a:p>
        </p:txBody>
      </p:sp>
    </p:spTree>
    <p:extLst>
      <p:ext uri="{BB962C8B-B14F-4D97-AF65-F5344CB8AC3E}">
        <p14:creationId xmlns:p14="http://schemas.microsoft.com/office/powerpoint/2010/main" val="196891163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a:stretch>
            <a:fillRect/>
          </a:stretch>
        </p:blipFill>
        <p:spPr>
          <a:xfrm>
            <a:off x="0" y="-1607"/>
            <a:ext cx="12192000" cy="6861214"/>
          </a:xfrm>
          <a:prstGeom prst="rect">
            <a:avLst/>
          </a:prstGeom>
        </p:spPr>
      </p:pic>
      <p:sp>
        <p:nvSpPr>
          <p:cNvPr id="3" name="Прямоугольник 2"/>
          <p:cNvSpPr/>
          <p:nvPr/>
        </p:nvSpPr>
        <p:spPr>
          <a:xfrm>
            <a:off x="719847" y="335846"/>
            <a:ext cx="10758791" cy="5816977"/>
          </a:xfrm>
          <a:prstGeom prst="rect">
            <a:avLst/>
          </a:prstGeom>
        </p:spPr>
        <p:txBody>
          <a:bodyPr wrap="square">
            <a:spAutoFit/>
          </a:bodyPr>
          <a:lstStyle/>
          <a:p>
            <a:pPr algn="ctr"/>
            <a:endParaRPr lang="ru-RU" sz="2400" b="1" dirty="0" smtClean="0">
              <a:solidFill>
                <a:srgbClr val="000000"/>
              </a:solidFill>
              <a:latin typeface="Helvetica Neue"/>
            </a:endParaRPr>
          </a:p>
          <a:p>
            <a:pPr algn="ctr"/>
            <a:r>
              <a:rPr lang="ru-RU" sz="2800" b="1" dirty="0" smtClean="0">
                <a:solidFill>
                  <a:srgbClr val="002060"/>
                </a:solidFill>
                <a:latin typeface="Helvetica Neue"/>
              </a:rPr>
              <a:t>Колечко</a:t>
            </a:r>
            <a:r>
              <a:rPr lang="ru-RU" sz="2800" b="1" dirty="0">
                <a:solidFill>
                  <a:srgbClr val="002060"/>
                </a:solidFill>
                <a:latin typeface="Helvetica Neue"/>
              </a:rPr>
              <a:t>.</a:t>
            </a:r>
            <a:r>
              <a:rPr lang="ru-RU" sz="2000" b="1" dirty="0">
                <a:solidFill>
                  <a:schemeClr val="bg1">
                    <a:lumMod val="95000"/>
                    <a:lumOff val="5000"/>
                  </a:schemeClr>
                </a:solidFill>
              </a:rPr>
              <a:t/>
            </a:r>
            <a:br>
              <a:rPr lang="ru-RU" sz="2000" b="1" dirty="0">
                <a:solidFill>
                  <a:schemeClr val="bg1">
                    <a:lumMod val="95000"/>
                    <a:lumOff val="5000"/>
                  </a:schemeClr>
                </a:solidFill>
              </a:rPr>
            </a:br>
            <a:endParaRPr lang="ru-RU" sz="2000" b="1" dirty="0" smtClean="0">
              <a:solidFill>
                <a:schemeClr val="bg1">
                  <a:lumMod val="95000"/>
                  <a:lumOff val="5000"/>
                </a:schemeClr>
              </a:solidFill>
            </a:endParaRPr>
          </a:p>
          <a:p>
            <a:pPr algn="ctr"/>
            <a:r>
              <a:rPr lang="ru-RU" sz="2000" b="1" dirty="0" smtClean="0">
                <a:solidFill>
                  <a:schemeClr val="bg1">
                    <a:lumMod val="95000"/>
                    <a:lumOff val="5000"/>
                  </a:schemeClr>
                </a:solidFill>
                <a:latin typeface="Helvetica Neue"/>
              </a:rPr>
              <a:t>Ведущий </a:t>
            </a:r>
            <a:r>
              <a:rPr lang="ru-RU" sz="2000" b="1" dirty="0">
                <a:solidFill>
                  <a:schemeClr val="bg1">
                    <a:lumMod val="95000"/>
                    <a:lumOff val="5000"/>
                  </a:schemeClr>
                </a:solidFill>
                <a:latin typeface="Helvetica Neue"/>
              </a:rPr>
              <a:t>берет в руки кольцо. Все остальные участники садятся на лавку, складывают ладошки лодочкой и кладут на колени. Ведущий обходит детей и каждому вкладывает в ладошки свои ладони, при этом он приговаривает:</a:t>
            </a:r>
            <a:r>
              <a:rPr lang="ru-RU" sz="2000" b="1" dirty="0">
                <a:solidFill>
                  <a:schemeClr val="bg1">
                    <a:lumMod val="95000"/>
                    <a:lumOff val="5000"/>
                  </a:schemeClr>
                </a:solidFill>
              </a:rPr>
              <a:t/>
            </a:r>
            <a:br>
              <a:rPr lang="ru-RU" sz="2000" b="1" dirty="0">
                <a:solidFill>
                  <a:schemeClr val="bg1">
                    <a:lumMod val="95000"/>
                    <a:lumOff val="5000"/>
                  </a:schemeClr>
                </a:solidFill>
              </a:rPr>
            </a:br>
            <a:r>
              <a:rPr lang="ru-RU" sz="2000" b="1" dirty="0">
                <a:solidFill>
                  <a:schemeClr val="bg1">
                    <a:lumMod val="95000"/>
                    <a:lumOff val="5000"/>
                  </a:schemeClr>
                </a:solidFill>
                <a:latin typeface="Helvetica Neue"/>
              </a:rPr>
              <a:t>Я по горенке иду, колечко несу! Угадайте – ка, ребята, где золото упало?»</a:t>
            </a:r>
            <a:r>
              <a:rPr lang="ru-RU" sz="2000" b="1" dirty="0">
                <a:solidFill>
                  <a:schemeClr val="bg1">
                    <a:lumMod val="95000"/>
                    <a:lumOff val="5000"/>
                  </a:schemeClr>
                </a:solidFill>
              </a:rPr>
              <a:t/>
            </a:r>
            <a:br>
              <a:rPr lang="ru-RU" sz="2000" b="1" dirty="0">
                <a:solidFill>
                  <a:schemeClr val="bg1">
                    <a:lumMod val="95000"/>
                    <a:lumOff val="5000"/>
                  </a:schemeClr>
                </a:solidFill>
              </a:rPr>
            </a:br>
            <a:r>
              <a:rPr lang="ru-RU" sz="2000" b="1" dirty="0">
                <a:solidFill>
                  <a:schemeClr val="bg1">
                    <a:lumMod val="95000"/>
                    <a:lumOff val="5000"/>
                  </a:schemeClr>
                </a:solidFill>
                <a:latin typeface="Helvetica Neue"/>
              </a:rPr>
              <a:t>Одному из игроков ведущий незаметно кладет в руки кольцо. Потом отходит на несколько шагов от лавки и произносит нараспев слова:</a:t>
            </a:r>
            <a:r>
              <a:rPr lang="ru-RU" sz="2000" b="1" dirty="0">
                <a:solidFill>
                  <a:schemeClr val="bg1">
                    <a:lumMod val="95000"/>
                    <a:lumOff val="5000"/>
                  </a:schemeClr>
                </a:solidFill>
              </a:rPr>
              <a:t/>
            </a:r>
            <a:br>
              <a:rPr lang="ru-RU" sz="2000" b="1" dirty="0">
                <a:solidFill>
                  <a:schemeClr val="bg1">
                    <a:lumMod val="95000"/>
                    <a:lumOff val="5000"/>
                  </a:schemeClr>
                </a:solidFill>
              </a:rPr>
            </a:br>
            <a:r>
              <a:rPr lang="ru-RU" sz="2000" b="1" dirty="0">
                <a:solidFill>
                  <a:srgbClr val="00B0F0"/>
                </a:solidFill>
                <a:latin typeface="Helvetica Neue"/>
              </a:rPr>
              <a:t>Колечко, колечко,</a:t>
            </a:r>
            <a:r>
              <a:rPr lang="ru-RU" sz="2000" b="1" dirty="0">
                <a:solidFill>
                  <a:srgbClr val="00B0F0"/>
                </a:solidFill>
              </a:rPr>
              <a:t/>
            </a:r>
            <a:br>
              <a:rPr lang="ru-RU" sz="2000" b="1" dirty="0">
                <a:solidFill>
                  <a:srgbClr val="00B0F0"/>
                </a:solidFill>
              </a:rPr>
            </a:br>
            <a:r>
              <a:rPr lang="ru-RU" sz="2000" b="1" dirty="0">
                <a:solidFill>
                  <a:srgbClr val="00B0F0"/>
                </a:solidFill>
                <a:latin typeface="Helvetica Neue"/>
              </a:rPr>
              <a:t>Выйди на крылечко!</a:t>
            </a:r>
            <a:r>
              <a:rPr lang="ru-RU" sz="2000" b="1" dirty="0">
                <a:solidFill>
                  <a:srgbClr val="00B0F0"/>
                </a:solidFill>
              </a:rPr>
              <a:t/>
            </a:r>
            <a:br>
              <a:rPr lang="ru-RU" sz="2000" b="1" dirty="0">
                <a:solidFill>
                  <a:srgbClr val="00B0F0"/>
                </a:solidFill>
              </a:rPr>
            </a:br>
            <a:r>
              <a:rPr lang="ru-RU" sz="2000" b="1" dirty="0">
                <a:solidFill>
                  <a:srgbClr val="00B0F0"/>
                </a:solidFill>
                <a:latin typeface="Helvetica Neue"/>
              </a:rPr>
              <a:t>Кто с крылечка сойдет,</a:t>
            </a:r>
            <a:r>
              <a:rPr lang="ru-RU" sz="2000" b="1" dirty="0">
                <a:solidFill>
                  <a:srgbClr val="00B0F0"/>
                </a:solidFill>
              </a:rPr>
              <a:t/>
            </a:r>
            <a:br>
              <a:rPr lang="ru-RU" sz="2000" b="1" dirty="0">
                <a:solidFill>
                  <a:srgbClr val="00B0F0"/>
                </a:solidFill>
              </a:rPr>
            </a:br>
            <a:r>
              <a:rPr lang="ru-RU" sz="2000" b="1" dirty="0">
                <a:solidFill>
                  <a:srgbClr val="00B0F0"/>
                </a:solidFill>
                <a:latin typeface="Helvetica Neue"/>
              </a:rPr>
              <a:t>Тот колечко найдет!</a:t>
            </a:r>
            <a:r>
              <a:rPr lang="ru-RU" sz="2000" b="1" dirty="0">
                <a:solidFill>
                  <a:srgbClr val="00B0F0"/>
                </a:solidFill>
              </a:rPr>
              <a:t/>
            </a:r>
            <a:br>
              <a:rPr lang="ru-RU" sz="2000" b="1" dirty="0">
                <a:solidFill>
                  <a:srgbClr val="00B0F0"/>
                </a:solidFill>
              </a:rPr>
            </a:br>
            <a:r>
              <a:rPr lang="ru-RU" sz="2000" b="1" dirty="0">
                <a:solidFill>
                  <a:schemeClr val="bg1">
                    <a:lumMod val="95000"/>
                    <a:lumOff val="5000"/>
                  </a:schemeClr>
                </a:solidFill>
                <a:latin typeface="Helvetica Neue"/>
              </a:rPr>
              <a:t>Задача игрока, у которого в руках колечко – вскочить с лавки и убежать, а дети, сидящие рядом, должны догадаться, у кого оно спрятано, и постараться придерживая руками, не пустить этого игрока. Если игроку с кольцом не удается убежать, он возвращает кольцо ведущему. А если сумеет убежать, то становится новым ведущим и продолжает игру</a:t>
            </a:r>
            <a:endParaRPr lang="ru-RU" sz="2000" b="1" dirty="0">
              <a:solidFill>
                <a:schemeClr val="bg1">
                  <a:lumMod val="95000"/>
                  <a:lumOff val="5000"/>
                </a:schemeClr>
              </a:solidFill>
            </a:endParaRPr>
          </a:p>
        </p:txBody>
      </p:sp>
    </p:spTree>
    <p:extLst>
      <p:ext uri="{BB962C8B-B14F-4D97-AF65-F5344CB8AC3E}">
        <p14:creationId xmlns:p14="http://schemas.microsoft.com/office/powerpoint/2010/main" val="93903564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a:stretch>
            <a:fillRect/>
          </a:stretch>
        </p:blipFill>
        <p:spPr>
          <a:xfrm>
            <a:off x="0" y="-1607"/>
            <a:ext cx="12192000" cy="6861214"/>
          </a:xfrm>
          <a:prstGeom prst="rect">
            <a:avLst/>
          </a:prstGeom>
        </p:spPr>
      </p:pic>
      <p:sp>
        <p:nvSpPr>
          <p:cNvPr id="3" name="Прямоугольник 2"/>
          <p:cNvSpPr/>
          <p:nvPr/>
        </p:nvSpPr>
        <p:spPr>
          <a:xfrm>
            <a:off x="447472" y="365522"/>
            <a:ext cx="11498094" cy="6494085"/>
          </a:xfrm>
          <a:prstGeom prst="rect">
            <a:avLst/>
          </a:prstGeom>
        </p:spPr>
        <p:txBody>
          <a:bodyPr wrap="square">
            <a:spAutoFit/>
          </a:bodyPr>
          <a:lstStyle/>
          <a:p>
            <a:pPr algn="ctr"/>
            <a:r>
              <a:rPr lang="ru-RU" sz="2000" b="1" dirty="0">
                <a:solidFill>
                  <a:schemeClr val="accent1">
                    <a:lumMod val="60000"/>
                    <a:lumOff val="40000"/>
                  </a:schemeClr>
                </a:solidFill>
                <a:latin typeface="Helvetica Neue"/>
              </a:rPr>
              <a:t>Золотые ворота.</a:t>
            </a:r>
            <a:r>
              <a:rPr lang="ru-RU" sz="2000" b="1" dirty="0">
                <a:solidFill>
                  <a:schemeClr val="accent1">
                    <a:lumMod val="60000"/>
                    <a:lumOff val="40000"/>
                  </a:schemeClr>
                </a:solidFill>
              </a:rPr>
              <a:t/>
            </a:r>
            <a:br>
              <a:rPr lang="ru-RU" sz="2000" b="1" dirty="0">
                <a:solidFill>
                  <a:schemeClr val="accent1">
                    <a:lumMod val="60000"/>
                    <a:lumOff val="40000"/>
                  </a:schemeClr>
                </a:solidFill>
              </a:rPr>
            </a:br>
            <a:r>
              <a:rPr lang="ru-RU" b="1" dirty="0">
                <a:solidFill>
                  <a:srgbClr val="C00000"/>
                </a:solidFill>
                <a:latin typeface="Helvetica Neue"/>
              </a:rPr>
              <a:t>Одна пара играющих берется за руки и поднимает их вверх, образуя ворота. Остальные участники игры, взявшись за руки, цепочкой проходят через ворота и напевают:</a:t>
            </a:r>
            <a:r>
              <a:rPr lang="ru-RU" b="1" dirty="0">
                <a:solidFill>
                  <a:srgbClr val="C00000"/>
                </a:solidFill>
              </a:rPr>
              <a:t/>
            </a:r>
            <a:br>
              <a:rPr lang="ru-RU" b="1" dirty="0">
                <a:solidFill>
                  <a:srgbClr val="C00000"/>
                </a:solidFill>
              </a:rPr>
            </a:br>
            <a:r>
              <a:rPr lang="ru-RU" b="1" dirty="0">
                <a:solidFill>
                  <a:srgbClr val="C00000"/>
                </a:solidFill>
                <a:latin typeface="Helvetica Neue"/>
              </a:rPr>
              <a:t>Идет матушка Весна,</a:t>
            </a:r>
            <a:r>
              <a:rPr lang="ru-RU" b="1" dirty="0">
                <a:solidFill>
                  <a:srgbClr val="C00000"/>
                </a:solidFill>
              </a:rPr>
              <a:t/>
            </a:r>
            <a:br>
              <a:rPr lang="ru-RU" b="1" dirty="0">
                <a:solidFill>
                  <a:srgbClr val="C00000"/>
                </a:solidFill>
              </a:rPr>
            </a:br>
            <a:r>
              <a:rPr lang="ru-RU" b="1" dirty="0">
                <a:solidFill>
                  <a:srgbClr val="C00000"/>
                </a:solidFill>
                <a:latin typeface="Helvetica Neue"/>
              </a:rPr>
              <a:t>Отворяй-ка ворота.</a:t>
            </a:r>
            <a:r>
              <a:rPr lang="ru-RU" b="1" dirty="0">
                <a:solidFill>
                  <a:srgbClr val="C00000"/>
                </a:solidFill>
              </a:rPr>
              <a:t/>
            </a:r>
            <a:br>
              <a:rPr lang="ru-RU" b="1" dirty="0">
                <a:solidFill>
                  <a:srgbClr val="C00000"/>
                </a:solidFill>
              </a:rPr>
            </a:br>
            <a:r>
              <a:rPr lang="ru-RU" b="1" dirty="0">
                <a:solidFill>
                  <a:srgbClr val="C00000"/>
                </a:solidFill>
                <a:latin typeface="Helvetica Neue"/>
              </a:rPr>
              <a:t>Первый март пришел –</a:t>
            </a:r>
            <a:r>
              <a:rPr lang="ru-RU" b="1" dirty="0">
                <a:solidFill>
                  <a:srgbClr val="C00000"/>
                </a:solidFill>
              </a:rPr>
              <a:t/>
            </a:r>
            <a:br>
              <a:rPr lang="ru-RU" b="1" dirty="0">
                <a:solidFill>
                  <a:srgbClr val="C00000"/>
                </a:solidFill>
              </a:rPr>
            </a:br>
            <a:r>
              <a:rPr lang="ru-RU" b="1" dirty="0">
                <a:solidFill>
                  <a:srgbClr val="C00000"/>
                </a:solidFill>
                <a:latin typeface="Helvetica Neue"/>
              </a:rPr>
              <a:t>Всех детей привел.</a:t>
            </a:r>
            <a:r>
              <a:rPr lang="ru-RU" b="1" dirty="0">
                <a:solidFill>
                  <a:srgbClr val="C00000"/>
                </a:solidFill>
              </a:rPr>
              <a:t/>
            </a:r>
            <a:br>
              <a:rPr lang="ru-RU" b="1" dirty="0">
                <a:solidFill>
                  <a:srgbClr val="C00000"/>
                </a:solidFill>
              </a:rPr>
            </a:br>
            <a:r>
              <a:rPr lang="ru-RU" b="1" dirty="0">
                <a:solidFill>
                  <a:srgbClr val="C00000"/>
                </a:solidFill>
                <a:latin typeface="Helvetica Neue"/>
              </a:rPr>
              <a:t>А за ним и апрель –</a:t>
            </a:r>
            <a:r>
              <a:rPr lang="ru-RU" b="1" dirty="0">
                <a:solidFill>
                  <a:srgbClr val="C00000"/>
                </a:solidFill>
              </a:rPr>
              <a:t/>
            </a:r>
            <a:br>
              <a:rPr lang="ru-RU" b="1" dirty="0">
                <a:solidFill>
                  <a:srgbClr val="C00000"/>
                </a:solidFill>
              </a:rPr>
            </a:br>
            <a:r>
              <a:rPr lang="ru-RU" b="1" dirty="0">
                <a:solidFill>
                  <a:srgbClr val="C00000"/>
                </a:solidFill>
                <a:latin typeface="Helvetica Neue"/>
              </a:rPr>
              <a:t>Отворил окно и дверь.</a:t>
            </a:r>
            <a:r>
              <a:rPr lang="ru-RU" b="1" dirty="0">
                <a:solidFill>
                  <a:srgbClr val="C00000"/>
                </a:solidFill>
              </a:rPr>
              <a:t/>
            </a:r>
            <a:br>
              <a:rPr lang="ru-RU" b="1" dirty="0">
                <a:solidFill>
                  <a:srgbClr val="C00000"/>
                </a:solidFill>
              </a:rPr>
            </a:br>
            <a:r>
              <a:rPr lang="ru-RU" b="1" dirty="0">
                <a:solidFill>
                  <a:srgbClr val="C00000"/>
                </a:solidFill>
                <a:latin typeface="Helvetica Neue"/>
              </a:rPr>
              <a:t>А уж как пришел май –</a:t>
            </a:r>
            <a:r>
              <a:rPr lang="ru-RU" b="1" dirty="0">
                <a:solidFill>
                  <a:srgbClr val="C00000"/>
                </a:solidFill>
              </a:rPr>
              <a:t/>
            </a:r>
            <a:br>
              <a:rPr lang="ru-RU" b="1" dirty="0">
                <a:solidFill>
                  <a:srgbClr val="C00000"/>
                </a:solidFill>
              </a:rPr>
            </a:br>
            <a:r>
              <a:rPr lang="ru-RU" b="1" dirty="0">
                <a:solidFill>
                  <a:srgbClr val="C00000"/>
                </a:solidFill>
                <a:latin typeface="Helvetica Neue"/>
              </a:rPr>
              <a:t>Сколько </a:t>
            </a:r>
            <a:r>
              <a:rPr lang="ru-RU" b="1" dirty="0" err="1">
                <a:solidFill>
                  <a:srgbClr val="C00000"/>
                </a:solidFill>
                <a:latin typeface="Helvetica Neue"/>
              </a:rPr>
              <a:t>хошь</a:t>
            </a:r>
            <a:r>
              <a:rPr lang="ru-RU" b="1" dirty="0">
                <a:solidFill>
                  <a:srgbClr val="C00000"/>
                </a:solidFill>
                <a:latin typeface="Helvetica Neue"/>
              </a:rPr>
              <a:t> теперь гуляй!</a:t>
            </a:r>
            <a:r>
              <a:rPr lang="ru-RU" b="1" dirty="0">
                <a:solidFill>
                  <a:srgbClr val="C00000"/>
                </a:solidFill>
              </a:rPr>
              <a:t/>
            </a:r>
            <a:br>
              <a:rPr lang="ru-RU" b="1" dirty="0">
                <a:solidFill>
                  <a:srgbClr val="C00000"/>
                </a:solidFill>
              </a:rPr>
            </a:br>
            <a:r>
              <a:rPr lang="ru-RU" b="1" dirty="0">
                <a:solidFill>
                  <a:srgbClr val="C00000"/>
                </a:solidFill>
                <a:latin typeface="Helvetica Neue"/>
              </a:rPr>
              <a:t>Пропустив всех несколько раз, игроки, образующие ворота, каждого спрашивают, какую он выбирает сторону – правую или левую.</a:t>
            </a:r>
            <a:r>
              <a:rPr lang="ru-RU" b="1" dirty="0">
                <a:solidFill>
                  <a:srgbClr val="C00000"/>
                </a:solidFill>
              </a:rPr>
              <a:t/>
            </a:r>
            <a:br>
              <a:rPr lang="ru-RU" b="1" dirty="0">
                <a:solidFill>
                  <a:srgbClr val="C00000"/>
                </a:solidFill>
              </a:rPr>
            </a:br>
            <a:r>
              <a:rPr lang="ru-RU" b="1" dirty="0">
                <a:solidFill>
                  <a:srgbClr val="C00000"/>
                </a:solidFill>
                <a:latin typeface="Helvetica Neue"/>
              </a:rPr>
              <a:t>Разделившись на 2 команды все составляют новые пары и взявшись за руки, подняв их вверх, становятся в ряд за воротами. Один из играющих, не имеющий пары, входит в ворота, и ему поют:</a:t>
            </a:r>
            <a:r>
              <a:rPr lang="ru-RU" b="1" dirty="0">
                <a:solidFill>
                  <a:srgbClr val="C00000"/>
                </a:solidFill>
              </a:rPr>
              <a:t/>
            </a:r>
            <a:br>
              <a:rPr lang="ru-RU" b="1" dirty="0">
                <a:solidFill>
                  <a:srgbClr val="C00000"/>
                </a:solidFill>
              </a:rPr>
            </a:br>
            <a:r>
              <a:rPr lang="ru-RU" b="1" dirty="0">
                <a:solidFill>
                  <a:srgbClr val="C00000"/>
                </a:solidFill>
                <a:latin typeface="Helvetica Neue"/>
              </a:rPr>
              <a:t>Ходит матушка Весна</a:t>
            </a:r>
            <a:r>
              <a:rPr lang="ru-RU" b="1" dirty="0">
                <a:solidFill>
                  <a:srgbClr val="C00000"/>
                </a:solidFill>
              </a:rPr>
              <a:t/>
            </a:r>
            <a:br>
              <a:rPr lang="ru-RU" b="1" dirty="0">
                <a:solidFill>
                  <a:srgbClr val="C00000"/>
                </a:solidFill>
              </a:rPr>
            </a:br>
            <a:r>
              <a:rPr lang="ru-RU" b="1" dirty="0">
                <a:solidFill>
                  <a:srgbClr val="C00000"/>
                </a:solidFill>
                <a:latin typeface="Helvetica Neue"/>
              </a:rPr>
              <a:t>По полям, лесам одна</a:t>
            </a:r>
            <a:r>
              <a:rPr lang="ru-RU" b="1" dirty="0">
                <a:solidFill>
                  <a:srgbClr val="C00000"/>
                </a:solidFill>
              </a:rPr>
              <a:t/>
            </a:r>
            <a:br>
              <a:rPr lang="ru-RU" b="1" dirty="0">
                <a:solidFill>
                  <a:srgbClr val="C00000"/>
                </a:solidFill>
              </a:rPr>
            </a:br>
            <a:r>
              <a:rPr lang="ru-RU" b="1" dirty="0">
                <a:solidFill>
                  <a:srgbClr val="C00000"/>
                </a:solidFill>
                <a:latin typeface="Helvetica Neue"/>
              </a:rPr>
              <a:t>Первый раз прощается,</a:t>
            </a:r>
            <a:r>
              <a:rPr lang="ru-RU" b="1" dirty="0">
                <a:solidFill>
                  <a:srgbClr val="C00000"/>
                </a:solidFill>
              </a:rPr>
              <a:t/>
            </a:r>
            <a:br>
              <a:rPr lang="ru-RU" b="1" dirty="0">
                <a:solidFill>
                  <a:srgbClr val="C00000"/>
                </a:solidFill>
              </a:rPr>
            </a:br>
            <a:r>
              <a:rPr lang="ru-RU" b="1" dirty="0">
                <a:solidFill>
                  <a:srgbClr val="C00000"/>
                </a:solidFill>
                <a:latin typeface="Helvetica Neue"/>
              </a:rPr>
              <a:t>Другой раз запрещается</a:t>
            </a:r>
            <a:r>
              <a:rPr lang="ru-RU" b="1" dirty="0">
                <a:solidFill>
                  <a:srgbClr val="C00000"/>
                </a:solidFill>
              </a:rPr>
              <a:t/>
            </a:r>
            <a:br>
              <a:rPr lang="ru-RU" b="1" dirty="0">
                <a:solidFill>
                  <a:srgbClr val="C00000"/>
                </a:solidFill>
              </a:rPr>
            </a:br>
            <a:r>
              <a:rPr lang="ru-RU" b="1" dirty="0">
                <a:solidFill>
                  <a:srgbClr val="C00000"/>
                </a:solidFill>
                <a:latin typeface="Helvetica Neue"/>
              </a:rPr>
              <a:t>А на третий раз не пропустим Вас!</a:t>
            </a:r>
            <a:r>
              <a:rPr lang="ru-RU" b="1" dirty="0">
                <a:solidFill>
                  <a:srgbClr val="C00000"/>
                </a:solidFill>
              </a:rPr>
              <a:t/>
            </a:r>
            <a:br>
              <a:rPr lang="ru-RU" b="1" dirty="0">
                <a:solidFill>
                  <a:srgbClr val="C00000"/>
                </a:solidFill>
              </a:rPr>
            </a:br>
            <a:r>
              <a:rPr lang="ru-RU" b="1" dirty="0">
                <a:solidFill>
                  <a:srgbClr val="C00000"/>
                </a:solidFill>
                <a:latin typeface="Helvetica Neue"/>
              </a:rPr>
              <a:t>Затем он ребром ладони разъединяет руки стоящих пар . образовавшиеся 2 команды меряются силой – перетягивают канат.</a:t>
            </a:r>
            <a:endParaRPr lang="ru-RU" b="1" dirty="0">
              <a:solidFill>
                <a:srgbClr val="C00000"/>
              </a:solidFill>
            </a:endParaRPr>
          </a:p>
        </p:txBody>
      </p:sp>
    </p:spTree>
    <p:extLst>
      <p:ext uri="{BB962C8B-B14F-4D97-AF65-F5344CB8AC3E}">
        <p14:creationId xmlns:p14="http://schemas.microsoft.com/office/powerpoint/2010/main" val="146628059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a:stretch>
            <a:fillRect/>
          </a:stretch>
        </p:blipFill>
        <p:spPr>
          <a:xfrm>
            <a:off x="0" y="-1607"/>
            <a:ext cx="12192000" cy="6861214"/>
          </a:xfrm>
          <a:prstGeom prst="rect">
            <a:avLst/>
          </a:prstGeom>
        </p:spPr>
      </p:pic>
      <p:sp>
        <p:nvSpPr>
          <p:cNvPr id="3" name="Прямоугольник 2"/>
          <p:cNvSpPr/>
          <p:nvPr/>
        </p:nvSpPr>
        <p:spPr>
          <a:xfrm>
            <a:off x="635541" y="485907"/>
            <a:ext cx="10940374" cy="6124754"/>
          </a:xfrm>
          <a:prstGeom prst="rect">
            <a:avLst/>
          </a:prstGeom>
        </p:spPr>
        <p:txBody>
          <a:bodyPr wrap="square">
            <a:spAutoFit/>
          </a:bodyPr>
          <a:lstStyle/>
          <a:p>
            <a:pPr algn="ctr"/>
            <a:r>
              <a:rPr lang="ru-RU" sz="2800" b="1" dirty="0">
                <a:solidFill>
                  <a:schemeClr val="accent1">
                    <a:lumMod val="60000"/>
                    <a:lumOff val="40000"/>
                  </a:schemeClr>
                </a:solidFill>
                <a:latin typeface="Helvetica Neue"/>
              </a:rPr>
              <a:t>Дедушка </a:t>
            </a:r>
            <a:r>
              <a:rPr lang="ru-RU" sz="2800" b="1" dirty="0" err="1">
                <a:solidFill>
                  <a:schemeClr val="accent1">
                    <a:lumMod val="60000"/>
                    <a:lumOff val="40000"/>
                  </a:schemeClr>
                </a:solidFill>
                <a:latin typeface="Helvetica Neue"/>
              </a:rPr>
              <a:t>Мазай</a:t>
            </a:r>
            <a:r>
              <a:rPr lang="ru-RU" sz="2800" b="1" dirty="0">
                <a:solidFill>
                  <a:schemeClr val="accent1">
                    <a:lumMod val="60000"/>
                    <a:lumOff val="40000"/>
                  </a:schemeClr>
                </a:solidFill>
                <a:latin typeface="Helvetica Neue"/>
              </a:rPr>
              <a:t>.</a:t>
            </a:r>
            <a:r>
              <a:rPr lang="ru-RU" sz="2800" b="1" dirty="0">
                <a:solidFill>
                  <a:schemeClr val="accent1">
                    <a:lumMod val="60000"/>
                    <a:lumOff val="40000"/>
                  </a:schemeClr>
                </a:solidFill>
              </a:rPr>
              <a:t/>
            </a:r>
            <a:br>
              <a:rPr lang="ru-RU" sz="2800" b="1" dirty="0">
                <a:solidFill>
                  <a:schemeClr val="accent1">
                    <a:lumMod val="60000"/>
                    <a:lumOff val="40000"/>
                  </a:schemeClr>
                </a:solidFill>
              </a:rPr>
            </a:br>
            <a:r>
              <a:rPr lang="ru-RU" sz="2800" b="1" dirty="0">
                <a:solidFill>
                  <a:schemeClr val="accent1">
                    <a:lumMod val="60000"/>
                    <a:lumOff val="40000"/>
                  </a:schemeClr>
                </a:solidFill>
                <a:latin typeface="Helvetica Neue"/>
              </a:rPr>
              <a:t>Играющие выбирают дедушку </a:t>
            </a:r>
            <a:r>
              <a:rPr lang="ru-RU" sz="2800" b="1" dirty="0" err="1">
                <a:solidFill>
                  <a:schemeClr val="accent1">
                    <a:lumMod val="60000"/>
                    <a:lumOff val="40000"/>
                  </a:schemeClr>
                </a:solidFill>
                <a:latin typeface="Helvetica Neue"/>
              </a:rPr>
              <a:t>Мазая</a:t>
            </a:r>
            <a:r>
              <a:rPr lang="ru-RU" sz="2800" b="1" dirty="0">
                <a:solidFill>
                  <a:schemeClr val="accent1">
                    <a:lumMod val="60000"/>
                    <a:lumOff val="40000"/>
                  </a:schemeClr>
                </a:solidFill>
                <a:latin typeface="Helvetica Neue"/>
              </a:rPr>
              <a:t>. Остальные участники договариваются, какие движения, обозначающие работу, будут ему показывать (молотьбу, жатву и т.д.) они </a:t>
            </a:r>
            <a:r>
              <a:rPr lang="ru-RU" sz="2800" b="1" dirty="0" smtClean="0">
                <a:solidFill>
                  <a:schemeClr val="accent1">
                    <a:lumMod val="60000"/>
                    <a:lumOff val="40000"/>
                  </a:schemeClr>
                </a:solidFill>
                <a:latin typeface="Helvetica Neue"/>
              </a:rPr>
              <a:t>подходят к </a:t>
            </a:r>
            <a:r>
              <a:rPr lang="ru-RU" sz="2800" b="1" dirty="0">
                <a:solidFill>
                  <a:schemeClr val="accent1">
                    <a:lumMod val="60000"/>
                    <a:lumOff val="40000"/>
                  </a:schemeClr>
                </a:solidFill>
                <a:latin typeface="Helvetica Neue"/>
              </a:rPr>
              <a:t>дедушке </a:t>
            </a:r>
            <a:r>
              <a:rPr lang="ru-RU" sz="2800" b="1" dirty="0" err="1">
                <a:solidFill>
                  <a:schemeClr val="accent1">
                    <a:lumMod val="60000"/>
                    <a:lumOff val="40000"/>
                  </a:schemeClr>
                </a:solidFill>
                <a:latin typeface="Helvetica Neue"/>
              </a:rPr>
              <a:t>Мазаю</a:t>
            </a:r>
            <a:r>
              <a:rPr lang="ru-RU" sz="2800" b="1" dirty="0">
                <a:solidFill>
                  <a:schemeClr val="accent1">
                    <a:lumMod val="60000"/>
                    <a:lumOff val="40000"/>
                  </a:schemeClr>
                </a:solidFill>
                <a:latin typeface="Helvetica Neue"/>
              </a:rPr>
              <a:t> и поют:</a:t>
            </a:r>
            <a:r>
              <a:rPr lang="ru-RU" sz="2800" b="1" dirty="0">
                <a:solidFill>
                  <a:schemeClr val="accent1">
                    <a:lumMod val="60000"/>
                    <a:lumOff val="40000"/>
                  </a:schemeClr>
                </a:solidFill>
              </a:rPr>
              <a:t/>
            </a:r>
            <a:br>
              <a:rPr lang="ru-RU" sz="2800" b="1" dirty="0">
                <a:solidFill>
                  <a:schemeClr val="accent1">
                    <a:lumMod val="60000"/>
                    <a:lumOff val="40000"/>
                  </a:schemeClr>
                </a:solidFill>
              </a:rPr>
            </a:br>
            <a:r>
              <a:rPr lang="ru-RU" sz="2800" b="1" dirty="0">
                <a:solidFill>
                  <a:srgbClr val="C00000"/>
                </a:solidFill>
                <a:latin typeface="Helvetica Neue"/>
              </a:rPr>
              <a:t>Здравствуй, дедушка </a:t>
            </a:r>
            <a:r>
              <a:rPr lang="ru-RU" sz="2800" b="1" dirty="0" err="1">
                <a:solidFill>
                  <a:srgbClr val="C00000"/>
                </a:solidFill>
                <a:latin typeface="Helvetica Neue"/>
              </a:rPr>
              <a:t>Мазай</a:t>
            </a:r>
            <a:r>
              <a:rPr lang="ru-RU" sz="2800" b="1" dirty="0">
                <a:solidFill>
                  <a:srgbClr val="C00000"/>
                </a:solidFill>
                <a:latin typeface="Helvetica Neue"/>
              </a:rPr>
              <a:t>,</a:t>
            </a:r>
            <a:r>
              <a:rPr lang="ru-RU" sz="2800" b="1" dirty="0">
                <a:solidFill>
                  <a:srgbClr val="C00000"/>
                </a:solidFill>
              </a:rPr>
              <a:t/>
            </a:r>
            <a:br>
              <a:rPr lang="ru-RU" sz="2800" b="1" dirty="0">
                <a:solidFill>
                  <a:srgbClr val="C00000"/>
                </a:solidFill>
              </a:rPr>
            </a:br>
            <a:r>
              <a:rPr lang="ru-RU" sz="2800" b="1" dirty="0">
                <a:solidFill>
                  <a:srgbClr val="C00000"/>
                </a:solidFill>
                <a:latin typeface="Helvetica Neue"/>
              </a:rPr>
              <a:t>Из коробки вылезай!</a:t>
            </a:r>
            <a:r>
              <a:rPr lang="ru-RU" sz="2800" b="1" dirty="0">
                <a:solidFill>
                  <a:srgbClr val="C00000"/>
                </a:solidFill>
              </a:rPr>
              <a:t/>
            </a:r>
            <a:br>
              <a:rPr lang="ru-RU" sz="2800" b="1" dirty="0">
                <a:solidFill>
                  <a:srgbClr val="C00000"/>
                </a:solidFill>
              </a:rPr>
            </a:br>
            <a:r>
              <a:rPr lang="ru-RU" sz="2800" b="1" dirty="0">
                <a:solidFill>
                  <a:srgbClr val="C00000"/>
                </a:solidFill>
                <a:latin typeface="Helvetica Neue"/>
              </a:rPr>
              <a:t>Где мы были – мы не скажем,</a:t>
            </a:r>
            <a:r>
              <a:rPr lang="ru-RU" sz="2800" b="1" dirty="0">
                <a:solidFill>
                  <a:srgbClr val="C00000"/>
                </a:solidFill>
              </a:rPr>
              <a:t/>
            </a:r>
            <a:br>
              <a:rPr lang="ru-RU" sz="2800" b="1" dirty="0">
                <a:solidFill>
                  <a:srgbClr val="C00000"/>
                </a:solidFill>
              </a:rPr>
            </a:br>
            <a:r>
              <a:rPr lang="ru-RU" sz="2800" b="1" dirty="0">
                <a:solidFill>
                  <a:srgbClr val="C00000"/>
                </a:solidFill>
                <a:latin typeface="Helvetica Neue"/>
              </a:rPr>
              <a:t>А что делали – покажем!</a:t>
            </a:r>
            <a:r>
              <a:rPr lang="ru-RU" sz="2800" b="1" dirty="0">
                <a:solidFill>
                  <a:srgbClr val="C00000"/>
                </a:solidFill>
              </a:rPr>
              <a:t/>
            </a:r>
            <a:br>
              <a:rPr lang="ru-RU" sz="2800" b="1" dirty="0">
                <a:solidFill>
                  <a:srgbClr val="C00000"/>
                </a:solidFill>
              </a:rPr>
            </a:br>
            <a:r>
              <a:rPr lang="ru-RU" sz="2800" b="1" dirty="0">
                <a:solidFill>
                  <a:schemeClr val="accent1">
                    <a:lumMod val="60000"/>
                    <a:lumOff val="40000"/>
                  </a:schemeClr>
                </a:solidFill>
                <a:latin typeface="Helvetica Neue"/>
              </a:rPr>
              <a:t>После этих слов все изображают движениями работу, о которой договорились. Если дедушка </a:t>
            </a:r>
            <a:r>
              <a:rPr lang="ru-RU" sz="2800" b="1" dirty="0" err="1">
                <a:solidFill>
                  <a:schemeClr val="accent1">
                    <a:lumMod val="60000"/>
                    <a:lumOff val="40000"/>
                  </a:schemeClr>
                </a:solidFill>
                <a:latin typeface="Helvetica Neue"/>
              </a:rPr>
              <a:t>Мазай</a:t>
            </a:r>
            <a:r>
              <a:rPr lang="ru-RU" sz="2800" b="1" dirty="0">
                <a:solidFill>
                  <a:schemeClr val="accent1">
                    <a:lumMod val="60000"/>
                    <a:lumOff val="40000"/>
                  </a:schemeClr>
                </a:solidFill>
                <a:latin typeface="Helvetica Neue"/>
              </a:rPr>
              <a:t> отгадывает, дети разбегаются и он их ловит. Кого первого поймает, тот становится новым дедушкой </a:t>
            </a:r>
            <a:r>
              <a:rPr lang="ru-RU" sz="2800" b="1" dirty="0" err="1">
                <a:solidFill>
                  <a:schemeClr val="accent1">
                    <a:lumMod val="60000"/>
                    <a:lumOff val="40000"/>
                  </a:schemeClr>
                </a:solidFill>
                <a:latin typeface="Helvetica Neue"/>
              </a:rPr>
              <a:t>Мазаем</a:t>
            </a:r>
            <a:r>
              <a:rPr lang="ru-RU" sz="2800" b="1" dirty="0">
                <a:solidFill>
                  <a:schemeClr val="accent1">
                    <a:lumMod val="60000"/>
                    <a:lumOff val="40000"/>
                  </a:schemeClr>
                </a:solidFill>
                <a:latin typeface="Helvetica Neue"/>
              </a:rPr>
              <a:t> и игра повторяется. Если не отгадывает, ему показывают другую работу.</a:t>
            </a:r>
            <a:endParaRPr lang="ru-RU" sz="2800" b="1" dirty="0">
              <a:solidFill>
                <a:schemeClr val="accent1">
                  <a:lumMod val="60000"/>
                  <a:lumOff val="40000"/>
                </a:schemeClr>
              </a:solidFill>
            </a:endParaRPr>
          </a:p>
        </p:txBody>
      </p:sp>
    </p:spTree>
    <p:extLst>
      <p:ext uri="{BB962C8B-B14F-4D97-AF65-F5344CB8AC3E}">
        <p14:creationId xmlns:p14="http://schemas.microsoft.com/office/powerpoint/2010/main" val="365018315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a:stretch>
            <a:fillRect/>
          </a:stretch>
        </p:blipFill>
        <p:spPr>
          <a:xfrm>
            <a:off x="0" y="-1607"/>
            <a:ext cx="12192000" cy="6861214"/>
          </a:xfrm>
          <a:prstGeom prst="rect">
            <a:avLst/>
          </a:prstGeom>
        </p:spPr>
      </p:pic>
      <p:sp>
        <p:nvSpPr>
          <p:cNvPr id="3" name="Прямоугольник 2"/>
          <p:cNvSpPr/>
          <p:nvPr/>
        </p:nvSpPr>
        <p:spPr>
          <a:xfrm>
            <a:off x="408562" y="531515"/>
            <a:ext cx="11381361" cy="6063198"/>
          </a:xfrm>
          <a:prstGeom prst="rect">
            <a:avLst/>
          </a:prstGeom>
        </p:spPr>
        <p:txBody>
          <a:bodyPr wrap="square">
            <a:spAutoFit/>
          </a:bodyPr>
          <a:lstStyle/>
          <a:p>
            <a:pPr algn="ctr"/>
            <a:r>
              <a:rPr lang="ru-RU" sz="2800" b="1" i="1" dirty="0" smtClean="0">
                <a:solidFill>
                  <a:srgbClr val="002060"/>
                </a:solidFill>
                <a:latin typeface="Times New Roman" panose="02020603050405020304" pitchFamily="18" charset="0"/>
              </a:rPr>
              <a:t>Ворон</a:t>
            </a:r>
            <a:endParaRPr lang="ru-RU" sz="2800" b="1" dirty="0">
              <a:solidFill>
                <a:srgbClr val="002060"/>
              </a:solidFill>
              <a:latin typeface="Arial" panose="020B0604020202020204" pitchFamily="34" charset="0"/>
            </a:endParaRPr>
          </a:p>
          <a:p>
            <a:pPr indent="342900"/>
            <a:r>
              <a:rPr lang="ru-RU" b="1" u="sng" dirty="0">
                <a:solidFill>
                  <a:srgbClr val="000000"/>
                </a:solidFill>
                <a:latin typeface="Times New Roman" panose="02020603050405020304" pitchFamily="18" charset="0"/>
              </a:rPr>
              <a:t>Цель:</a:t>
            </a:r>
            <a:r>
              <a:rPr lang="ru-RU" b="1" dirty="0">
                <a:solidFill>
                  <a:srgbClr val="000000"/>
                </a:solidFill>
                <a:latin typeface="Times New Roman" panose="02020603050405020304" pitchFamily="18" charset="0"/>
              </a:rPr>
              <a:t> двигаться в соответствии с плясовым характером музыки и передавать содержание текста песни. Уметь расширять и сужать круг. Отрабатывать дробный шаг и разнообразные знакомые плясовые движения.</a:t>
            </a:r>
            <a:endParaRPr lang="ru-RU" b="1" dirty="0">
              <a:solidFill>
                <a:srgbClr val="000000"/>
              </a:solidFill>
              <a:latin typeface="Arial" panose="020B0604020202020204" pitchFamily="34" charset="0"/>
            </a:endParaRPr>
          </a:p>
          <a:p>
            <a:pPr indent="342900"/>
            <a:r>
              <a:rPr lang="ru-RU" b="1" u="sng" dirty="0">
                <a:solidFill>
                  <a:srgbClr val="000000"/>
                </a:solidFill>
                <a:latin typeface="Times New Roman" panose="02020603050405020304" pitchFamily="18" charset="0"/>
              </a:rPr>
              <a:t>Ход игры:</a:t>
            </a:r>
            <a:r>
              <a:rPr lang="ru-RU" b="1" dirty="0">
                <a:solidFill>
                  <a:srgbClr val="000000"/>
                </a:solidFill>
                <a:latin typeface="Times New Roman" panose="02020603050405020304" pitchFamily="18" charset="0"/>
              </a:rPr>
              <a:t> </a:t>
            </a:r>
            <a:endParaRPr lang="ru-RU" b="1" dirty="0">
              <a:solidFill>
                <a:srgbClr val="000000"/>
              </a:solidFill>
              <a:latin typeface="Arial" panose="020B0604020202020204" pitchFamily="34" charset="0"/>
            </a:endParaRPr>
          </a:p>
          <a:p>
            <a:pPr indent="342900"/>
            <a:r>
              <a:rPr lang="ru-RU" b="1" dirty="0">
                <a:solidFill>
                  <a:srgbClr val="000000"/>
                </a:solidFill>
                <a:latin typeface="Times New Roman" panose="02020603050405020304" pitchFamily="18" charset="0"/>
              </a:rPr>
              <a:t>Дети стоят по кругу. Выбирается заранее один ребёнок, изображающий «ворона». (Он стоит в кругу вместе со всеми)</a:t>
            </a:r>
            <a:endParaRPr lang="ru-RU" b="1" dirty="0">
              <a:solidFill>
                <a:srgbClr val="000000"/>
              </a:solidFill>
              <a:latin typeface="Arial" panose="020B0604020202020204" pitchFamily="34" charset="0"/>
            </a:endParaRPr>
          </a:p>
          <a:p>
            <a:pPr marL="914400"/>
            <a:r>
              <a:rPr lang="ru-RU" b="1" i="1" dirty="0">
                <a:solidFill>
                  <a:srgbClr val="002060"/>
                </a:solidFill>
                <a:latin typeface="Times New Roman" panose="02020603050405020304" pitchFamily="18" charset="0"/>
              </a:rPr>
              <a:t>Ой, ребята, та-</a:t>
            </a:r>
            <a:r>
              <a:rPr lang="ru-RU" b="1" i="1" dirty="0" err="1">
                <a:solidFill>
                  <a:srgbClr val="002060"/>
                </a:solidFill>
                <a:latin typeface="Times New Roman" panose="02020603050405020304" pitchFamily="18" charset="0"/>
              </a:rPr>
              <a:t>ра</a:t>
            </a:r>
            <a:r>
              <a:rPr lang="ru-RU" b="1" i="1" dirty="0">
                <a:solidFill>
                  <a:srgbClr val="002060"/>
                </a:solidFill>
                <a:latin typeface="Times New Roman" panose="02020603050405020304" pitchFamily="18" charset="0"/>
              </a:rPr>
              <a:t>-</a:t>
            </a:r>
            <a:r>
              <a:rPr lang="ru-RU" b="1" i="1" dirty="0" err="1">
                <a:solidFill>
                  <a:srgbClr val="002060"/>
                </a:solidFill>
                <a:latin typeface="Times New Roman" panose="02020603050405020304" pitchFamily="18" charset="0"/>
              </a:rPr>
              <a:t>ра</a:t>
            </a:r>
            <a:r>
              <a:rPr lang="ru-RU" b="1" i="1" dirty="0">
                <a:solidFill>
                  <a:srgbClr val="002060"/>
                </a:solidFill>
                <a:latin typeface="Times New Roman" panose="02020603050405020304" pitchFamily="18" charset="0"/>
              </a:rPr>
              <a:t>!</a:t>
            </a:r>
            <a:endParaRPr lang="ru-RU" b="1" dirty="0">
              <a:solidFill>
                <a:srgbClr val="002060"/>
              </a:solidFill>
              <a:latin typeface="Arial" panose="020B0604020202020204" pitchFamily="34" charset="0"/>
            </a:endParaRPr>
          </a:p>
          <a:p>
            <a:pPr marL="914400"/>
            <a:r>
              <a:rPr lang="ru-RU" b="1" i="1" dirty="0">
                <a:solidFill>
                  <a:srgbClr val="002060"/>
                </a:solidFill>
                <a:latin typeface="Times New Roman" panose="02020603050405020304" pitchFamily="18" charset="0"/>
              </a:rPr>
              <a:t>На горе стоит гора,</a:t>
            </a:r>
            <a:endParaRPr lang="ru-RU" b="1" dirty="0">
              <a:solidFill>
                <a:srgbClr val="002060"/>
              </a:solidFill>
              <a:latin typeface="Arial" panose="020B0604020202020204" pitchFamily="34" charset="0"/>
            </a:endParaRPr>
          </a:p>
          <a:p>
            <a:pPr marL="914400"/>
            <a:r>
              <a:rPr lang="ru-RU" b="1" i="1" dirty="0">
                <a:solidFill>
                  <a:srgbClr val="002060"/>
                </a:solidFill>
                <a:latin typeface="Times New Roman" panose="02020603050405020304" pitchFamily="18" charset="0"/>
              </a:rPr>
              <a:t>А на той горе дубок,</a:t>
            </a:r>
            <a:endParaRPr lang="ru-RU" b="1" dirty="0">
              <a:solidFill>
                <a:srgbClr val="002060"/>
              </a:solidFill>
              <a:latin typeface="Arial" panose="020B0604020202020204" pitchFamily="34" charset="0"/>
            </a:endParaRPr>
          </a:p>
          <a:p>
            <a:pPr marL="914400"/>
            <a:r>
              <a:rPr lang="ru-RU" b="1" i="1" dirty="0">
                <a:solidFill>
                  <a:srgbClr val="002060"/>
                </a:solidFill>
                <a:latin typeface="Times New Roman" panose="02020603050405020304" pitchFamily="18" charset="0"/>
              </a:rPr>
              <a:t>А на дубе воронок.</a:t>
            </a:r>
            <a:endParaRPr lang="ru-RU" b="1" dirty="0">
              <a:solidFill>
                <a:srgbClr val="002060"/>
              </a:solidFill>
              <a:latin typeface="Arial" panose="020B0604020202020204" pitchFamily="34" charset="0"/>
            </a:endParaRPr>
          </a:p>
          <a:p>
            <a:pPr marL="914400"/>
            <a:r>
              <a:rPr lang="ru-RU" b="1" i="1" dirty="0">
                <a:solidFill>
                  <a:srgbClr val="002060"/>
                </a:solidFill>
                <a:latin typeface="Times New Roman" panose="02020603050405020304" pitchFamily="18" charset="0"/>
              </a:rPr>
              <a:t>Ворон в красных сапогах,</a:t>
            </a:r>
            <a:endParaRPr lang="ru-RU" b="1" dirty="0">
              <a:solidFill>
                <a:srgbClr val="002060"/>
              </a:solidFill>
              <a:latin typeface="Arial" panose="020B0604020202020204" pitchFamily="34" charset="0"/>
            </a:endParaRPr>
          </a:p>
          <a:p>
            <a:pPr marL="914400"/>
            <a:r>
              <a:rPr lang="ru-RU" b="1" i="1" dirty="0">
                <a:solidFill>
                  <a:srgbClr val="002060"/>
                </a:solidFill>
                <a:latin typeface="Times New Roman" panose="02020603050405020304" pitchFamily="18" charset="0"/>
              </a:rPr>
              <a:t>В позолоченных серьгах.</a:t>
            </a:r>
            <a:endParaRPr lang="ru-RU" b="1" dirty="0">
              <a:solidFill>
                <a:srgbClr val="002060"/>
              </a:solidFill>
              <a:latin typeface="Arial" panose="020B0604020202020204" pitchFamily="34" charset="0"/>
            </a:endParaRPr>
          </a:p>
          <a:p>
            <a:pPr marL="914400"/>
            <a:r>
              <a:rPr lang="ru-RU" b="1" i="1" dirty="0">
                <a:solidFill>
                  <a:srgbClr val="002060"/>
                </a:solidFill>
                <a:latin typeface="Times New Roman" panose="02020603050405020304" pitchFamily="18" charset="0"/>
              </a:rPr>
              <a:t>Черный ворон на дубу,</a:t>
            </a:r>
            <a:endParaRPr lang="ru-RU" b="1" dirty="0">
              <a:solidFill>
                <a:srgbClr val="002060"/>
              </a:solidFill>
              <a:latin typeface="Arial" panose="020B0604020202020204" pitchFamily="34" charset="0"/>
            </a:endParaRPr>
          </a:p>
          <a:p>
            <a:pPr marL="914400"/>
            <a:r>
              <a:rPr lang="ru-RU" b="1" i="1" dirty="0">
                <a:solidFill>
                  <a:srgbClr val="002060"/>
                </a:solidFill>
                <a:latin typeface="Times New Roman" panose="02020603050405020304" pitchFamily="18" charset="0"/>
              </a:rPr>
              <a:t>Он играет во трубу.</a:t>
            </a:r>
            <a:endParaRPr lang="ru-RU" b="1" dirty="0">
              <a:solidFill>
                <a:srgbClr val="002060"/>
              </a:solidFill>
              <a:latin typeface="Arial" panose="020B0604020202020204" pitchFamily="34" charset="0"/>
            </a:endParaRPr>
          </a:p>
          <a:p>
            <a:pPr marL="914400"/>
            <a:r>
              <a:rPr lang="ru-RU" b="1" i="1" dirty="0">
                <a:solidFill>
                  <a:srgbClr val="002060"/>
                </a:solidFill>
                <a:latin typeface="Times New Roman" panose="02020603050405020304" pitchFamily="18" charset="0"/>
              </a:rPr>
              <a:t>Труба точеная,</a:t>
            </a:r>
            <a:endParaRPr lang="ru-RU" b="1" dirty="0">
              <a:solidFill>
                <a:srgbClr val="002060"/>
              </a:solidFill>
              <a:latin typeface="Arial" panose="020B0604020202020204" pitchFamily="34" charset="0"/>
            </a:endParaRPr>
          </a:p>
          <a:p>
            <a:pPr marL="914400"/>
            <a:r>
              <a:rPr lang="ru-RU" b="1" i="1" dirty="0">
                <a:solidFill>
                  <a:srgbClr val="002060"/>
                </a:solidFill>
                <a:latin typeface="Times New Roman" panose="02020603050405020304" pitchFamily="18" charset="0"/>
              </a:rPr>
              <a:t>Позолоченная,</a:t>
            </a:r>
            <a:endParaRPr lang="ru-RU" b="1" dirty="0">
              <a:solidFill>
                <a:srgbClr val="002060"/>
              </a:solidFill>
              <a:latin typeface="Arial" panose="020B0604020202020204" pitchFamily="34" charset="0"/>
            </a:endParaRPr>
          </a:p>
          <a:p>
            <a:pPr marL="914400"/>
            <a:r>
              <a:rPr lang="ru-RU" b="1" i="1" dirty="0">
                <a:solidFill>
                  <a:srgbClr val="002060"/>
                </a:solidFill>
                <a:latin typeface="Times New Roman" panose="02020603050405020304" pitchFamily="18" charset="0"/>
              </a:rPr>
              <a:t>Труба ладная,</a:t>
            </a:r>
            <a:endParaRPr lang="ru-RU" b="1" dirty="0">
              <a:solidFill>
                <a:srgbClr val="002060"/>
              </a:solidFill>
              <a:latin typeface="Arial" panose="020B0604020202020204" pitchFamily="34" charset="0"/>
            </a:endParaRPr>
          </a:p>
          <a:p>
            <a:pPr marL="914400"/>
            <a:r>
              <a:rPr lang="ru-RU" b="1" i="1" dirty="0">
                <a:solidFill>
                  <a:srgbClr val="002060"/>
                </a:solidFill>
                <a:latin typeface="Times New Roman" panose="02020603050405020304" pitchFamily="18" charset="0"/>
              </a:rPr>
              <a:t>Песня складная.</a:t>
            </a:r>
            <a:endParaRPr lang="ru-RU" b="1" dirty="0">
              <a:solidFill>
                <a:srgbClr val="002060"/>
              </a:solidFill>
              <a:latin typeface="Arial" panose="020B0604020202020204" pitchFamily="34" charset="0"/>
            </a:endParaRPr>
          </a:p>
          <a:p>
            <a:pPr indent="342900"/>
            <a:r>
              <a:rPr lang="ru-RU" b="1" dirty="0">
                <a:solidFill>
                  <a:srgbClr val="000000"/>
                </a:solidFill>
                <a:latin typeface="Times New Roman" panose="02020603050405020304" pitchFamily="18" charset="0"/>
              </a:rPr>
              <a:t>С окончание песни «Ворон» выбегает из круга, все закрывают глаза, «ворон» обегает круг, дотрагивается до чьей-нибудь спины, а сам становится в круг.</a:t>
            </a:r>
            <a:endParaRPr lang="ru-RU" b="1" i="0" dirty="0">
              <a:solidFill>
                <a:srgbClr val="000000"/>
              </a:solidFill>
              <a:effectLst/>
              <a:latin typeface="Arial" panose="020B0604020202020204" pitchFamily="34" charset="0"/>
            </a:endParaRPr>
          </a:p>
        </p:txBody>
      </p:sp>
    </p:spTree>
    <p:extLst>
      <p:ext uri="{BB962C8B-B14F-4D97-AF65-F5344CB8AC3E}">
        <p14:creationId xmlns:p14="http://schemas.microsoft.com/office/powerpoint/2010/main" val="318937701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a:stretch>
            <a:fillRect/>
          </a:stretch>
        </p:blipFill>
        <p:spPr>
          <a:xfrm>
            <a:off x="0" y="-1607"/>
            <a:ext cx="12192000" cy="6861214"/>
          </a:xfrm>
          <a:prstGeom prst="rect">
            <a:avLst/>
          </a:prstGeom>
        </p:spPr>
      </p:pic>
      <p:sp>
        <p:nvSpPr>
          <p:cNvPr id="7" name="Прямоугольник 6"/>
          <p:cNvSpPr/>
          <p:nvPr/>
        </p:nvSpPr>
        <p:spPr>
          <a:xfrm>
            <a:off x="622569" y="408086"/>
            <a:ext cx="10875525" cy="6186309"/>
          </a:xfrm>
          <a:prstGeom prst="rect">
            <a:avLst/>
          </a:prstGeom>
        </p:spPr>
        <p:txBody>
          <a:bodyPr wrap="square">
            <a:spAutoFit/>
          </a:bodyPr>
          <a:lstStyle/>
          <a:p>
            <a:pPr algn="ctr"/>
            <a:r>
              <a:rPr lang="ru-RU" sz="3200" b="1" dirty="0" smtClean="0">
                <a:solidFill>
                  <a:srgbClr val="FF0000"/>
                </a:solidFill>
                <a:latin typeface="PT Sans"/>
              </a:rPr>
              <a:t>Вейся</a:t>
            </a:r>
            <a:r>
              <a:rPr lang="ru-RU" sz="3200" b="1" dirty="0">
                <a:solidFill>
                  <a:srgbClr val="FF0000"/>
                </a:solidFill>
                <a:latin typeface="PT Sans"/>
              </a:rPr>
              <a:t>, </a:t>
            </a:r>
            <a:r>
              <a:rPr lang="ru-RU" sz="3200" b="1" dirty="0" smtClean="0">
                <a:solidFill>
                  <a:srgbClr val="FF0000"/>
                </a:solidFill>
                <a:latin typeface="PT Sans"/>
              </a:rPr>
              <a:t>венок</a:t>
            </a:r>
            <a:endParaRPr lang="ru-RU" sz="3200" b="1" dirty="0">
              <a:solidFill>
                <a:srgbClr val="FF0000"/>
              </a:solidFill>
              <a:latin typeface="PT Sans"/>
            </a:endParaRPr>
          </a:p>
          <a:p>
            <a:r>
              <a:rPr lang="ru-RU" sz="2800" b="1" dirty="0">
                <a:solidFill>
                  <a:srgbClr val="FF0000"/>
                </a:solidFill>
                <a:latin typeface="PT Sans"/>
              </a:rPr>
              <a:t> </a:t>
            </a:r>
            <a:r>
              <a:rPr lang="ru-RU" sz="2800" b="1" dirty="0" smtClean="0">
                <a:solidFill>
                  <a:srgbClr val="FF0000"/>
                </a:solidFill>
                <a:latin typeface="PT Sans"/>
              </a:rPr>
              <a:t>Цель</a:t>
            </a:r>
            <a:r>
              <a:rPr lang="ru-RU" sz="2800" b="1" dirty="0">
                <a:solidFill>
                  <a:srgbClr val="FF0000"/>
                </a:solidFill>
                <a:latin typeface="PT Sans"/>
              </a:rPr>
              <a:t>: учить детей водить хоровод; упражнять в беге.</a:t>
            </a:r>
          </a:p>
          <a:p>
            <a:r>
              <a:rPr lang="ru-RU" sz="2800" b="1" dirty="0">
                <a:solidFill>
                  <a:srgbClr val="FF0000"/>
                </a:solidFill>
                <a:latin typeface="PT Sans"/>
              </a:rPr>
              <a:t> </a:t>
            </a:r>
            <a:endParaRPr lang="ru-RU" sz="2800" b="1" dirty="0" smtClean="0">
              <a:solidFill>
                <a:srgbClr val="FF0000"/>
              </a:solidFill>
              <a:latin typeface="PT Sans"/>
            </a:endParaRPr>
          </a:p>
          <a:p>
            <a:r>
              <a:rPr lang="ru-RU" sz="2800" b="1" dirty="0" smtClean="0">
                <a:solidFill>
                  <a:srgbClr val="FF0000"/>
                </a:solidFill>
                <a:latin typeface="PT Sans"/>
              </a:rPr>
              <a:t>Ход </a:t>
            </a:r>
            <a:r>
              <a:rPr lang="ru-RU" sz="2800" b="1" dirty="0">
                <a:solidFill>
                  <a:srgbClr val="FF0000"/>
                </a:solidFill>
                <a:latin typeface="PT Sans"/>
              </a:rPr>
              <a:t>игры: Дети и воспитатель стоят около дерева, вокруг которого можно образовать круг и поводить хоровод. Воспитатель произносит:</a:t>
            </a:r>
          </a:p>
          <a:p>
            <a:r>
              <a:rPr lang="ru-RU" sz="2800" b="1" dirty="0">
                <a:solidFill>
                  <a:srgbClr val="C00000"/>
                </a:solidFill>
                <a:latin typeface="PT Sans"/>
              </a:rPr>
              <a:t>«Вы, ребята, листочки, из которых я буду плести веночки.</a:t>
            </a:r>
          </a:p>
          <a:p>
            <a:r>
              <a:rPr lang="ru-RU" sz="2800" b="1" dirty="0">
                <a:solidFill>
                  <a:srgbClr val="C00000"/>
                </a:solidFill>
                <a:latin typeface="PT Sans"/>
              </a:rPr>
              <a:t>Подул ветерок, разлетелись листочки» (дети выполняют бег по площадке).</a:t>
            </a:r>
          </a:p>
          <a:p>
            <a:r>
              <a:rPr lang="ru-RU" sz="2800" b="1" dirty="0">
                <a:solidFill>
                  <a:srgbClr val="FF0000"/>
                </a:solidFill>
                <a:latin typeface="PT Sans"/>
              </a:rPr>
              <a:t>По сигналу воспитателя: «Вейся, венок! Завивайся, венок! Да не путайся!» (дети бегут к воспитателю). Воспитатель помогает образовать круг. Вместе с воспитателем дети водят хоровод вокруг дерева, произнося рифмованные строки:</a:t>
            </a:r>
            <a:endParaRPr lang="ru-RU" sz="2800" b="1" i="0" dirty="0">
              <a:solidFill>
                <a:srgbClr val="FF0000"/>
              </a:solidFill>
              <a:effectLst/>
              <a:latin typeface="PT Sans"/>
            </a:endParaRPr>
          </a:p>
        </p:txBody>
      </p:sp>
    </p:spTree>
    <p:extLst>
      <p:ext uri="{BB962C8B-B14F-4D97-AF65-F5344CB8AC3E}">
        <p14:creationId xmlns:p14="http://schemas.microsoft.com/office/powerpoint/2010/main" val="120645810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p:cNvPicPr>
            <a:picLocks noChangeAspect="1"/>
          </p:cNvPicPr>
          <p:nvPr/>
        </p:nvPicPr>
        <p:blipFill>
          <a:blip r:embed="rId2"/>
          <a:stretch>
            <a:fillRect/>
          </a:stretch>
        </p:blipFill>
        <p:spPr>
          <a:xfrm>
            <a:off x="0" y="0"/>
            <a:ext cx="12192000" cy="6861214"/>
          </a:xfrm>
          <a:prstGeom prst="rect">
            <a:avLst/>
          </a:prstGeom>
        </p:spPr>
      </p:pic>
      <p:sp>
        <p:nvSpPr>
          <p:cNvPr id="4" name="Прямоугольник 3"/>
          <p:cNvSpPr/>
          <p:nvPr/>
        </p:nvSpPr>
        <p:spPr>
          <a:xfrm>
            <a:off x="609600" y="518220"/>
            <a:ext cx="11216640" cy="5293757"/>
          </a:xfrm>
          <a:prstGeom prst="rect">
            <a:avLst/>
          </a:prstGeom>
        </p:spPr>
        <p:txBody>
          <a:bodyPr wrap="square">
            <a:spAutoFit/>
          </a:bodyPr>
          <a:lstStyle/>
          <a:p>
            <a:pPr algn="ctr"/>
            <a:r>
              <a:rPr lang="ru-RU" sz="3200" b="1" dirty="0" smtClean="0">
                <a:solidFill>
                  <a:srgbClr val="00B0F0"/>
                </a:solidFill>
                <a:latin typeface="PT Sans"/>
              </a:rPr>
              <a:t>Море волнуется</a:t>
            </a:r>
          </a:p>
          <a:p>
            <a:pPr algn="ctr"/>
            <a:r>
              <a:rPr lang="ru-RU" sz="3200" dirty="0" smtClean="0">
                <a:solidFill>
                  <a:srgbClr val="00B0F0"/>
                </a:solidFill>
                <a:latin typeface="PT Sans"/>
              </a:rPr>
              <a:t>(эстонская народная игра)</a:t>
            </a:r>
          </a:p>
          <a:p>
            <a:pPr algn="ctr"/>
            <a:endParaRPr lang="ru-RU" sz="3200" dirty="0">
              <a:solidFill>
                <a:srgbClr val="00B0F0"/>
              </a:solidFill>
              <a:latin typeface="PT Sans"/>
            </a:endParaRPr>
          </a:p>
          <a:p>
            <a:pPr algn="ctr"/>
            <a:r>
              <a:rPr lang="ru-RU" sz="3200" b="1" dirty="0" smtClean="0">
                <a:solidFill>
                  <a:srgbClr val="00B0F0"/>
                </a:solidFill>
                <a:latin typeface="PT Sans"/>
              </a:rPr>
              <a:t>Ход </a:t>
            </a:r>
            <a:r>
              <a:rPr lang="ru-RU" sz="3200" b="1" dirty="0">
                <a:solidFill>
                  <a:srgbClr val="00B0F0"/>
                </a:solidFill>
                <a:latin typeface="PT Sans"/>
              </a:rPr>
              <a:t>игры: Стулья по количеству игроков ставятся в круг спинками внутрь. Все участники – рыбы. Один – ведущий. Дети садятся на стулья. По команде ведущего «Море волнуется!» рыбы начинают двигаться по кругу вокруг стульев. По команде «Море </a:t>
            </a:r>
            <a:r>
              <a:rPr lang="ru-RU" sz="3200" b="1" dirty="0" err="1">
                <a:solidFill>
                  <a:srgbClr val="00B0F0"/>
                </a:solidFill>
                <a:latin typeface="PT Sans"/>
              </a:rPr>
              <a:t>затихло!»дети</a:t>
            </a:r>
            <a:r>
              <a:rPr lang="ru-RU" sz="3200" b="1" dirty="0">
                <a:solidFill>
                  <a:srgbClr val="00B0F0"/>
                </a:solidFill>
                <a:latin typeface="PT Sans"/>
              </a:rPr>
              <a:t> занимают места. Водящий садится тоже на стул. Кому не хватило стула, тот водит.</a:t>
            </a:r>
          </a:p>
          <a:p>
            <a:r>
              <a:rPr lang="ru-RU" dirty="0">
                <a:solidFill>
                  <a:srgbClr val="000000"/>
                </a:solidFill>
                <a:latin typeface="PT Sans"/>
              </a:rPr>
              <a:t> </a:t>
            </a:r>
            <a:endParaRPr lang="ru-RU" b="0" i="0" dirty="0">
              <a:solidFill>
                <a:srgbClr val="000000"/>
              </a:solidFill>
              <a:effectLst/>
              <a:latin typeface="PT Sans"/>
            </a:endParaRPr>
          </a:p>
        </p:txBody>
      </p:sp>
    </p:spTree>
    <p:extLst>
      <p:ext uri="{BB962C8B-B14F-4D97-AF65-F5344CB8AC3E}">
        <p14:creationId xmlns:p14="http://schemas.microsoft.com/office/powerpoint/2010/main" val="83084379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endParaRPr lang="ru-RU" dirty="0"/>
          </a:p>
        </p:txBody>
      </p:sp>
      <p:sp>
        <p:nvSpPr>
          <p:cNvPr id="3" name="Подзаголовок 2"/>
          <p:cNvSpPr>
            <a:spLocks noGrp="1"/>
          </p:cNvSpPr>
          <p:nvPr>
            <p:ph type="subTitle" idx="1"/>
          </p:nvPr>
        </p:nvSpPr>
        <p:spPr/>
        <p:txBody>
          <a:bodyPr/>
          <a:lstStyle/>
          <a:p>
            <a:endParaRPr lang="ru-RU"/>
          </a:p>
        </p:txBody>
      </p:sp>
      <p:pic>
        <p:nvPicPr>
          <p:cNvPr id="4" name="Рисунок 3"/>
          <p:cNvPicPr>
            <a:picLocks noChangeAspect="1"/>
          </p:cNvPicPr>
          <p:nvPr/>
        </p:nvPicPr>
        <p:blipFill>
          <a:blip r:embed="rId2"/>
          <a:stretch>
            <a:fillRect/>
          </a:stretch>
        </p:blipFill>
        <p:spPr>
          <a:xfrm>
            <a:off x="0" y="-1607"/>
            <a:ext cx="12192000" cy="6861214"/>
          </a:xfrm>
          <a:prstGeom prst="rect">
            <a:avLst/>
          </a:prstGeom>
        </p:spPr>
      </p:pic>
      <p:sp>
        <p:nvSpPr>
          <p:cNvPr id="5" name="Прямоугольник 4"/>
          <p:cNvSpPr/>
          <p:nvPr/>
        </p:nvSpPr>
        <p:spPr>
          <a:xfrm>
            <a:off x="1011677" y="685799"/>
            <a:ext cx="10155676" cy="5509200"/>
          </a:xfrm>
          <a:prstGeom prst="rect">
            <a:avLst/>
          </a:prstGeom>
        </p:spPr>
        <p:txBody>
          <a:bodyPr wrap="square">
            <a:spAutoFit/>
          </a:bodyPr>
          <a:lstStyle/>
          <a:p>
            <a:pPr algn="ctr"/>
            <a:r>
              <a:rPr lang="ru-RU" sz="3200" b="1" i="1" dirty="0">
                <a:solidFill>
                  <a:srgbClr val="FF0000"/>
                </a:solidFill>
                <a:latin typeface="Times New Roman, serif"/>
              </a:rPr>
              <a:t>БУБЕНЦЫ</a:t>
            </a:r>
            <a:endParaRPr lang="ru-RU" sz="3200" b="1" dirty="0">
              <a:solidFill>
                <a:srgbClr val="FF0000"/>
              </a:solidFill>
              <a:latin typeface="Open Sans"/>
            </a:endParaRPr>
          </a:p>
          <a:p>
            <a:r>
              <a:rPr lang="ru-RU" sz="3200" b="1" dirty="0">
                <a:solidFill>
                  <a:srgbClr val="FF0000"/>
                </a:solidFill>
                <a:latin typeface="Times New Roman, serif"/>
              </a:rPr>
              <a:t>Дети встают в круг. На середину выходят двое - один с бубенцом или колокольчиком, другой - с завязанными глазами. </a:t>
            </a:r>
            <a:endParaRPr lang="ru-RU" sz="3200" b="1" dirty="0" smtClean="0">
              <a:solidFill>
                <a:srgbClr val="FF0000"/>
              </a:solidFill>
              <a:latin typeface="Times New Roman, serif"/>
            </a:endParaRPr>
          </a:p>
          <a:p>
            <a:r>
              <a:rPr lang="ru-RU" sz="3200" b="1" dirty="0" smtClean="0">
                <a:solidFill>
                  <a:srgbClr val="FF0000"/>
                </a:solidFill>
                <a:latin typeface="Times New Roman, serif"/>
              </a:rPr>
              <a:t>Все </a:t>
            </a:r>
            <a:r>
              <a:rPr lang="ru-RU" sz="3200" b="1" dirty="0">
                <a:solidFill>
                  <a:srgbClr val="FF0000"/>
                </a:solidFill>
                <a:latin typeface="Times New Roman, serif"/>
              </a:rPr>
              <a:t>поют:</a:t>
            </a:r>
            <a:endParaRPr lang="ru-RU" sz="3200" b="1" dirty="0">
              <a:solidFill>
                <a:srgbClr val="FF0000"/>
              </a:solidFill>
              <a:latin typeface="Open Sans"/>
            </a:endParaRPr>
          </a:p>
          <a:p>
            <a:r>
              <a:rPr lang="ru-RU" sz="3200" b="1" dirty="0" err="1" smtClean="0">
                <a:solidFill>
                  <a:srgbClr val="00B0F0"/>
                </a:solidFill>
                <a:latin typeface="Times New Roman, serif"/>
              </a:rPr>
              <a:t>Трынцы</a:t>
            </a:r>
            <a:r>
              <a:rPr lang="ru-RU" sz="3200" b="1" dirty="0" smtClean="0">
                <a:solidFill>
                  <a:srgbClr val="00B0F0"/>
                </a:solidFill>
                <a:latin typeface="Times New Roman, serif"/>
              </a:rPr>
              <a:t> - </a:t>
            </a:r>
            <a:r>
              <a:rPr lang="ru-RU" sz="3200" b="1" dirty="0" err="1" smtClean="0">
                <a:solidFill>
                  <a:srgbClr val="00B0F0"/>
                </a:solidFill>
                <a:latin typeface="Times New Roman, serif"/>
              </a:rPr>
              <a:t>брынцы</a:t>
            </a:r>
            <a:r>
              <a:rPr lang="ru-RU" sz="3200" b="1" dirty="0">
                <a:solidFill>
                  <a:srgbClr val="00B0F0"/>
                </a:solidFill>
                <a:latin typeface="Times New Roman, serif"/>
              </a:rPr>
              <a:t>, бубенцы,</a:t>
            </a:r>
            <a:endParaRPr lang="ru-RU" sz="3200" b="1" dirty="0">
              <a:solidFill>
                <a:srgbClr val="00B0F0"/>
              </a:solidFill>
              <a:latin typeface="Open Sans"/>
            </a:endParaRPr>
          </a:p>
          <a:p>
            <a:r>
              <a:rPr lang="ru-RU" sz="3200" b="1" dirty="0">
                <a:solidFill>
                  <a:srgbClr val="00B0F0"/>
                </a:solidFill>
                <a:latin typeface="Times New Roman, serif"/>
              </a:rPr>
              <a:t>Раззвонились удальцы:</a:t>
            </a:r>
            <a:endParaRPr lang="ru-RU" sz="3200" b="1" dirty="0">
              <a:solidFill>
                <a:srgbClr val="00B0F0"/>
              </a:solidFill>
              <a:latin typeface="Open Sans"/>
            </a:endParaRPr>
          </a:p>
          <a:p>
            <a:r>
              <a:rPr lang="ru-RU" sz="3200" b="1" dirty="0" err="1" smtClean="0">
                <a:solidFill>
                  <a:srgbClr val="00B0F0"/>
                </a:solidFill>
                <a:latin typeface="Times New Roman, serif"/>
              </a:rPr>
              <a:t>Диги</a:t>
            </a:r>
            <a:r>
              <a:rPr lang="ru-RU" sz="3200" b="1" dirty="0" smtClean="0">
                <a:solidFill>
                  <a:srgbClr val="00B0F0"/>
                </a:solidFill>
                <a:latin typeface="Times New Roman, serif"/>
              </a:rPr>
              <a:t> – </a:t>
            </a:r>
            <a:r>
              <a:rPr lang="ru-RU" sz="3200" b="1" dirty="0" err="1" smtClean="0">
                <a:solidFill>
                  <a:srgbClr val="00B0F0"/>
                </a:solidFill>
                <a:latin typeface="Times New Roman, serif"/>
              </a:rPr>
              <a:t>диги</a:t>
            </a:r>
            <a:r>
              <a:rPr lang="ru-RU" sz="3200" b="1" dirty="0" smtClean="0">
                <a:solidFill>
                  <a:srgbClr val="00B0F0"/>
                </a:solidFill>
                <a:latin typeface="Times New Roman, serif"/>
              </a:rPr>
              <a:t> – </a:t>
            </a:r>
            <a:r>
              <a:rPr lang="ru-RU" sz="3200" b="1" dirty="0" err="1" smtClean="0">
                <a:solidFill>
                  <a:srgbClr val="00B0F0"/>
                </a:solidFill>
                <a:latin typeface="Times New Roman, serif"/>
              </a:rPr>
              <a:t>диги</a:t>
            </a:r>
            <a:r>
              <a:rPr lang="ru-RU" sz="3200" b="1" dirty="0" smtClean="0">
                <a:solidFill>
                  <a:srgbClr val="00B0F0"/>
                </a:solidFill>
                <a:latin typeface="Times New Roman, serif"/>
              </a:rPr>
              <a:t> - дон</a:t>
            </a:r>
            <a:r>
              <a:rPr lang="ru-RU" sz="3200" b="1" dirty="0">
                <a:solidFill>
                  <a:srgbClr val="00B0F0"/>
                </a:solidFill>
                <a:latin typeface="Times New Roman, serif"/>
              </a:rPr>
              <a:t>,</a:t>
            </a:r>
            <a:endParaRPr lang="ru-RU" sz="3200" b="1" dirty="0">
              <a:solidFill>
                <a:srgbClr val="00B0F0"/>
              </a:solidFill>
              <a:latin typeface="Open Sans"/>
            </a:endParaRPr>
          </a:p>
          <a:p>
            <a:r>
              <a:rPr lang="ru-RU" sz="3200" b="1" dirty="0">
                <a:solidFill>
                  <a:srgbClr val="00B0F0"/>
                </a:solidFill>
                <a:latin typeface="Times New Roman, serif"/>
              </a:rPr>
              <a:t>Отгадай, откуда звон!</a:t>
            </a:r>
            <a:endParaRPr lang="ru-RU" sz="3200" b="1" dirty="0">
              <a:solidFill>
                <a:srgbClr val="00B0F0"/>
              </a:solidFill>
              <a:latin typeface="Open Sans"/>
            </a:endParaRPr>
          </a:p>
          <a:p>
            <a:r>
              <a:rPr lang="ru-RU" sz="3200" b="1" dirty="0">
                <a:solidFill>
                  <a:srgbClr val="00B0F0"/>
                </a:solidFill>
                <a:latin typeface="Times New Roman, serif"/>
              </a:rPr>
              <a:t>После этих слов "</a:t>
            </a:r>
            <a:r>
              <a:rPr lang="ru-RU" sz="3200" b="1" dirty="0" err="1">
                <a:solidFill>
                  <a:srgbClr val="00B0F0"/>
                </a:solidFill>
                <a:latin typeface="Times New Roman, serif"/>
              </a:rPr>
              <a:t>жмурка</a:t>
            </a:r>
            <a:r>
              <a:rPr lang="ru-RU" sz="3200" b="1" dirty="0">
                <a:solidFill>
                  <a:srgbClr val="00B0F0"/>
                </a:solidFill>
                <a:latin typeface="Times New Roman, serif"/>
              </a:rPr>
              <a:t>" ловит увертывающегося игрока.</a:t>
            </a:r>
            <a:endParaRPr lang="ru-RU" sz="3200" b="1" i="0" dirty="0">
              <a:solidFill>
                <a:srgbClr val="00B0F0"/>
              </a:solidFill>
              <a:effectLst/>
              <a:latin typeface="Open Sans"/>
            </a:endParaRPr>
          </a:p>
        </p:txBody>
      </p:sp>
    </p:spTree>
    <p:extLst>
      <p:ext uri="{BB962C8B-B14F-4D97-AF65-F5344CB8AC3E}">
        <p14:creationId xmlns:p14="http://schemas.microsoft.com/office/powerpoint/2010/main" val="161612811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a:stretch>
            <a:fillRect/>
          </a:stretch>
        </p:blipFill>
        <p:spPr>
          <a:xfrm>
            <a:off x="0" y="0"/>
            <a:ext cx="12192000" cy="6861214"/>
          </a:xfrm>
          <a:prstGeom prst="rect">
            <a:avLst/>
          </a:prstGeom>
        </p:spPr>
      </p:pic>
      <p:sp>
        <p:nvSpPr>
          <p:cNvPr id="3" name="Прямоугольник 2"/>
          <p:cNvSpPr/>
          <p:nvPr/>
        </p:nvSpPr>
        <p:spPr>
          <a:xfrm>
            <a:off x="812800" y="385078"/>
            <a:ext cx="10525760" cy="4585871"/>
          </a:xfrm>
          <a:prstGeom prst="rect">
            <a:avLst/>
          </a:prstGeom>
        </p:spPr>
        <p:txBody>
          <a:bodyPr wrap="square">
            <a:spAutoFit/>
          </a:bodyPr>
          <a:lstStyle/>
          <a:p>
            <a:pPr algn="ctr"/>
            <a:r>
              <a:rPr lang="ru-RU" sz="3600" b="1" dirty="0" smtClean="0">
                <a:solidFill>
                  <a:schemeClr val="accent3">
                    <a:lumMod val="50000"/>
                  </a:schemeClr>
                </a:solidFill>
                <a:latin typeface="PT Sans"/>
              </a:rPr>
              <a:t>Ручеек</a:t>
            </a:r>
            <a:endParaRPr lang="ru-RU" sz="3600" b="1" dirty="0">
              <a:solidFill>
                <a:schemeClr val="accent3">
                  <a:lumMod val="50000"/>
                </a:schemeClr>
              </a:solidFill>
              <a:latin typeface="PT Sans"/>
            </a:endParaRPr>
          </a:p>
          <a:p>
            <a:pPr algn="just"/>
            <a:endParaRPr lang="ru-RU" sz="3200" dirty="0" smtClean="0">
              <a:solidFill>
                <a:schemeClr val="accent3">
                  <a:lumMod val="50000"/>
                </a:schemeClr>
              </a:solidFill>
              <a:latin typeface="PT Sans"/>
            </a:endParaRPr>
          </a:p>
          <a:p>
            <a:pPr algn="just"/>
            <a:r>
              <a:rPr lang="ru-RU" sz="3200" b="1" dirty="0" smtClean="0">
                <a:solidFill>
                  <a:schemeClr val="accent3">
                    <a:lumMod val="50000"/>
                  </a:schemeClr>
                </a:solidFill>
                <a:latin typeface="PT Sans"/>
              </a:rPr>
              <a:t>Играющие </a:t>
            </a:r>
            <a:r>
              <a:rPr lang="ru-RU" sz="3200" b="1" dirty="0">
                <a:solidFill>
                  <a:schemeClr val="accent3">
                    <a:lumMod val="50000"/>
                  </a:schemeClr>
                </a:solidFill>
                <a:latin typeface="PT Sans"/>
              </a:rPr>
              <a:t>выстраиваются парами друг за </a:t>
            </a:r>
            <a:r>
              <a:rPr lang="ru-RU" sz="3200" b="1" dirty="0" smtClean="0">
                <a:solidFill>
                  <a:schemeClr val="accent3">
                    <a:lumMod val="50000"/>
                  </a:schemeClr>
                </a:solidFill>
                <a:latin typeface="PT Sans"/>
              </a:rPr>
              <a:t>другом. Каждая пара</a:t>
            </a:r>
            <a:r>
              <a:rPr lang="ru-RU" sz="3200" b="1" dirty="0">
                <a:solidFill>
                  <a:schemeClr val="accent3">
                    <a:lumMod val="50000"/>
                  </a:schemeClr>
                </a:solidFill>
                <a:latin typeface="PT Sans"/>
              </a:rPr>
              <a:t>,</a:t>
            </a:r>
            <a:br>
              <a:rPr lang="ru-RU" sz="3200" b="1" dirty="0">
                <a:solidFill>
                  <a:schemeClr val="accent3">
                    <a:lumMod val="50000"/>
                  </a:schemeClr>
                </a:solidFill>
                <a:latin typeface="PT Sans"/>
              </a:rPr>
            </a:br>
            <a:r>
              <a:rPr lang="ru-RU" sz="3200" b="1" dirty="0">
                <a:solidFill>
                  <a:schemeClr val="accent3">
                    <a:lumMod val="50000"/>
                  </a:schemeClr>
                </a:solidFill>
                <a:latin typeface="PT Sans"/>
              </a:rPr>
              <a:t>взявшись за руки, поднимает их вверх (образует «ворота»). Последняя пара проходит через строй играющих и становится впереди. И так далее.</a:t>
            </a:r>
          </a:p>
          <a:p>
            <a:pPr algn="just"/>
            <a:r>
              <a:rPr lang="ru-RU" sz="3200" b="1" dirty="0">
                <a:solidFill>
                  <a:schemeClr val="accent3">
                    <a:lumMod val="50000"/>
                  </a:schemeClr>
                </a:solidFill>
                <a:latin typeface="PT Sans"/>
              </a:rPr>
              <a:t>Игра проводится в быстром темпе. Играют, пока не надоест.</a:t>
            </a:r>
            <a:endParaRPr lang="ru-RU" sz="3200" b="1" i="0" dirty="0">
              <a:solidFill>
                <a:schemeClr val="accent3">
                  <a:lumMod val="50000"/>
                </a:schemeClr>
              </a:solidFill>
              <a:effectLst/>
              <a:latin typeface="PT Sans"/>
            </a:endParaRPr>
          </a:p>
        </p:txBody>
      </p:sp>
    </p:spTree>
    <p:extLst>
      <p:ext uri="{BB962C8B-B14F-4D97-AF65-F5344CB8AC3E}">
        <p14:creationId xmlns:p14="http://schemas.microsoft.com/office/powerpoint/2010/main" val="319398921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a:stretch>
            <a:fillRect/>
          </a:stretch>
        </p:blipFill>
        <p:spPr>
          <a:xfrm>
            <a:off x="0" y="0"/>
            <a:ext cx="12192000" cy="6861214"/>
          </a:xfrm>
          <a:prstGeom prst="rect">
            <a:avLst/>
          </a:prstGeom>
        </p:spPr>
      </p:pic>
      <p:sp>
        <p:nvSpPr>
          <p:cNvPr id="3" name="Прямоугольник 2"/>
          <p:cNvSpPr/>
          <p:nvPr/>
        </p:nvSpPr>
        <p:spPr>
          <a:xfrm>
            <a:off x="690880" y="470605"/>
            <a:ext cx="10972800" cy="5632311"/>
          </a:xfrm>
          <a:prstGeom prst="rect">
            <a:avLst/>
          </a:prstGeom>
        </p:spPr>
        <p:txBody>
          <a:bodyPr wrap="square">
            <a:spAutoFit/>
          </a:bodyPr>
          <a:lstStyle/>
          <a:p>
            <a:pPr algn="ctr"/>
            <a:r>
              <a:rPr lang="ru-RU" sz="2000" b="1" dirty="0" smtClean="0">
                <a:solidFill>
                  <a:srgbClr val="002060"/>
                </a:solidFill>
                <a:latin typeface="Arial" panose="020B0604020202020204" pitchFamily="34" charset="0"/>
              </a:rPr>
              <a:t>Карусель</a:t>
            </a:r>
          </a:p>
          <a:p>
            <a:endParaRPr lang="ru-RU" sz="2000" b="1" dirty="0" smtClean="0">
              <a:solidFill>
                <a:srgbClr val="002060"/>
              </a:solidFill>
              <a:latin typeface="Arial" panose="020B0604020202020204" pitchFamily="34" charset="0"/>
            </a:endParaRPr>
          </a:p>
          <a:p>
            <a:r>
              <a:rPr lang="ru-RU" sz="2000" b="1" dirty="0" smtClean="0">
                <a:solidFill>
                  <a:srgbClr val="002060"/>
                </a:solidFill>
                <a:latin typeface="Arial" panose="020B0604020202020204" pitchFamily="34" charset="0"/>
              </a:rPr>
              <a:t>Играющие </a:t>
            </a:r>
            <a:r>
              <a:rPr lang="ru-RU" sz="2000" b="1" dirty="0">
                <a:solidFill>
                  <a:srgbClr val="002060"/>
                </a:solidFill>
                <a:latin typeface="Arial" panose="020B0604020202020204" pitchFamily="34" charset="0"/>
              </a:rPr>
              <a:t>становятся в круг. На земле лежит верёвка, образующая кольцо (концы верёвки связаны). Ребята поднимают её с земли и, держась за неё правой (или левой) рукой, ходят по кругу со словами:</a:t>
            </a:r>
          </a:p>
          <a:p>
            <a:r>
              <a:rPr lang="ru-RU" sz="2000" b="1" dirty="0">
                <a:solidFill>
                  <a:srgbClr val="0070C0"/>
                </a:solidFill>
                <a:latin typeface="Arial" panose="020B0604020202020204" pitchFamily="34" charset="0"/>
              </a:rPr>
              <a:t>Еле-еле, еле-еле</a:t>
            </a:r>
          </a:p>
          <a:p>
            <a:r>
              <a:rPr lang="ru-RU" sz="2000" b="1" dirty="0">
                <a:solidFill>
                  <a:srgbClr val="0070C0"/>
                </a:solidFill>
                <a:latin typeface="Arial" panose="020B0604020202020204" pitchFamily="34" charset="0"/>
              </a:rPr>
              <a:t>Завертелись карусели, а потом кругом,</a:t>
            </a:r>
          </a:p>
          <a:p>
            <a:r>
              <a:rPr lang="ru-RU" sz="2000" b="1" dirty="0">
                <a:solidFill>
                  <a:srgbClr val="0070C0"/>
                </a:solidFill>
                <a:latin typeface="Arial" panose="020B0604020202020204" pitchFamily="34" charset="0"/>
              </a:rPr>
              <a:t>А потом кругом-кругом,</a:t>
            </a:r>
          </a:p>
          <a:p>
            <a:r>
              <a:rPr lang="ru-RU" sz="2000" b="1" dirty="0">
                <a:solidFill>
                  <a:srgbClr val="0070C0"/>
                </a:solidFill>
                <a:latin typeface="Arial" panose="020B0604020202020204" pitchFamily="34" charset="0"/>
              </a:rPr>
              <a:t>Всё бегом-бегом-бегом.</a:t>
            </a:r>
          </a:p>
          <a:p>
            <a:r>
              <a:rPr lang="ru-RU" sz="2000" b="1" dirty="0">
                <a:solidFill>
                  <a:srgbClr val="0070C0"/>
                </a:solidFill>
                <a:latin typeface="Arial" panose="020B0604020202020204" pitchFamily="34" charset="0"/>
              </a:rPr>
              <a:t>Дети двигаются сначала медленно, а после слов «бегом» бегут. По команде ведущего «Поворот!» они быстро берут верёвку другой рукой и бегут в противоположную сторону.</a:t>
            </a:r>
          </a:p>
          <a:p>
            <a:r>
              <a:rPr lang="ru-RU" sz="2000" b="1" dirty="0">
                <a:solidFill>
                  <a:srgbClr val="0070C0"/>
                </a:solidFill>
                <a:latin typeface="Arial" panose="020B0604020202020204" pitchFamily="34" charset="0"/>
              </a:rPr>
              <a:t>Тише, тише, не спишите!</a:t>
            </a:r>
          </a:p>
          <a:p>
            <a:r>
              <a:rPr lang="ru-RU" sz="2000" b="1" dirty="0">
                <a:solidFill>
                  <a:srgbClr val="0070C0"/>
                </a:solidFill>
                <a:latin typeface="Arial" panose="020B0604020202020204" pitchFamily="34" charset="0"/>
              </a:rPr>
              <a:t>Карусель остановите.</a:t>
            </a:r>
          </a:p>
          <a:p>
            <a:r>
              <a:rPr lang="ru-RU" sz="2000" b="1" dirty="0">
                <a:solidFill>
                  <a:srgbClr val="0070C0"/>
                </a:solidFill>
                <a:latin typeface="Arial" panose="020B0604020202020204" pitchFamily="34" charset="0"/>
              </a:rPr>
              <a:t>Раз и два, раз и два,</a:t>
            </a:r>
          </a:p>
          <a:p>
            <a:r>
              <a:rPr lang="ru-RU" sz="2000" b="1" dirty="0">
                <a:solidFill>
                  <a:srgbClr val="0070C0"/>
                </a:solidFill>
                <a:latin typeface="Arial" panose="020B0604020202020204" pitchFamily="34" charset="0"/>
              </a:rPr>
              <a:t>Вот и кончилась игра!</a:t>
            </a:r>
          </a:p>
          <a:p>
            <a:r>
              <a:rPr lang="ru-RU" sz="2000" b="1" dirty="0">
                <a:solidFill>
                  <a:srgbClr val="002060"/>
                </a:solidFill>
                <a:latin typeface="Arial" panose="020B0604020202020204" pitchFamily="34" charset="0"/>
              </a:rPr>
              <a:t>Движение карусели постепенно замедляется и с последними словами прекращается. Играющие кладут верёвку на землю и разбегаются по площадке.</a:t>
            </a:r>
            <a:endParaRPr lang="ru-RU" sz="2000" b="1" i="0" dirty="0">
              <a:solidFill>
                <a:srgbClr val="002060"/>
              </a:solidFill>
              <a:effectLst/>
              <a:latin typeface="Arial" panose="020B0604020202020204" pitchFamily="34" charset="0"/>
            </a:endParaRPr>
          </a:p>
        </p:txBody>
      </p:sp>
    </p:spTree>
    <p:extLst>
      <p:ext uri="{BB962C8B-B14F-4D97-AF65-F5344CB8AC3E}">
        <p14:creationId xmlns:p14="http://schemas.microsoft.com/office/powerpoint/2010/main" val="202900481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3"/>
          <a:stretch>
            <a:fillRect/>
          </a:stretch>
        </p:blipFill>
        <p:spPr>
          <a:xfrm>
            <a:off x="0" y="0"/>
            <a:ext cx="12192000" cy="6861214"/>
          </a:xfrm>
          <a:prstGeom prst="rect">
            <a:avLst/>
          </a:prstGeom>
        </p:spPr>
      </p:pic>
      <p:sp>
        <p:nvSpPr>
          <p:cNvPr id="3" name="Прямоугольник 2"/>
          <p:cNvSpPr/>
          <p:nvPr/>
        </p:nvSpPr>
        <p:spPr>
          <a:xfrm>
            <a:off x="564205" y="440059"/>
            <a:ext cx="11063590" cy="6247864"/>
          </a:xfrm>
          <a:prstGeom prst="rect">
            <a:avLst/>
          </a:prstGeom>
        </p:spPr>
        <p:txBody>
          <a:bodyPr wrap="square">
            <a:spAutoFit/>
          </a:bodyPr>
          <a:lstStyle/>
          <a:p>
            <a:pPr algn="ctr"/>
            <a:r>
              <a:rPr lang="ru-RU" sz="2800" b="1" dirty="0">
                <a:solidFill>
                  <a:srgbClr val="7030A0"/>
                </a:solidFill>
                <a:latin typeface="PT Sans"/>
              </a:rPr>
              <a:t>«Волк и </a:t>
            </a:r>
            <a:r>
              <a:rPr lang="ru-RU" sz="2800" b="1" dirty="0" smtClean="0">
                <a:solidFill>
                  <a:srgbClr val="7030A0"/>
                </a:solidFill>
                <a:latin typeface="PT Sans"/>
              </a:rPr>
              <a:t>овцы»</a:t>
            </a:r>
          </a:p>
          <a:p>
            <a:pPr algn="ctr"/>
            <a:r>
              <a:rPr lang="ru-RU" sz="2400" b="1" dirty="0" smtClean="0">
                <a:solidFill>
                  <a:srgbClr val="7030A0"/>
                </a:solidFill>
                <a:latin typeface="PT Sans"/>
              </a:rPr>
              <a:t/>
            </a:r>
            <a:br>
              <a:rPr lang="ru-RU" sz="2400" b="1" dirty="0" smtClean="0">
                <a:solidFill>
                  <a:srgbClr val="7030A0"/>
                </a:solidFill>
                <a:latin typeface="PT Sans"/>
              </a:rPr>
            </a:br>
            <a:r>
              <a:rPr lang="ru-RU" sz="2400" b="1" dirty="0" smtClean="0">
                <a:solidFill>
                  <a:srgbClr val="7030A0"/>
                </a:solidFill>
                <a:latin typeface="PT Sans"/>
              </a:rPr>
              <a:t>Цель: Учить имитировать движения животных, развивать ловкость и быстроту.</a:t>
            </a:r>
          </a:p>
          <a:p>
            <a:r>
              <a:rPr lang="ru-RU" sz="2400" b="1" dirty="0" smtClean="0">
                <a:solidFill>
                  <a:srgbClr val="7030A0"/>
                </a:solidFill>
                <a:latin typeface="PT Sans"/>
              </a:rPr>
              <a:t>Ход </a:t>
            </a:r>
            <a:r>
              <a:rPr lang="ru-RU" sz="2400" b="1" dirty="0">
                <a:solidFill>
                  <a:srgbClr val="7030A0"/>
                </a:solidFill>
                <a:latin typeface="PT Sans"/>
              </a:rPr>
              <a:t>игры: Один из играющих – волк, остальные – овцы. Волк сидит в логове. Овцы подходят к нему, взявшись за руки:</a:t>
            </a:r>
          </a:p>
          <a:p>
            <a:r>
              <a:rPr lang="ru-RU" sz="2400" b="1" dirty="0">
                <a:solidFill>
                  <a:srgbClr val="7030A0"/>
                </a:solidFill>
                <a:latin typeface="PT Sans"/>
              </a:rPr>
              <a:t>«Позволь нам погулять в твоем лесу, волк!»</a:t>
            </a:r>
          </a:p>
          <a:p>
            <a:r>
              <a:rPr lang="ru-RU" sz="2400" b="1" dirty="0">
                <a:solidFill>
                  <a:srgbClr val="7030A0"/>
                </a:solidFill>
                <a:latin typeface="PT Sans"/>
              </a:rPr>
              <a:t>Волк разрешает: «Гуляйте, гуляйте! Только травки не щипайте, а то мне твердо спать будет!» Овцы дают обещание и идут бегать на лужайку. Вскоре они забывают про обещание и начинают щипать траву:</a:t>
            </a:r>
          </a:p>
          <a:p>
            <a:r>
              <a:rPr lang="ru-RU" sz="2400" b="1" dirty="0">
                <a:solidFill>
                  <a:srgbClr val="7030A0"/>
                </a:solidFill>
                <a:latin typeface="PT Sans"/>
              </a:rPr>
              <a:t>Щиплем, щиплем травушку, зеленую муравушку.</a:t>
            </a:r>
          </a:p>
          <a:p>
            <a:r>
              <a:rPr lang="ru-RU" sz="2400" b="1" dirty="0">
                <a:solidFill>
                  <a:srgbClr val="7030A0"/>
                </a:solidFill>
                <a:latin typeface="PT Sans"/>
              </a:rPr>
              <a:t>Бабушке на рукавички, дедушке на кафтанчик!</a:t>
            </a:r>
          </a:p>
          <a:p>
            <a:r>
              <a:rPr lang="ru-RU" sz="2400" b="1" dirty="0">
                <a:solidFill>
                  <a:srgbClr val="7030A0"/>
                </a:solidFill>
                <a:latin typeface="PT Sans"/>
              </a:rPr>
              <a:t>А серому волку – грязи лопата!</a:t>
            </a:r>
          </a:p>
          <a:p>
            <a:r>
              <a:rPr lang="ru-RU" sz="2400" b="1" dirty="0">
                <a:solidFill>
                  <a:srgbClr val="7030A0"/>
                </a:solidFill>
                <a:latin typeface="PT Sans"/>
              </a:rPr>
              <a:t>Волк ловит овец. Овцы прячутся в домике.</a:t>
            </a:r>
          </a:p>
          <a:p>
            <a:r>
              <a:rPr lang="ru-RU" dirty="0">
                <a:solidFill>
                  <a:srgbClr val="000000"/>
                </a:solidFill>
                <a:latin typeface="PT Sans"/>
              </a:rPr>
              <a:t> </a:t>
            </a:r>
          </a:p>
          <a:p>
            <a:pPr algn="ctr"/>
            <a:r>
              <a:rPr lang="ru-RU" dirty="0">
                <a:solidFill>
                  <a:srgbClr val="000000"/>
                </a:solidFill>
                <a:latin typeface="PT Sans"/>
              </a:rPr>
              <a:t> </a:t>
            </a:r>
            <a:endParaRPr lang="ru-RU" b="0" i="0" dirty="0">
              <a:solidFill>
                <a:srgbClr val="000000"/>
              </a:solidFill>
              <a:effectLst/>
              <a:latin typeface="PT Sans"/>
            </a:endParaRPr>
          </a:p>
        </p:txBody>
      </p:sp>
    </p:spTree>
    <p:extLst>
      <p:ext uri="{BB962C8B-B14F-4D97-AF65-F5344CB8AC3E}">
        <p14:creationId xmlns:p14="http://schemas.microsoft.com/office/powerpoint/2010/main" val="336273973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a:stretch>
            <a:fillRect/>
          </a:stretch>
        </p:blipFill>
        <p:spPr>
          <a:xfrm>
            <a:off x="0" y="0"/>
            <a:ext cx="12192000" cy="6861214"/>
          </a:xfrm>
          <a:prstGeom prst="rect">
            <a:avLst/>
          </a:prstGeom>
        </p:spPr>
      </p:pic>
      <p:sp>
        <p:nvSpPr>
          <p:cNvPr id="4" name="Прямоугольник 3"/>
          <p:cNvSpPr/>
          <p:nvPr/>
        </p:nvSpPr>
        <p:spPr>
          <a:xfrm>
            <a:off x="426720" y="521365"/>
            <a:ext cx="11379200" cy="5693866"/>
          </a:xfrm>
          <a:prstGeom prst="rect">
            <a:avLst/>
          </a:prstGeom>
        </p:spPr>
        <p:txBody>
          <a:bodyPr wrap="square">
            <a:spAutoFit/>
          </a:bodyPr>
          <a:lstStyle/>
          <a:p>
            <a:pPr algn="ctr"/>
            <a:r>
              <a:rPr lang="ru-RU" sz="2800" b="1" dirty="0" smtClean="0">
                <a:solidFill>
                  <a:schemeClr val="accent1">
                    <a:lumMod val="50000"/>
                  </a:schemeClr>
                </a:solidFill>
                <a:latin typeface="Times New Roman" panose="02020603050405020304" pitchFamily="18" charset="0"/>
              </a:rPr>
              <a:t>Заинька</a:t>
            </a:r>
            <a:endParaRPr lang="ru-RU" sz="2800" b="1" dirty="0" smtClean="0">
              <a:solidFill>
                <a:schemeClr val="accent1">
                  <a:lumMod val="50000"/>
                </a:schemeClr>
              </a:solidFill>
              <a:latin typeface="Calibri" panose="020F0502020204030204" pitchFamily="34" charset="0"/>
            </a:endParaRPr>
          </a:p>
          <a:p>
            <a:pPr algn="just"/>
            <a:r>
              <a:rPr lang="ru-RU" sz="2400" b="1" dirty="0" smtClean="0">
                <a:solidFill>
                  <a:schemeClr val="accent1">
                    <a:lumMod val="50000"/>
                  </a:schemeClr>
                </a:solidFill>
                <a:latin typeface="Times New Roman" panose="02020603050405020304" pitchFamily="18" charset="0"/>
              </a:rPr>
              <a:t>Цель:  Развивать ритмический слух, внимание, импровизацию по тексту песни.</a:t>
            </a:r>
            <a:endParaRPr lang="ru-RU" sz="2400" b="1" dirty="0" smtClean="0">
              <a:solidFill>
                <a:schemeClr val="accent1">
                  <a:lumMod val="50000"/>
                </a:schemeClr>
              </a:solidFill>
              <a:latin typeface="Calibri" panose="020F0502020204030204" pitchFamily="34" charset="0"/>
            </a:endParaRPr>
          </a:p>
          <a:p>
            <a:pPr algn="just"/>
            <a:r>
              <a:rPr lang="ru-RU" sz="2400" b="1" dirty="0" smtClean="0">
                <a:solidFill>
                  <a:schemeClr val="accent1">
                    <a:lumMod val="50000"/>
                  </a:schemeClr>
                </a:solidFill>
                <a:latin typeface="Times New Roman" panose="02020603050405020304" pitchFamily="18" charset="0"/>
              </a:rPr>
              <a:t>Ход </a:t>
            </a:r>
            <a:r>
              <a:rPr lang="ru-RU" sz="2400" b="1" dirty="0">
                <a:solidFill>
                  <a:schemeClr val="accent1">
                    <a:lumMod val="50000"/>
                  </a:schemeClr>
                </a:solidFill>
                <a:latin typeface="Times New Roman" panose="02020603050405020304" pitchFamily="18" charset="0"/>
              </a:rPr>
              <a:t>игры: Дети вместе с педагогом становятся в круг. Педагог поет песенку и показывает детям движения.</a:t>
            </a:r>
            <a:endParaRPr lang="ru-RU" sz="2400" b="1" dirty="0">
              <a:solidFill>
                <a:schemeClr val="accent1">
                  <a:lumMod val="50000"/>
                </a:schemeClr>
              </a:solidFill>
              <a:latin typeface="Calibri" panose="020F0502020204030204" pitchFamily="34" charset="0"/>
            </a:endParaRPr>
          </a:p>
          <a:p>
            <a:pPr algn="just"/>
            <a:r>
              <a:rPr lang="ru-RU" sz="2400" b="1" dirty="0">
                <a:solidFill>
                  <a:schemeClr val="accent1">
                    <a:lumMod val="50000"/>
                  </a:schemeClr>
                </a:solidFill>
                <a:latin typeface="Times New Roman" panose="02020603050405020304" pitchFamily="18" charset="0"/>
              </a:rPr>
              <a:t>1. Заинька топни ножкой, серенький топни ножкой</a:t>
            </a:r>
            <a:endParaRPr lang="ru-RU" sz="2400" b="1" dirty="0">
              <a:solidFill>
                <a:schemeClr val="accent1">
                  <a:lumMod val="50000"/>
                </a:schemeClr>
              </a:solidFill>
              <a:latin typeface="Calibri" panose="020F0502020204030204" pitchFamily="34" charset="0"/>
            </a:endParaRPr>
          </a:p>
          <a:p>
            <a:pPr algn="just"/>
            <a:r>
              <a:rPr lang="ru-RU" sz="2400" b="1" dirty="0">
                <a:solidFill>
                  <a:schemeClr val="accent1">
                    <a:lumMod val="50000"/>
                  </a:schemeClr>
                </a:solidFill>
                <a:latin typeface="Times New Roman" panose="02020603050405020304" pitchFamily="18" charset="0"/>
              </a:rPr>
              <a:t>    Вот так этак, топни ножкой! (2 раза) (дети топают ножкой руки на поясе)</a:t>
            </a:r>
            <a:endParaRPr lang="ru-RU" sz="2400" b="1" dirty="0">
              <a:solidFill>
                <a:schemeClr val="accent1">
                  <a:lumMod val="50000"/>
                </a:schemeClr>
              </a:solidFill>
              <a:latin typeface="Calibri" panose="020F0502020204030204" pitchFamily="34" charset="0"/>
            </a:endParaRPr>
          </a:p>
          <a:p>
            <a:pPr algn="just"/>
            <a:r>
              <a:rPr lang="ru-RU" sz="2400" b="1" dirty="0">
                <a:solidFill>
                  <a:schemeClr val="accent1">
                    <a:lumMod val="50000"/>
                  </a:schemeClr>
                </a:solidFill>
                <a:latin typeface="Times New Roman" panose="02020603050405020304" pitchFamily="18" charset="0"/>
              </a:rPr>
              <a:t> 2.Заинька, бей в ладоши, серенький, бей в ладоши!</a:t>
            </a:r>
            <a:endParaRPr lang="ru-RU" sz="2400" b="1" dirty="0">
              <a:solidFill>
                <a:schemeClr val="accent1">
                  <a:lumMod val="50000"/>
                </a:schemeClr>
              </a:solidFill>
              <a:latin typeface="Calibri" panose="020F0502020204030204" pitchFamily="34" charset="0"/>
            </a:endParaRPr>
          </a:p>
          <a:p>
            <a:pPr algn="just"/>
            <a:r>
              <a:rPr lang="ru-RU" sz="2400" b="1" dirty="0">
                <a:solidFill>
                  <a:schemeClr val="accent1">
                    <a:lumMod val="50000"/>
                  </a:schemeClr>
                </a:solidFill>
                <a:latin typeface="Times New Roman" panose="02020603050405020304" pitchFamily="18" charset="0"/>
              </a:rPr>
              <a:t>    Вот так этак, бей в ладоши! (2 раза) (дети хлопают в ладоши)</a:t>
            </a:r>
            <a:endParaRPr lang="ru-RU" sz="2400" b="1" dirty="0">
              <a:solidFill>
                <a:schemeClr val="accent1">
                  <a:lumMod val="50000"/>
                </a:schemeClr>
              </a:solidFill>
              <a:latin typeface="Calibri" panose="020F0502020204030204" pitchFamily="34" charset="0"/>
            </a:endParaRPr>
          </a:p>
          <a:p>
            <a:pPr algn="just"/>
            <a:r>
              <a:rPr lang="ru-RU" sz="2400" b="1" dirty="0">
                <a:solidFill>
                  <a:schemeClr val="accent1">
                    <a:lumMod val="50000"/>
                  </a:schemeClr>
                </a:solidFill>
                <a:latin typeface="Times New Roman" panose="02020603050405020304" pitchFamily="18" charset="0"/>
              </a:rPr>
              <a:t> 3.Заинька, повернись, серенький, повернись,</a:t>
            </a:r>
            <a:endParaRPr lang="ru-RU" sz="2400" b="1" dirty="0">
              <a:solidFill>
                <a:schemeClr val="accent1">
                  <a:lumMod val="50000"/>
                </a:schemeClr>
              </a:solidFill>
              <a:latin typeface="Calibri" panose="020F0502020204030204" pitchFamily="34" charset="0"/>
            </a:endParaRPr>
          </a:p>
          <a:p>
            <a:pPr algn="just"/>
            <a:r>
              <a:rPr lang="ru-RU" sz="2400" b="1" dirty="0">
                <a:solidFill>
                  <a:schemeClr val="accent1">
                    <a:lumMod val="50000"/>
                  </a:schemeClr>
                </a:solidFill>
                <a:latin typeface="Times New Roman" panose="02020603050405020304" pitchFamily="18" charset="0"/>
              </a:rPr>
              <a:t>    Вот так этак повернись (2 раза) (повороты в стороны, руки на поясе)</a:t>
            </a:r>
            <a:endParaRPr lang="ru-RU" sz="2400" b="1" dirty="0">
              <a:solidFill>
                <a:schemeClr val="accent1">
                  <a:lumMod val="50000"/>
                </a:schemeClr>
              </a:solidFill>
              <a:latin typeface="Calibri" panose="020F0502020204030204" pitchFamily="34" charset="0"/>
            </a:endParaRPr>
          </a:p>
          <a:p>
            <a:pPr algn="just"/>
            <a:r>
              <a:rPr lang="ru-RU" sz="2400" b="1" dirty="0">
                <a:solidFill>
                  <a:schemeClr val="accent1">
                    <a:lumMod val="50000"/>
                  </a:schemeClr>
                </a:solidFill>
                <a:latin typeface="Times New Roman" panose="02020603050405020304" pitchFamily="18" charset="0"/>
              </a:rPr>
              <a:t> 4. Заинька попляши, серенький попляши!</a:t>
            </a:r>
            <a:endParaRPr lang="ru-RU" sz="2400" b="1" dirty="0">
              <a:solidFill>
                <a:schemeClr val="accent1">
                  <a:lumMod val="50000"/>
                </a:schemeClr>
              </a:solidFill>
              <a:latin typeface="Calibri" panose="020F0502020204030204" pitchFamily="34" charset="0"/>
            </a:endParaRPr>
          </a:p>
          <a:p>
            <a:pPr algn="just"/>
            <a:r>
              <a:rPr lang="ru-RU" sz="2400" b="1" dirty="0">
                <a:solidFill>
                  <a:schemeClr val="accent1">
                    <a:lumMod val="50000"/>
                  </a:schemeClr>
                </a:solidFill>
                <a:latin typeface="Times New Roman" panose="02020603050405020304" pitchFamily="18" charset="0"/>
              </a:rPr>
              <a:t>Вот так этак попляши (2 раза) (дети подпрыгивают на двух ногах кто как может)</a:t>
            </a:r>
            <a:endParaRPr lang="ru-RU" sz="2400" b="1" dirty="0">
              <a:solidFill>
                <a:schemeClr val="accent1">
                  <a:lumMod val="50000"/>
                </a:schemeClr>
              </a:solidFill>
              <a:latin typeface="Calibri" panose="020F0502020204030204" pitchFamily="34" charset="0"/>
            </a:endParaRPr>
          </a:p>
          <a:p>
            <a:pPr algn="just"/>
            <a:r>
              <a:rPr lang="ru-RU" sz="2400" b="1" dirty="0">
                <a:solidFill>
                  <a:schemeClr val="accent1">
                    <a:lumMod val="50000"/>
                  </a:schemeClr>
                </a:solidFill>
                <a:latin typeface="Times New Roman" panose="02020603050405020304" pitchFamily="18" charset="0"/>
              </a:rPr>
              <a:t> 5. Заинька поклонись, серенький поклонись</a:t>
            </a:r>
            <a:endParaRPr lang="ru-RU" sz="2400" b="1" dirty="0">
              <a:solidFill>
                <a:schemeClr val="accent1">
                  <a:lumMod val="50000"/>
                </a:schemeClr>
              </a:solidFill>
              <a:latin typeface="Calibri" panose="020F0502020204030204" pitchFamily="34" charset="0"/>
            </a:endParaRPr>
          </a:p>
          <a:p>
            <a:pPr algn="just"/>
            <a:r>
              <a:rPr lang="ru-RU" sz="2400" b="1" dirty="0">
                <a:solidFill>
                  <a:schemeClr val="accent1">
                    <a:lumMod val="50000"/>
                  </a:schemeClr>
                </a:solidFill>
                <a:latin typeface="Times New Roman" panose="02020603050405020304" pitchFamily="18" charset="0"/>
              </a:rPr>
              <a:t>     Вот так этак поклонись (2 раза) (дети кланяются, разводя руки в стороны</a:t>
            </a:r>
            <a:r>
              <a:rPr lang="ru-RU" sz="2400" b="1" dirty="0">
                <a:solidFill>
                  <a:srgbClr val="000000"/>
                </a:solidFill>
                <a:latin typeface="Times New Roman" panose="02020603050405020304" pitchFamily="18" charset="0"/>
              </a:rPr>
              <a:t>).</a:t>
            </a:r>
            <a:endParaRPr lang="ru-RU" sz="2400" b="1" i="0" dirty="0">
              <a:solidFill>
                <a:srgbClr val="000000"/>
              </a:solidFill>
              <a:effectLst/>
              <a:latin typeface="Calibri" panose="020F0502020204030204" pitchFamily="34" charset="0"/>
            </a:endParaRPr>
          </a:p>
        </p:txBody>
      </p:sp>
    </p:spTree>
    <p:extLst>
      <p:ext uri="{BB962C8B-B14F-4D97-AF65-F5344CB8AC3E}">
        <p14:creationId xmlns:p14="http://schemas.microsoft.com/office/powerpoint/2010/main" val="251747918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a:stretch>
            <a:fillRect/>
          </a:stretch>
        </p:blipFill>
        <p:spPr>
          <a:xfrm>
            <a:off x="0" y="0"/>
            <a:ext cx="12192000" cy="6861214"/>
          </a:xfrm>
          <a:prstGeom prst="rect">
            <a:avLst/>
          </a:prstGeom>
        </p:spPr>
      </p:pic>
      <p:sp>
        <p:nvSpPr>
          <p:cNvPr id="3" name="Прямоугольник 2"/>
          <p:cNvSpPr/>
          <p:nvPr/>
        </p:nvSpPr>
        <p:spPr>
          <a:xfrm>
            <a:off x="833120" y="482938"/>
            <a:ext cx="10668000" cy="5509200"/>
          </a:xfrm>
          <a:prstGeom prst="rect">
            <a:avLst/>
          </a:prstGeom>
        </p:spPr>
        <p:txBody>
          <a:bodyPr wrap="square">
            <a:spAutoFit/>
          </a:bodyPr>
          <a:lstStyle/>
          <a:p>
            <a:pPr algn="ctr"/>
            <a:r>
              <a:rPr lang="ru-RU" sz="3200" b="1" dirty="0" smtClean="0">
                <a:solidFill>
                  <a:srgbClr val="C00000"/>
                </a:solidFill>
                <a:latin typeface="Times New Roman" panose="02020603050405020304" pitchFamily="18" charset="0"/>
              </a:rPr>
              <a:t>Хоровод</a:t>
            </a:r>
            <a:endParaRPr lang="ru-RU" sz="3200" b="1" dirty="0">
              <a:solidFill>
                <a:srgbClr val="C00000"/>
              </a:solidFill>
              <a:latin typeface="Calibri" panose="020F0502020204030204" pitchFamily="34" charset="0"/>
            </a:endParaRPr>
          </a:p>
          <a:p>
            <a:pPr algn="just"/>
            <a:r>
              <a:rPr lang="ru-RU" sz="3200" b="1" dirty="0">
                <a:solidFill>
                  <a:srgbClr val="C00000"/>
                </a:solidFill>
                <a:latin typeface="Times New Roman" panose="02020603050405020304" pitchFamily="18" charset="0"/>
              </a:rPr>
              <a:t> Цель: учить детей водить хоровод; упражнять в приседании.</a:t>
            </a:r>
            <a:endParaRPr lang="ru-RU" sz="3200" b="1" dirty="0">
              <a:solidFill>
                <a:srgbClr val="C00000"/>
              </a:solidFill>
              <a:latin typeface="Calibri" panose="020F0502020204030204" pitchFamily="34" charset="0"/>
            </a:endParaRPr>
          </a:p>
          <a:p>
            <a:pPr algn="just"/>
            <a:r>
              <a:rPr lang="ru-RU" sz="3200" b="1" dirty="0">
                <a:solidFill>
                  <a:srgbClr val="C00000"/>
                </a:solidFill>
                <a:latin typeface="Times New Roman" panose="02020603050405020304" pitchFamily="18" charset="0"/>
              </a:rPr>
              <a:t>Дети за воспитателем проговаривают слова. Взявшись за руки, ходят по кругу:</a:t>
            </a:r>
            <a:endParaRPr lang="ru-RU" sz="3200" b="1" dirty="0">
              <a:solidFill>
                <a:srgbClr val="C00000"/>
              </a:solidFill>
              <a:latin typeface="Calibri" panose="020F0502020204030204" pitchFamily="34" charset="0"/>
            </a:endParaRPr>
          </a:p>
          <a:p>
            <a:pPr algn="just"/>
            <a:r>
              <a:rPr lang="ru-RU" sz="3200" b="1" dirty="0">
                <a:solidFill>
                  <a:srgbClr val="FF0000"/>
                </a:solidFill>
                <a:latin typeface="Times New Roman" panose="02020603050405020304" pitchFamily="18" charset="0"/>
              </a:rPr>
              <a:t>Вокруг розовых кустов, среди травок и цветов</a:t>
            </a:r>
            <a:endParaRPr lang="ru-RU" sz="3200" b="1" dirty="0">
              <a:solidFill>
                <a:srgbClr val="FF0000"/>
              </a:solidFill>
              <a:latin typeface="Calibri" panose="020F0502020204030204" pitchFamily="34" charset="0"/>
            </a:endParaRPr>
          </a:p>
          <a:p>
            <a:pPr algn="just"/>
            <a:r>
              <a:rPr lang="ru-RU" sz="3200" b="1" dirty="0">
                <a:solidFill>
                  <a:srgbClr val="FF0000"/>
                </a:solidFill>
                <a:latin typeface="Times New Roman" panose="02020603050405020304" pitchFamily="18" charset="0"/>
              </a:rPr>
              <a:t>Кружим, кружим хоровод, ох, весёлый мы народ!</a:t>
            </a:r>
            <a:endParaRPr lang="ru-RU" sz="3200" b="1" dirty="0">
              <a:solidFill>
                <a:srgbClr val="FF0000"/>
              </a:solidFill>
              <a:latin typeface="Calibri" panose="020F0502020204030204" pitchFamily="34" charset="0"/>
            </a:endParaRPr>
          </a:p>
          <a:p>
            <a:pPr algn="just"/>
            <a:r>
              <a:rPr lang="ru-RU" sz="3200" b="1" dirty="0">
                <a:solidFill>
                  <a:srgbClr val="FF0000"/>
                </a:solidFill>
                <a:latin typeface="Times New Roman" panose="02020603050405020304" pitchFamily="18" charset="0"/>
              </a:rPr>
              <a:t>До того мы закружились, что на землю повалились.</a:t>
            </a:r>
            <a:endParaRPr lang="ru-RU" sz="3200" b="1" dirty="0">
              <a:solidFill>
                <a:srgbClr val="FF0000"/>
              </a:solidFill>
              <a:latin typeface="Calibri" panose="020F0502020204030204" pitchFamily="34" charset="0"/>
            </a:endParaRPr>
          </a:p>
          <a:p>
            <a:pPr algn="just"/>
            <a:r>
              <a:rPr lang="ru-RU" sz="3200" b="1" dirty="0">
                <a:solidFill>
                  <a:srgbClr val="FF0000"/>
                </a:solidFill>
                <a:latin typeface="Times New Roman" panose="02020603050405020304" pitchFamily="18" charset="0"/>
              </a:rPr>
              <a:t>Бух!</a:t>
            </a:r>
            <a:endParaRPr lang="ru-RU" sz="3200" b="1" dirty="0">
              <a:solidFill>
                <a:srgbClr val="FF0000"/>
              </a:solidFill>
              <a:latin typeface="Calibri" panose="020F0502020204030204" pitchFamily="34" charset="0"/>
            </a:endParaRPr>
          </a:p>
          <a:p>
            <a:pPr indent="449580" algn="just"/>
            <a:r>
              <a:rPr lang="ru-RU" sz="3200" b="1" dirty="0">
                <a:solidFill>
                  <a:srgbClr val="C00000"/>
                </a:solidFill>
                <a:latin typeface="Times New Roman" panose="02020603050405020304" pitchFamily="18" charset="0"/>
              </a:rPr>
              <a:t>При произнесении последней фразы выполняют приседания.</a:t>
            </a:r>
            <a:endParaRPr lang="ru-RU" sz="3200" b="1" i="0" dirty="0">
              <a:solidFill>
                <a:srgbClr val="C00000"/>
              </a:solidFill>
              <a:effectLst/>
              <a:latin typeface="Calibri" panose="020F0502020204030204" pitchFamily="34" charset="0"/>
            </a:endParaRPr>
          </a:p>
        </p:txBody>
      </p:sp>
    </p:spTree>
    <p:extLst>
      <p:ext uri="{BB962C8B-B14F-4D97-AF65-F5344CB8AC3E}">
        <p14:creationId xmlns:p14="http://schemas.microsoft.com/office/powerpoint/2010/main" val="158752966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a:stretch>
            <a:fillRect/>
          </a:stretch>
        </p:blipFill>
        <p:spPr>
          <a:xfrm>
            <a:off x="0" y="0"/>
            <a:ext cx="12192000" cy="6861214"/>
          </a:xfrm>
          <a:prstGeom prst="rect">
            <a:avLst/>
          </a:prstGeom>
        </p:spPr>
      </p:pic>
      <p:sp>
        <p:nvSpPr>
          <p:cNvPr id="3" name="Прямоугольник 2"/>
          <p:cNvSpPr/>
          <p:nvPr/>
        </p:nvSpPr>
        <p:spPr>
          <a:xfrm>
            <a:off x="711200" y="443994"/>
            <a:ext cx="10668000" cy="5909310"/>
          </a:xfrm>
          <a:prstGeom prst="rect">
            <a:avLst/>
          </a:prstGeom>
        </p:spPr>
        <p:txBody>
          <a:bodyPr wrap="square">
            <a:spAutoFit/>
          </a:bodyPr>
          <a:lstStyle/>
          <a:p>
            <a:pPr algn="ctr"/>
            <a:r>
              <a:rPr lang="ru-RU" sz="2000" b="1" dirty="0" smtClean="0">
                <a:solidFill>
                  <a:srgbClr val="002060"/>
                </a:solidFill>
                <a:latin typeface="Times New Roman" panose="02020603050405020304" pitchFamily="18" charset="0"/>
              </a:rPr>
              <a:t>Наседка </a:t>
            </a:r>
            <a:r>
              <a:rPr lang="ru-RU" sz="2000" b="1" dirty="0">
                <a:solidFill>
                  <a:srgbClr val="002060"/>
                </a:solidFill>
                <a:latin typeface="Times New Roman" panose="02020603050405020304" pitchFamily="18" charset="0"/>
              </a:rPr>
              <a:t>и </a:t>
            </a:r>
            <a:r>
              <a:rPr lang="ru-RU" sz="2000" b="1" dirty="0" smtClean="0">
                <a:solidFill>
                  <a:srgbClr val="002060"/>
                </a:solidFill>
                <a:latin typeface="Times New Roman" panose="02020603050405020304" pitchFamily="18" charset="0"/>
              </a:rPr>
              <a:t>цыплята</a:t>
            </a:r>
            <a:endParaRPr lang="ru-RU" sz="2000" b="1" dirty="0">
              <a:solidFill>
                <a:srgbClr val="002060"/>
              </a:solidFill>
              <a:latin typeface="Calibri" panose="020F0502020204030204" pitchFamily="34" charset="0"/>
            </a:endParaRPr>
          </a:p>
          <a:p>
            <a:pPr algn="just"/>
            <a:r>
              <a:rPr lang="ru-RU" b="1" dirty="0">
                <a:solidFill>
                  <a:srgbClr val="7030A0"/>
                </a:solidFill>
                <a:latin typeface="Times New Roman" panose="02020603050405020304" pitchFamily="18" charset="0"/>
              </a:rPr>
              <a:t>Цель: учить детей подлезать под верёвку, не задевая её, увёртываться от водящего, быть осторожным и внимательным; приучать их действовать по сигналу, не толкать других детей, помогать им.</a:t>
            </a:r>
            <a:endParaRPr lang="ru-RU" b="1" dirty="0">
              <a:solidFill>
                <a:srgbClr val="7030A0"/>
              </a:solidFill>
              <a:latin typeface="Calibri" panose="020F0502020204030204" pitchFamily="34" charset="0"/>
            </a:endParaRPr>
          </a:p>
          <a:p>
            <a:pPr algn="just"/>
            <a:r>
              <a:rPr lang="ru-RU" b="1" dirty="0">
                <a:solidFill>
                  <a:srgbClr val="7030A0"/>
                </a:solidFill>
                <a:latin typeface="Times New Roman" panose="02020603050405020304" pitchFamily="18" charset="0"/>
              </a:rPr>
              <a:t>Ход игры: Дети, изображающие цыплят, вместе с воспитателем – «наседкой» - находятся за натянутой между стульями на высоте 35-40 см верёвкой или дугой  – «домом». На противоположной стороне площадки сидит кот.  «Наседка» выходит из «дома» и отправляется на поиск корма, она зовёт «цыплят»:</a:t>
            </a:r>
            <a:endParaRPr lang="ru-RU" b="1" dirty="0">
              <a:solidFill>
                <a:srgbClr val="7030A0"/>
              </a:solidFill>
              <a:latin typeface="Calibri" panose="020F0502020204030204" pitchFamily="34" charset="0"/>
            </a:endParaRPr>
          </a:p>
          <a:p>
            <a:pPr algn="just"/>
            <a:r>
              <a:rPr lang="ru-RU" b="1" dirty="0">
                <a:solidFill>
                  <a:srgbClr val="7030A0"/>
                </a:solidFill>
                <a:latin typeface="Times New Roman" panose="02020603050405020304" pitchFamily="18" charset="0"/>
              </a:rPr>
              <a:t> «Ко-ко-ко-ко». По её зову «цыплята» подлезают под верёвку, бегут к «наседке» и вместе с ней гуляют, ищут корм.</a:t>
            </a:r>
            <a:endParaRPr lang="ru-RU" b="1" dirty="0">
              <a:solidFill>
                <a:srgbClr val="7030A0"/>
              </a:solidFill>
              <a:latin typeface="Calibri" panose="020F0502020204030204" pitchFamily="34" charset="0"/>
            </a:endParaRPr>
          </a:p>
          <a:p>
            <a:pPr algn="just"/>
            <a:r>
              <a:rPr lang="ru-RU" b="1" dirty="0">
                <a:solidFill>
                  <a:srgbClr val="7030A0"/>
                </a:solidFill>
                <a:latin typeface="Times New Roman" panose="02020603050405020304" pitchFamily="18" charset="0"/>
              </a:rPr>
              <a:t>Цыплята по двору гуляли, цыплята зёрнышки искали.</a:t>
            </a:r>
            <a:endParaRPr lang="ru-RU" b="1" dirty="0">
              <a:solidFill>
                <a:srgbClr val="7030A0"/>
              </a:solidFill>
              <a:latin typeface="Calibri" panose="020F0502020204030204" pitchFamily="34" charset="0"/>
            </a:endParaRPr>
          </a:p>
          <a:p>
            <a:pPr algn="just"/>
            <a:r>
              <a:rPr lang="ru-RU" b="1" i="1" dirty="0">
                <a:solidFill>
                  <a:srgbClr val="7030A0"/>
                </a:solidFill>
                <a:latin typeface="Times New Roman" panose="02020603050405020304" pitchFamily="18" charset="0"/>
              </a:rPr>
              <a:t>(прыгают на двух ногах с продвижением вперед)</a:t>
            </a:r>
            <a:endParaRPr lang="ru-RU" b="1" dirty="0">
              <a:solidFill>
                <a:srgbClr val="7030A0"/>
              </a:solidFill>
              <a:latin typeface="Calibri" panose="020F0502020204030204" pitchFamily="34" charset="0"/>
            </a:endParaRPr>
          </a:p>
          <a:p>
            <a:pPr algn="just"/>
            <a:r>
              <a:rPr lang="ru-RU" b="1" dirty="0" err="1">
                <a:solidFill>
                  <a:srgbClr val="7030A0"/>
                </a:solidFill>
                <a:latin typeface="Times New Roman" panose="02020603050405020304" pitchFamily="18" charset="0"/>
              </a:rPr>
              <a:t>Клю-клю-клю</a:t>
            </a:r>
            <a:r>
              <a:rPr lang="ru-RU" b="1" dirty="0">
                <a:solidFill>
                  <a:srgbClr val="7030A0"/>
                </a:solidFill>
                <a:latin typeface="Times New Roman" panose="02020603050405020304" pitchFamily="18" charset="0"/>
              </a:rPr>
              <a:t>, </a:t>
            </a:r>
            <a:r>
              <a:rPr lang="ru-RU" b="1" dirty="0" err="1">
                <a:solidFill>
                  <a:srgbClr val="7030A0"/>
                </a:solidFill>
                <a:latin typeface="Times New Roman" panose="02020603050405020304" pitchFamily="18" charset="0"/>
              </a:rPr>
              <a:t>клю-клю-клю</a:t>
            </a:r>
            <a:r>
              <a:rPr lang="ru-RU" b="1" dirty="0">
                <a:solidFill>
                  <a:srgbClr val="7030A0"/>
                </a:solidFill>
                <a:latin typeface="Times New Roman" panose="02020603050405020304" pitchFamily="18" charset="0"/>
              </a:rPr>
              <a:t>, так я зернышки клюю.</a:t>
            </a:r>
            <a:endParaRPr lang="ru-RU" b="1" dirty="0">
              <a:solidFill>
                <a:srgbClr val="7030A0"/>
              </a:solidFill>
              <a:latin typeface="Calibri" panose="020F0502020204030204" pitchFamily="34" charset="0"/>
            </a:endParaRPr>
          </a:p>
          <a:p>
            <a:pPr algn="just"/>
            <a:r>
              <a:rPr lang="ru-RU" b="1" i="1" dirty="0">
                <a:solidFill>
                  <a:srgbClr val="7030A0"/>
                </a:solidFill>
                <a:latin typeface="Times New Roman" panose="02020603050405020304" pitchFamily="18" charset="0"/>
              </a:rPr>
              <a:t>(приседают, стучат пальчиками по полу)</a:t>
            </a:r>
            <a:endParaRPr lang="ru-RU" b="1" dirty="0">
              <a:solidFill>
                <a:srgbClr val="7030A0"/>
              </a:solidFill>
              <a:latin typeface="Calibri" panose="020F0502020204030204" pitchFamily="34" charset="0"/>
            </a:endParaRPr>
          </a:p>
          <a:p>
            <a:pPr algn="just"/>
            <a:r>
              <a:rPr lang="ru-RU" b="1" dirty="0">
                <a:solidFill>
                  <a:srgbClr val="7030A0"/>
                </a:solidFill>
                <a:latin typeface="Times New Roman" panose="02020603050405020304" pitchFamily="18" charset="0"/>
              </a:rPr>
              <a:t>А как выйдет Васька-кот, лапкой мордочку утрет.</a:t>
            </a:r>
            <a:endParaRPr lang="ru-RU" b="1" dirty="0">
              <a:solidFill>
                <a:srgbClr val="7030A0"/>
              </a:solidFill>
              <a:latin typeface="Calibri" panose="020F0502020204030204" pitchFamily="34" charset="0"/>
            </a:endParaRPr>
          </a:p>
          <a:p>
            <a:pPr algn="just"/>
            <a:r>
              <a:rPr lang="ru-RU" b="1" i="1" dirty="0">
                <a:solidFill>
                  <a:srgbClr val="7030A0"/>
                </a:solidFill>
                <a:latin typeface="Times New Roman" panose="02020603050405020304" pitchFamily="18" charset="0"/>
              </a:rPr>
              <a:t>(кот выполняет движения по тексту)</a:t>
            </a:r>
            <a:endParaRPr lang="ru-RU" b="1" dirty="0">
              <a:solidFill>
                <a:srgbClr val="7030A0"/>
              </a:solidFill>
              <a:latin typeface="Calibri" panose="020F0502020204030204" pitchFamily="34" charset="0"/>
            </a:endParaRPr>
          </a:p>
          <a:p>
            <a:pPr algn="just"/>
            <a:r>
              <a:rPr lang="ru-RU" b="1" dirty="0">
                <a:solidFill>
                  <a:srgbClr val="7030A0"/>
                </a:solidFill>
                <a:latin typeface="Times New Roman" panose="02020603050405020304" pitchFamily="18" charset="0"/>
              </a:rPr>
              <a:t>Разбегайтесь кто куда, а то птичек ждет беда.</a:t>
            </a:r>
            <a:endParaRPr lang="ru-RU" b="1" dirty="0">
              <a:solidFill>
                <a:srgbClr val="7030A0"/>
              </a:solidFill>
              <a:latin typeface="Calibri" panose="020F0502020204030204" pitchFamily="34" charset="0"/>
            </a:endParaRPr>
          </a:p>
          <a:p>
            <a:pPr algn="just"/>
            <a:r>
              <a:rPr lang="ru-RU" b="1" i="1" dirty="0">
                <a:solidFill>
                  <a:srgbClr val="7030A0"/>
                </a:solidFill>
                <a:latin typeface="Times New Roman" panose="02020603050405020304" pitchFamily="18" charset="0"/>
              </a:rPr>
              <a:t>(цыплята убегают домой).</a:t>
            </a:r>
            <a:endParaRPr lang="ru-RU" b="1" dirty="0">
              <a:solidFill>
                <a:srgbClr val="7030A0"/>
              </a:solidFill>
              <a:latin typeface="Calibri" panose="020F0502020204030204" pitchFamily="34" charset="0"/>
            </a:endParaRPr>
          </a:p>
          <a:p>
            <a:pPr algn="just"/>
            <a:r>
              <a:rPr lang="ru-RU" b="1" dirty="0">
                <a:solidFill>
                  <a:srgbClr val="7030A0"/>
                </a:solidFill>
                <a:latin typeface="Times New Roman" panose="02020603050405020304" pitchFamily="18" charset="0"/>
              </a:rPr>
              <a:t>По сигналу: «Кот»- «цыплята» быстро убегают в дом. Роль «наседки» в первое время выполняет воспитатель, а затем эту роль можно давать детям, сначала по их желанию, а потом по назначению воспитателя.</a:t>
            </a:r>
            <a:endParaRPr lang="ru-RU" b="1" i="0" dirty="0">
              <a:solidFill>
                <a:srgbClr val="7030A0"/>
              </a:solidFill>
              <a:effectLst/>
              <a:latin typeface="Calibri" panose="020F0502020204030204" pitchFamily="34" charset="0"/>
            </a:endParaRPr>
          </a:p>
        </p:txBody>
      </p:sp>
    </p:spTree>
    <p:extLst>
      <p:ext uri="{BB962C8B-B14F-4D97-AF65-F5344CB8AC3E}">
        <p14:creationId xmlns:p14="http://schemas.microsoft.com/office/powerpoint/2010/main" val="330604112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3"/>
          <a:stretch>
            <a:fillRect/>
          </a:stretch>
        </p:blipFill>
        <p:spPr>
          <a:xfrm>
            <a:off x="0" y="0"/>
            <a:ext cx="12192000" cy="6861214"/>
          </a:xfrm>
          <a:prstGeom prst="rect">
            <a:avLst/>
          </a:prstGeom>
        </p:spPr>
      </p:pic>
      <p:sp>
        <p:nvSpPr>
          <p:cNvPr id="18" name="Прямоугольник 17"/>
          <p:cNvSpPr/>
          <p:nvPr/>
        </p:nvSpPr>
        <p:spPr>
          <a:xfrm>
            <a:off x="589280" y="475952"/>
            <a:ext cx="11602720" cy="6647974"/>
          </a:xfrm>
          <a:prstGeom prst="rect">
            <a:avLst/>
          </a:prstGeom>
        </p:spPr>
        <p:txBody>
          <a:bodyPr wrap="square">
            <a:spAutoFit/>
          </a:bodyPr>
          <a:lstStyle/>
          <a:p>
            <a:pPr algn="ctr" fontAlgn="base"/>
            <a:r>
              <a:rPr lang="ru-RU" sz="2400" b="1" dirty="0" smtClean="0">
                <a:solidFill>
                  <a:schemeClr val="accent5">
                    <a:lumMod val="50000"/>
                  </a:schemeClr>
                </a:solidFill>
                <a:latin typeface="ff2"/>
              </a:rPr>
              <a:t>Зайцы </a:t>
            </a:r>
            <a:r>
              <a:rPr lang="ru-RU" sz="2400" b="1" dirty="0">
                <a:solidFill>
                  <a:schemeClr val="accent5">
                    <a:lumMod val="50000"/>
                  </a:schemeClr>
                </a:solidFill>
                <a:latin typeface="ff2"/>
              </a:rPr>
              <a:t>и </a:t>
            </a:r>
            <a:r>
              <a:rPr lang="ru-RU" sz="2400" b="1" dirty="0" smtClean="0">
                <a:solidFill>
                  <a:schemeClr val="accent5">
                    <a:lumMod val="50000"/>
                  </a:schemeClr>
                </a:solidFill>
                <a:latin typeface="ff2"/>
              </a:rPr>
              <a:t>волк</a:t>
            </a:r>
            <a:r>
              <a:rPr lang="ru-RU" sz="2400" b="1" dirty="0" smtClean="0">
                <a:solidFill>
                  <a:schemeClr val="accent5">
                    <a:lumMod val="50000"/>
                  </a:schemeClr>
                </a:solidFill>
                <a:latin typeface="ff1"/>
              </a:rPr>
              <a:t> </a:t>
            </a:r>
            <a:endParaRPr lang="ru-RU" sz="2400" b="1" dirty="0">
              <a:solidFill>
                <a:schemeClr val="accent5">
                  <a:lumMod val="50000"/>
                </a:schemeClr>
              </a:solidFill>
              <a:latin typeface="ff2"/>
            </a:endParaRPr>
          </a:p>
          <a:p>
            <a:pPr fontAlgn="base"/>
            <a:r>
              <a:rPr lang="ru-RU" sz="2400" b="1" dirty="0" smtClean="0">
                <a:solidFill>
                  <a:schemeClr val="accent5">
                    <a:lumMod val="50000"/>
                  </a:schemeClr>
                </a:solidFill>
                <a:latin typeface="ff2"/>
              </a:rPr>
              <a:t>Цель</a:t>
            </a:r>
            <a:r>
              <a:rPr lang="ru-RU" sz="2400" b="1" dirty="0">
                <a:solidFill>
                  <a:schemeClr val="accent5">
                    <a:lumMod val="50000"/>
                  </a:schemeClr>
                </a:solidFill>
                <a:latin typeface="ff2"/>
              </a:rPr>
              <a:t>: </a:t>
            </a:r>
            <a:r>
              <a:rPr lang="ru-RU" sz="2400" b="1" dirty="0">
                <a:solidFill>
                  <a:schemeClr val="accent5">
                    <a:lumMod val="50000"/>
                  </a:schemeClr>
                </a:solidFill>
                <a:latin typeface="ff4"/>
              </a:rPr>
              <a:t>приучать детей внимательно слушать воспитателя, выполнять прыжки и </a:t>
            </a:r>
            <a:endParaRPr lang="ru-RU" sz="2400" b="1" dirty="0">
              <a:solidFill>
                <a:schemeClr val="accent5">
                  <a:lumMod val="50000"/>
                </a:schemeClr>
              </a:solidFill>
              <a:latin typeface="ff2"/>
            </a:endParaRPr>
          </a:p>
          <a:p>
            <a:pPr fontAlgn="base"/>
            <a:r>
              <a:rPr lang="ru-RU" sz="2400" b="1" dirty="0">
                <a:solidFill>
                  <a:schemeClr val="accent5">
                    <a:lumMod val="50000"/>
                  </a:schemeClr>
                </a:solidFill>
                <a:latin typeface="ff4"/>
              </a:rPr>
              <a:t>другие действия в соответствии с текстом; учить ориентироваться в </a:t>
            </a:r>
          </a:p>
          <a:p>
            <a:pPr fontAlgn="base"/>
            <a:r>
              <a:rPr lang="ru-RU" sz="2400" b="1" dirty="0">
                <a:solidFill>
                  <a:schemeClr val="accent5">
                    <a:lumMod val="50000"/>
                  </a:schemeClr>
                </a:solidFill>
                <a:latin typeface="ff4"/>
              </a:rPr>
              <a:t>пространстве, находить своё место.</a:t>
            </a:r>
            <a:r>
              <a:rPr lang="ru-RU" sz="2400" b="1" dirty="0">
                <a:solidFill>
                  <a:schemeClr val="accent5">
                    <a:lumMod val="50000"/>
                  </a:schemeClr>
                </a:solidFill>
                <a:latin typeface="ff3"/>
              </a:rPr>
              <a:t> </a:t>
            </a:r>
            <a:endParaRPr lang="ru-RU" sz="2400" b="1" dirty="0">
              <a:solidFill>
                <a:schemeClr val="accent5">
                  <a:lumMod val="50000"/>
                </a:schemeClr>
              </a:solidFill>
              <a:latin typeface="ff4"/>
            </a:endParaRPr>
          </a:p>
          <a:p>
            <a:pPr fontAlgn="base"/>
            <a:r>
              <a:rPr lang="ru-RU" sz="2400" b="1" dirty="0">
                <a:solidFill>
                  <a:schemeClr val="accent5">
                    <a:lumMod val="50000"/>
                  </a:schemeClr>
                </a:solidFill>
                <a:latin typeface="ff2"/>
              </a:rPr>
              <a:t>Ход игры: </a:t>
            </a:r>
            <a:r>
              <a:rPr lang="ru-RU" sz="2400" b="1" dirty="0">
                <a:solidFill>
                  <a:schemeClr val="accent5">
                    <a:lumMod val="50000"/>
                  </a:schemeClr>
                </a:solidFill>
                <a:latin typeface="ff4"/>
              </a:rPr>
              <a:t>Дети –</a:t>
            </a:r>
            <a:r>
              <a:rPr lang="ru-RU" sz="2400" b="1" dirty="0">
                <a:solidFill>
                  <a:schemeClr val="accent5">
                    <a:lumMod val="50000"/>
                  </a:schemeClr>
                </a:solidFill>
                <a:latin typeface="ff3"/>
              </a:rPr>
              <a:t> </a:t>
            </a:r>
            <a:r>
              <a:rPr lang="ru-RU" sz="2400" b="1" dirty="0">
                <a:solidFill>
                  <a:schemeClr val="accent5">
                    <a:lumMod val="50000"/>
                  </a:schemeClr>
                </a:solidFill>
                <a:latin typeface="ff4"/>
              </a:rPr>
              <a:t>«зайцы» прячутся за кустами и деревьями. В стороне, за </a:t>
            </a:r>
            <a:endParaRPr lang="ru-RU" sz="2400" b="1" dirty="0">
              <a:solidFill>
                <a:schemeClr val="accent5">
                  <a:lumMod val="50000"/>
                </a:schemeClr>
              </a:solidFill>
              <a:latin typeface="ff2"/>
            </a:endParaRPr>
          </a:p>
          <a:p>
            <a:pPr fontAlgn="base"/>
            <a:r>
              <a:rPr lang="ru-RU" sz="2400" b="1" dirty="0">
                <a:solidFill>
                  <a:schemeClr val="accent5">
                    <a:lumMod val="50000"/>
                  </a:schemeClr>
                </a:solidFill>
                <a:latin typeface="ff4"/>
              </a:rPr>
              <a:t>кустом, находится «волк». «Зайцы» выбегают на полянку, прыгают, щиплют </a:t>
            </a:r>
          </a:p>
          <a:p>
            <a:pPr fontAlgn="base"/>
            <a:r>
              <a:rPr lang="ru-RU" sz="2400" b="1" dirty="0">
                <a:solidFill>
                  <a:schemeClr val="accent5">
                    <a:lumMod val="50000"/>
                  </a:schemeClr>
                </a:solidFill>
                <a:latin typeface="ff4"/>
              </a:rPr>
              <a:t>травку, резвятся. По сигналу воспитателя: </a:t>
            </a:r>
            <a:r>
              <a:rPr lang="ru-RU" sz="2400" b="1" dirty="0">
                <a:solidFill>
                  <a:schemeClr val="accent5">
                    <a:lumMod val="50000"/>
                  </a:schemeClr>
                </a:solidFill>
                <a:latin typeface="ff2"/>
              </a:rPr>
              <a:t>«Волк идёт!» </a:t>
            </a:r>
            <a:r>
              <a:rPr lang="ru-RU" sz="2400" b="1" dirty="0">
                <a:solidFill>
                  <a:schemeClr val="accent5">
                    <a:lumMod val="50000"/>
                  </a:schemeClr>
                </a:solidFill>
                <a:latin typeface="ff3"/>
              </a:rPr>
              <a:t>- </a:t>
            </a:r>
            <a:r>
              <a:rPr lang="ru-RU" sz="2400" b="1" dirty="0">
                <a:solidFill>
                  <a:schemeClr val="accent5">
                    <a:lumMod val="50000"/>
                  </a:schemeClr>
                </a:solidFill>
                <a:latin typeface="ff4"/>
              </a:rPr>
              <a:t>«зайцы» убегают и </a:t>
            </a:r>
          </a:p>
          <a:p>
            <a:pPr fontAlgn="base"/>
            <a:r>
              <a:rPr lang="ru-RU" sz="2400" b="1" dirty="0">
                <a:solidFill>
                  <a:schemeClr val="accent5">
                    <a:lumMod val="50000"/>
                  </a:schemeClr>
                </a:solidFill>
                <a:latin typeface="ff4"/>
              </a:rPr>
              <a:t>прячутся за кусты, деревья. «Волк» пытается их догнать. В игре можно </a:t>
            </a:r>
          </a:p>
          <a:p>
            <a:pPr fontAlgn="base"/>
            <a:r>
              <a:rPr lang="ru-RU" sz="2400" b="1" dirty="0">
                <a:solidFill>
                  <a:schemeClr val="accent5">
                    <a:lumMod val="50000"/>
                  </a:schemeClr>
                </a:solidFill>
                <a:latin typeface="ff4"/>
              </a:rPr>
              <a:t>использовать стихотворный текст</a:t>
            </a:r>
            <a:r>
              <a:rPr lang="ru-RU" sz="2400" b="1" dirty="0" smtClean="0">
                <a:solidFill>
                  <a:schemeClr val="accent5">
                    <a:lumMod val="50000"/>
                  </a:schemeClr>
                </a:solidFill>
                <a:latin typeface="ff4"/>
              </a:rPr>
              <a:t>:</a:t>
            </a:r>
            <a:endParaRPr lang="ru-RU" sz="2400" b="1" dirty="0" smtClean="0">
              <a:solidFill>
                <a:schemeClr val="accent5">
                  <a:lumMod val="50000"/>
                </a:schemeClr>
              </a:solidFill>
              <a:latin typeface="ff3"/>
            </a:endParaRPr>
          </a:p>
          <a:p>
            <a:pPr fontAlgn="base"/>
            <a:r>
              <a:rPr lang="ru-RU" sz="2400" b="1" dirty="0" smtClean="0">
                <a:solidFill>
                  <a:schemeClr val="accent4">
                    <a:lumMod val="50000"/>
                  </a:schemeClr>
                </a:solidFill>
                <a:latin typeface="ff2"/>
              </a:rPr>
              <a:t>Зайки </a:t>
            </a:r>
            <a:r>
              <a:rPr lang="ru-RU" sz="2400" b="1" dirty="0">
                <a:solidFill>
                  <a:schemeClr val="accent4">
                    <a:lumMod val="50000"/>
                  </a:schemeClr>
                </a:solidFill>
                <a:latin typeface="ff2"/>
              </a:rPr>
              <a:t>скачут: скок, скок, скок –</a:t>
            </a:r>
            <a:r>
              <a:rPr lang="ru-RU" sz="2400" b="1" dirty="0">
                <a:solidFill>
                  <a:schemeClr val="accent4">
                    <a:lumMod val="50000"/>
                  </a:schemeClr>
                </a:solidFill>
                <a:latin typeface="ff1"/>
              </a:rPr>
              <a:t> </a:t>
            </a:r>
            <a:endParaRPr lang="ru-RU" sz="2400" b="1" dirty="0">
              <a:solidFill>
                <a:schemeClr val="accent4">
                  <a:lumMod val="50000"/>
                </a:schemeClr>
              </a:solidFill>
              <a:latin typeface="ff2"/>
            </a:endParaRPr>
          </a:p>
          <a:p>
            <a:pPr fontAlgn="base"/>
            <a:r>
              <a:rPr lang="ru-RU" sz="2400" b="1" dirty="0">
                <a:solidFill>
                  <a:schemeClr val="accent4">
                    <a:lumMod val="50000"/>
                  </a:schemeClr>
                </a:solidFill>
                <a:latin typeface="ff2"/>
              </a:rPr>
              <a:t>На зелёный на лужок.</a:t>
            </a:r>
            <a:r>
              <a:rPr lang="ru-RU" sz="2400" b="1" dirty="0">
                <a:solidFill>
                  <a:schemeClr val="accent4">
                    <a:lumMod val="50000"/>
                  </a:schemeClr>
                </a:solidFill>
                <a:latin typeface="ff1"/>
              </a:rPr>
              <a:t> </a:t>
            </a:r>
            <a:endParaRPr lang="ru-RU" sz="2400" b="1" dirty="0">
              <a:solidFill>
                <a:schemeClr val="accent4">
                  <a:lumMod val="50000"/>
                </a:schemeClr>
              </a:solidFill>
              <a:latin typeface="ff2"/>
            </a:endParaRPr>
          </a:p>
          <a:p>
            <a:pPr fontAlgn="base"/>
            <a:r>
              <a:rPr lang="ru-RU" sz="2400" b="1" dirty="0">
                <a:solidFill>
                  <a:schemeClr val="accent4">
                    <a:lumMod val="50000"/>
                  </a:schemeClr>
                </a:solidFill>
                <a:latin typeface="ff2"/>
              </a:rPr>
              <a:t>Травку щиплют, кушают,</a:t>
            </a:r>
            <a:r>
              <a:rPr lang="ru-RU" sz="2400" b="1" dirty="0">
                <a:solidFill>
                  <a:schemeClr val="accent4">
                    <a:lumMod val="50000"/>
                  </a:schemeClr>
                </a:solidFill>
                <a:latin typeface="ff1"/>
              </a:rPr>
              <a:t> </a:t>
            </a:r>
            <a:endParaRPr lang="ru-RU" sz="2400" b="1" dirty="0">
              <a:solidFill>
                <a:schemeClr val="accent4">
                  <a:lumMod val="50000"/>
                </a:schemeClr>
              </a:solidFill>
              <a:latin typeface="ff2"/>
            </a:endParaRPr>
          </a:p>
          <a:p>
            <a:pPr fontAlgn="base"/>
            <a:r>
              <a:rPr lang="ru-RU" sz="2400" b="1" dirty="0">
                <a:solidFill>
                  <a:schemeClr val="accent4">
                    <a:lumMod val="50000"/>
                  </a:schemeClr>
                </a:solidFill>
                <a:latin typeface="ff2"/>
              </a:rPr>
              <a:t>Осторожно слушают,</a:t>
            </a:r>
            <a:r>
              <a:rPr lang="ru-RU" sz="2400" b="1" dirty="0">
                <a:solidFill>
                  <a:schemeClr val="accent4">
                    <a:lumMod val="50000"/>
                  </a:schemeClr>
                </a:solidFill>
                <a:latin typeface="ff1"/>
              </a:rPr>
              <a:t> </a:t>
            </a:r>
            <a:endParaRPr lang="ru-RU" sz="2400" b="1" dirty="0">
              <a:solidFill>
                <a:schemeClr val="accent4">
                  <a:lumMod val="50000"/>
                </a:schemeClr>
              </a:solidFill>
              <a:latin typeface="ff2"/>
            </a:endParaRPr>
          </a:p>
          <a:p>
            <a:pPr fontAlgn="base"/>
            <a:r>
              <a:rPr lang="ru-RU" sz="2400" b="1" dirty="0">
                <a:solidFill>
                  <a:schemeClr val="accent4">
                    <a:lumMod val="50000"/>
                  </a:schemeClr>
                </a:solidFill>
                <a:latin typeface="ff2"/>
              </a:rPr>
              <a:t>Не идёт ли волк</a:t>
            </a:r>
            <a:r>
              <a:rPr lang="ru-RU" sz="2400" b="1" dirty="0">
                <a:solidFill>
                  <a:schemeClr val="accent5">
                    <a:lumMod val="50000"/>
                  </a:schemeClr>
                </a:solidFill>
                <a:latin typeface="ff2"/>
              </a:rPr>
              <a:t>?</a:t>
            </a:r>
          </a:p>
          <a:p>
            <a:pPr fontAlgn="base"/>
            <a:endParaRPr lang="ru-RU" b="0" i="0" dirty="0">
              <a:solidFill>
                <a:srgbClr val="000000"/>
              </a:solidFill>
              <a:effectLst/>
              <a:latin typeface="ff4"/>
            </a:endParaRPr>
          </a:p>
        </p:txBody>
      </p:sp>
    </p:spTree>
    <p:extLst>
      <p:ext uri="{BB962C8B-B14F-4D97-AF65-F5344CB8AC3E}">
        <p14:creationId xmlns:p14="http://schemas.microsoft.com/office/powerpoint/2010/main" val="589982397"/>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a:stretch>
            <a:fillRect/>
          </a:stretch>
        </p:blipFill>
        <p:spPr>
          <a:xfrm>
            <a:off x="0" y="0"/>
            <a:ext cx="12192000" cy="6861214"/>
          </a:xfrm>
          <a:prstGeom prst="rect">
            <a:avLst/>
          </a:prstGeom>
        </p:spPr>
      </p:pic>
      <p:sp>
        <p:nvSpPr>
          <p:cNvPr id="3" name="Прямоугольник 2"/>
          <p:cNvSpPr/>
          <p:nvPr/>
        </p:nvSpPr>
        <p:spPr>
          <a:xfrm>
            <a:off x="365760" y="476816"/>
            <a:ext cx="11277600" cy="5755422"/>
          </a:xfrm>
          <a:prstGeom prst="rect">
            <a:avLst/>
          </a:prstGeom>
        </p:spPr>
        <p:txBody>
          <a:bodyPr wrap="square">
            <a:spAutoFit/>
          </a:bodyPr>
          <a:lstStyle/>
          <a:p>
            <a:pPr marL="457200" algn="ctr"/>
            <a:r>
              <a:rPr lang="ru-RU" sz="3200" b="1" dirty="0" err="1" smtClean="0">
                <a:solidFill>
                  <a:srgbClr val="FF0000"/>
                </a:solidFill>
                <a:latin typeface="Times New Roman" panose="02020603050405020304" pitchFamily="18" charset="0"/>
              </a:rPr>
              <a:t>Резиночки</a:t>
            </a:r>
            <a:endParaRPr lang="ru-RU" sz="3200" b="1" dirty="0" smtClean="0">
              <a:solidFill>
                <a:srgbClr val="FF0000"/>
              </a:solidFill>
              <a:latin typeface="Times New Roman" panose="02020603050405020304" pitchFamily="18" charset="0"/>
            </a:endParaRPr>
          </a:p>
          <a:p>
            <a:pPr marL="457200" algn="just"/>
            <a:r>
              <a:rPr lang="ru-RU" sz="2800" b="1" dirty="0" smtClean="0">
                <a:solidFill>
                  <a:srgbClr val="FF0000"/>
                </a:solidFill>
                <a:latin typeface="Times New Roman" panose="02020603050405020304" pitchFamily="18" charset="0"/>
              </a:rPr>
              <a:t>Оборудование-</a:t>
            </a:r>
            <a:r>
              <a:rPr lang="ru-RU" sz="2800" b="1" dirty="0">
                <a:solidFill>
                  <a:srgbClr val="FF0000"/>
                </a:solidFill>
                <a:latin typeface="Times New Roman" panose="02020603050405020304" pitchFamily="18" charset="0"/>
              </a:rPr>
              <a:t> сшитая бельевая резинки длинной около 2 метров.</a:t>
            </a:r>
            <a:endParaRPr lang="ru-RU" sz="2800" b="1" dirty="0">
              <a:solidFill>
                <a:srgbClr val="FF0000"/>
              </a:solidFill>
              <a:latin typeface="Calibri" panose="020F0502020204030204" pitchFamily="34" charset="0"/>
            </a:endParaRPr>
          </a:p>
          <a:p>
            <a:pPr indent="270510" algn="just">
              <a:buFont typeface="+mj-lt"/>
              <a:buAutoNum type="arabicPeriod"/>
            </a:pPr>
            <a:r>
              <a:rPr lang="ru-RU" sz="2800" b="1" dirty="0">
                <a:solidFill>
                  <a:srgbClr val="FF0000"/>
                </a:solidFill>
                <a:latin typeface="Times New Roman" panose="02020603050405020304" pitchFamily="18" charset="0"/>
              </a:rPr>
              <a:t>«</a:t>
            </a:r>
            <a:r>
              <a:rPr lang="ru-RU" sz="2800" b="1" dirty="0" err="1">
                <a:solidFill>
                  <a:srgbClr val="FF0000"/>
                </a:solidFill>
                <a:latin typeface="Times New Roman" panose="02020603050405020304" pitchFamily="18" charset="0"/>
              </a:rPr>
              <a:t>Резиночка</a:t>
            </a:r>
            <a:r>
              <a:rPr lang="ru-RU" sz="2800" b="1" dirty="0">
                <a:solidFill>
                  <a:srgbClr val="FF0000"/>
                </a:solidFill>
                <a:latin typeface="Times New Roman" panose="02020603050405020304" pitchFamily="18" charset="0"/>
              </a:rPr>
              <a:t>»- прыжки в высоту.</a:t>
            </a:r>
            <a:endParaRPr lang="ru-RU" sz="2800" b="1" dirty="0">
              <a:solidFill>
                <a:srgbClr val="FF0000"/>
              </a:solidFill>
              <a:latin typeface="Calibri" panose="020F0502020204030204" pitchFamily="34" charset="0"/>
            </a:endParaRPr>
          </a:p>
          <a:p>
            <a:pPr marL="270510" algn="just"/>
            <a:r>
              <a:rPr lang="ru-RU" sz="2800" b="1" i="1" dirty="0">
                <a:solidFill>
                  <a:srgbClr val="FF0000"/>
                </a:solidFill>
                <a:latin typeface="Times New Roman" panose="02020603050405020304" pitchFamily="18" charset="0"/>
              </a:rPr>
              <a:t>Правила:  </a:t>
            </a:r>
            <a:r>
              <a:rPr lang="ru-RU" sz="2800" b="1" dirty="0">
                <a:solidFill>
                  <a:srgbClr val="FF0000"/>
                </a:solidFill>
                <a:latin typeface="Times New Roman" panose="02020603050405020304" pitchFamily="18" charset="0"/>
              </a:rPr>
              <a:t>игра для 3 и более человек; двое ребят продевают ноги в </a:t>
            </a:r>
            <a:r>
              <a:rPr lang="ru-RU" sz="2800" b="1" dirty="0" err="1">
                <a:solidFill>
                  <a:srgbClr val="FF0000"/>
                </a:solidFill>
                <a:latin typeface="Times New Roman" panose="02020603050405020304" pitchFamily="18" charset="0"/>
              </a:rPr>
              <a:t>резиночку</a:t>
            </a:r>
            <a:r>
              <a:rPr lang="ru-RU" sz="2800" b="1" dirty="0">
                <a:solidFill>
                  <a:srgbClr val="FF0000"/>
                </a:solidFill>
                <a:latin typeface="Times New Roman" panose="02020603050405020304" pitchFamily="18" charset="0"/>
              </a:rPr>
              <a:t> и растягивают ее. Исходное положение ног – на ширине плеч. В процессе обучения   педагог показывает различные упражнения в прыжках. Устанавливается очередь, если ребенок выполнил заданное упражнение, то он выполняет следующее. Если не выполнил-то проиграл и ход переходит к следующему. Возможны варианты усложнения – резинка поднимается выше. В дальнейшем роль ведущего передается ребенку и поощряется творчество в придумывании вариантов заданий.</a:t>
            </a:r>
            <a:endParaRPr lang="ru-RU" sz="2800" b="1" i="0" dirty="0">
              <a:solidFill>
                <a:srgbClr val="FF0000"/>
              </a:solidFill>
              <a:effectLst/>
              <a:latin typeface="Calibri" panose="020F0502020204030204" pitchFamily="34" charset="0"/>
            </a:endParaRPr>
          </a:p>
        </p:txBody>
      </p:sp>
    </p:spTree>
    <p:extLst>
      <p:ext uri="{BB962C8B-B14F-4D97-AF65-F5344CB8AC3E}">
        <p14:creationId xmlns:p14="http://schemas.microsoft.com/office/powerpoint/2010/main" val="54493690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a:stretch>
            <a:fillRect/>
          </a:stretch>
        </p:blipFill>
        <p:spPr>
          <a:xfrm>
            <a:off x="0" y="0"/>
            <a:ext cx="12192000" cy="6861214"/>
          </a:xfrm>
          <a:prstGeom prst="rect">
            <a:avLst/>
          </a:prstGeom>
        </p:spPr>
      </p:pic>
      <p:sp>
        <p:nvSpPr>
          <p:cNvPr id="3" name="Прямоугольник 2"/>
          <p:cNvSpPr/>
          <p:nvPr/>
        </p:nvSpPr>
        <p:spPr>
          <a:xfrm>
            <a:off x="670560" y="276492"/>
            <a:ext cx="11043920" cy="6063198"/>
          </a:xfrm>
          <a:prstGeom prst="rect">
            <a:avLst/>
          </a:prstGeom>
        </p:spPr>
        <p:txBody>
          <a:bodyPr wrap="square">
            <a:spAutoFit/>
          </a:bodyPr>
          <a:lstStyle/>
          <a:p>
            <a:pPr algn="ctr"/>
            <a:r>
              <a:rPr lang="ru-RU" sz="2400" b="1" dirty="0" smtClean="0">
                <a:solidFill>
                  <a:srgbClr val="000000"/>
                </a:solidFill>
                <a:latin typeface="Times New Roman, serif"/>
              </a:rPr>
              <a:t>Медведь</a:t>
            </a:r>
            <a:endParaRPr lang="ru-RU" sz="2400" b="1" dirty="0">
              <a:solidFill>
                <a:srgbClr val="000000"/>
              </a:solidFill>
              <a:latin typeface="Open Sans"/>
            </a:endParaRPr>
          </a:p>
          <a:p>
            <a:pPr algn="ctr"/>
            <a:r>
              <a:rPr lang="ru-RU" sz="2400" b="1" i="1" dirty="0">
                <a:solidFill>
                  <a:srgbClr val="000000"/>
                </a:solidFill>
                <a:latin typeface="Times New Roman, serif"/>
              </a:rPr>
              <a:t>(русская народная игра)</a:t>
            </a:r>
            <a:endParaRPr lang="ru-RU" sz="2400" b="1" dirty="0">
              <a:solidFill>
                <a:srgbClr val="000000"/>
              </a:solidFill>
              <a:latin typeface="Open Sans"/>
            </a:endParaRPr>
          </a:p>
          <a:p>
            <a:r>
              <a:rPr lang="ru-RU" sz="2000" b="1" dirty="0">
                <a:solidFill>
                  <a:srgbClr val="000000"/>
                </a:solidFill>
                <a:latin typeface="Times New Roman, serif"/>
              </a:rPr>
              <a:t>Задачи: В лесу сидит медведь. Роль медведи вначале может выполнять взрослый, например помощник нос миттеля. Когда дети хорошо освоят игру, можно на роль медведя выбрать ребенка. Дети в соответствии с текстом выполняют движения.</a:t>
            </a:r>
            <a:br>
              <a:rPr lang="ru-RU" sz="2000" b="1" dirty="0">
                <a:solidFill>
                  <a:srgbClr val="000000"/>
                </a:solidFill>
                <a:latin typeface="Times New Roman, serif"/>
              </a:rPr>
            </a:br>
            <a:r>
              <a:rPr lang="ru-RU" sz="2000" b="1" i="1" dirty="0">
                <a:solidFill>
                  <a:srgbClr val="000000"/>
                </a:solidFill>
                <a:latin typeface="Times New Roman, serif"/>
              </a:rPr>
              <a:t>Как-то мы в лесу гуляли,</a:t>
            </a:r>
            <a:br>
              <a:rPr lang="ru-RU" sz="2000" b="1" i="1" dirty="0">
                <a:solidFill>
                  <a:srgbClr val="000000"/>
                </a:solidFill>
                <a:latin typeface="Times New Roman, serif"/>
              </a:rPr>
            </a:br>
            <a:r>
              <a:rPr lang="ru-RU" sz="2000" b="1" i="1" dirty="0">
                <a:solidFill>
                  <a:srgbClr val="000000"/>
                </a:solidFill>
                <a:latin typeface="Times New Roman, serif"/>
              </a:rPr>
              <a:t>И медведя повстречали,</a:t>
            </a:r>
            <a:br>
              <a:rPr lang="ru-RU" sz="2000" b="1" i="1" dirty="0">
                <a:solidFill>
                  <a:srgbClr val="000000"/>
                </a:solidFill>
                <a:latin typeface="Times New Roman, serif"/>
              </a:rPr>
            </a:br>
            <a:r>
              <a:rPr lang="ru-RU" sz="2000" b="1" i="1" dirty="0">
                <a:solidFill>
                  <a:srgbClr val="000000"/>
                </a:solidFill>
                <a:latin typeface="Times New Roman, serif"/>
              </a:rPr>
              <a:t>Он под елочкой лежит,</a:t>
            </a:r>
            <a:br>
              <a:rPr lang="ru-RU" sz="2000" b="1" i="1" dirty="0">
                <a:solidFill>
                  <a:srgbClr val="000000"/>
                </a:solidFill>
                <a:latin typeface="Times New Roman, serif"/>
              </a:rPr>
            </a:br>
            <a:r>
              <a:rPr lang="ru-RU" sz="2000" b="1" i="1" dirty="0">
                <a:solidFill>
                  <a:srgbClr val="000000"/>
                </a:solidFill>
                <a:latin typeface="Times New Roman, serif"/>
              </a:rPr>
              <a:t>Растянулся и храпит,</a:t>
            </a:r>
            <a:br>
              <a:rPr lang="ru-RU" sz="2000" b="1" i="1" dirty="0">
                <a:solidFill>
                  <a:srgbClr val="000000"/>
                </a:solidFill>
                <a:latin typeface="Times New Roman, serif"/>
              </a:rPr>
            </a:br>
            <a:r>
              <a:rPr lang="ru-RU" sz="2000" b="1" i="1" dirty="0">
                <a:solidFill>
                  <a:srgbClr val="000000"/>
                </a:solidFill>
                <a:latin typeface="Times New Roman, serif"/>
              </a:rPr>
              <a:t>Дети подходят к медведю, останавливаются.</a:t>
            </a:r>
            <a:br>
              <a:rPr lang="ru-RU" sz="2000" b="1" i="1" dirty="0">
                <a:solidFill>
                  <a:srgbClr val="000000"/>
                </a:solidFill>
                <a:latin typeface="Times New Roman, serif"/>
              </a:rPr>
            </a:br>
            <a:r>
              <a:rPr lang="ru-RU" sz="2000" b="1" i="1" dirty="0">
                <a:solidFill>
                  <a:srgbClr val="000000"/>
                </a:solidFill>
                <a:latin typeface="Times New Roman, serif"/>
              </a:rPr>
              <a:t>Мы вокруг его ходили,</a:t>
            </a:r>
            <a:br>
              <a:rPr lang="ru-RU" sz="2000" b="1" i="1" dirty="0">
                <a:solidFill>
                  <a:srgbClr val="000000"/>
                </a:solidFill>
                <a:latin typeface="Times New Roman, serif"/>
              </a:rPr>
            </a:br>
            <a:r>
              <a:rPr lang="ru-RU" sz="2000" b="1" i="1" dirty="0">
                <a:solidFill>
                  <a:srgbClr val="000000"/>
                </a:solidFill>
                <a:latin typeface="Times New Roman, serif"/>
              </a:rPr>
              <a:t>Косолапого будили,</a:t>
            </a:r>
            <a:br>
              <a:rPr lang="ru-RU" sz="2000" b="1" i="1" dirty="0">
                <a:solidFill>
                  <a:srgbClr val="000000"/>
                </a:solidFill>
                <a:latin typeface="Times New Roman, serif"/>
              </a:rPr>
            </a:br>
            <a:r>
              <a:rPr lang="ru-RU" sz="2000" b="1" i="1" dirty="0">
                <a:solidFill>
                  <a:srgbClr val="000000"/>
                </a:solidFill>
                <a:latin typeface="Times New Roman, serif"/>
              </a:rPr>
              <a:t>Ходьба по кругу, взявшись за руки.</a:t>
            </a:r>
            <a:br>
              <a:rPr lang="ru-RU" sz="2000" b="1" i="1" dirty="0">
                <a:solidFill>
                  <a:srgbClr val="000000"/>
                </a:solidFill>
                <a:latin typeface="Times New Roman, serif"/>
              </a:rPr>
            </a:br>
            <a:r>
              <a:rPr lang="ru-RU" sz="2000" b="1" i="1" dirty="0">
                <a:solidFill>
                  <a:srgbClr val="000000"/>
                </a:solidFill>
                <a:latin typeface="Times New Roman, serif"/>
              </a:rPr>
              <a:t>Ну-ка </a:t>
            </a:r>
            <a:r>
              <a:rPr lang="ru-RU" sz="2000" b="1" i="1" dirty="0" err="1">
                <a:solidFill>
                  <a:srgbClr val="000000"/>
                </a:solidFill>
                <a:latin typeface="Times New Roman, serif"/>
              </a:rPr>
              <a:t>мишенька</a:t>
            </a:r>
            <a:r>
              <a:rPr lang="ru-RU" sz="2000" b="1" i="1" dirty="0">
                <a:solidFill>
                  <a:srgbClr val="000000"/>
                </a:solidFill>
                <a:latin typeface="Times New Roman, serif"/>
              </a:rPr>
              <a:t>, вставай,</a:t>
            </a:r>
            <a:br>
              <a:rPr lang="ru-RU" sz="2000" b="1" i="1" dirty="0">
                <a:solidFill>
                  <a:srgbClr val="000000"/>
                </a:solidFill>
                <a:latin typeface="Times New Roman, serif"/>
              </a:rPr>
            </a:br>
            <a:r>
              <a:rPr lang="ru-RU" sz="2000" b="1" i="1" dirty="0">
                <a:solidFill>
                  <a:srgbClr val="000000"/>
                </a:solidFill>
                <a:latin typeface="Times New Roman, serif"/>
              </a:rPr>
              <a:t>И скорей нас догоняй».</a:t>
            </a:r>
            <a:br>
              <a:rPr lang="ru-RU" sz="2000" b="1" i="1" dirty="0">
                <a:solidFill>
                  <a:srgbClr val="000000"/>
                </a:solidFill>
                <a:latin typeface="Times New Roman, serif"/>
              </a:rPr>
            </a:br>
            <a:r>
              <a:rPr lang="ru-RU" sz="2000" b="1" dirty="0">
                <a:solidFill>
                  <a:srgbClr val="000000"/>
                </a:solidFill>
                <a:latin typeface="Times New Roman, serif"/>
              </a:rPr>
              <a:t>Останавливаются, грозят медведю пальчиком.</a:t>
            </a:r>
            <a:br>
              <a:rPr lang="ru-RU" sz="2000" b="1" dirty="0">
                <a:solidFill>
                  <a:srgbClr val="000000"/>
                </a:solidFill>
                <a:latin typeface="Times New Roman, serif"/>
              </a:rPr>
            </a:br>
            <a:r>
              <a:rPr lang="ru-RU" sz="2000" b="1" dirty="0">
                <a:solidFill>
                  <a:srgbClr val="000000"/>
                </a:solidFill>
                <a:latin typeface="Times New Roman, serif"/>
              </a:rPr>
              <a:t>Правила игры: Медведь просыпается и рычит, дети убегают в определённое место. Медведь старается их догнать. Ни догнав никого, медведь возвращается обратно, садится под ёлку и плачет.</a:t>
            </a:r>
            <a:endParaRPr lang="ru-RU" sz="2000" b="1" i="0" dirty="0">
              <a:solidFill>
                <a:srgbClr val="000000"/>
              </a:solidFill>
              <a:effectLst/>
              <a:latin typeface="Open Sans"/>
            </a:endParaRPr>
          </a:p>
        </p:txBody>
      </p:sp>
    </p:spTree>
    <p:extLst>
      <p:ext uri="{BB962C8B-B14F-4D97-AF65-F5344CB8AC3E}">
        <p14:creationId xmlns:p14="http://schemas.microsoft.com/office/powerpoint/2010/main" val="298034661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a:stretch>
            <a:fillRect/>
          </a:stretch>
        </p:blipFill>
        <p:spPr>
          <a:xfrm>
            <a:off x="0" y="0"/>
            <a:ext cx="12192000" cy="6861214"/>
          </a:xfrm>
          <a:prstGeom prst="rect">
            <a:avLst/>
          </a:prstGeom>
        </p:spPr>
      </p:pic>
      <p:sp>
        <p:nvSpPr>
          <p:cNvPr id="3" name="Прямоугольник 2"/>
          <p:cNvSpPr/>
          <p:nvPr/>
        </p:nvSpPr>
        <p:spPr>
          <a:xfrm>
            <a:off x="711200" y="492542"/>
            <a:ext cx="10871200" cy="5693866"/>
          </a:xfrm>
          <a:prstGeom prst="rect">
            <a:avLst/>
          </a:prstGeom>
        </p:spPr>
        <p:txBody>
          <a:bodyPr wrap="square">
            <a:spAutoFit/>
          </a:bodyPr>
          <a:lstStyle/>
          <a:p>
            <a:pPr algn="ctr"/>
            <a:r>
              <a:rPr lang="ru-RU" sz="2800" b="1" dirty="0" smtClean="0">
                <a:solidFill>
                  <a:srgbClr val="002060"/>
                </a:solidFill>
                <a:latin typeface="Times New Roman, serif"/>
              </a:rPr>
              <a:t>Вышибалы</a:t>
            </a:r>
            <a:endParaRPr lang="ru-RU" sz="2800" dirty="0">
              <a:solidFill>
                <a:srgbClr val="002060"/>
              </a:solidFill>
              <a:latin typeface="Open Sans"/>
            </a:endParaRPr>
          </a:p>
          <a:p>
            <a:pPr algn="ctr"/>
            <a:r>
              <a:rPr lang="ru-RU" sz="2800" i="1" dirty="0">
                <a:solidFill>
                  <a:srgbClr val="002060"/>
                </a:solidFill>
                <a:latin typeface="Times New Roman, serif"/>
              </a:rPr>
              <a:t>(русская народная игра)</a:t>
            </a:r>
            <a:endParaRPr lang="ru-RU" sz="2800" dirty="0">
              <a:solidFill>
                <a:srgbClr val="002060"/>
              </a:solidFill>
              <a:latin typeface="Open Sans"/>
            </a:endParaRPr>
          </a:p>
          <a:p>
            <a:r>
              <a:rPr lang="ru-RU" sz="2800" b="1" dirty="0">
                <a:solidFill>
                  <a:srgbClr val="002060"/>
                </a:solidFill>
                <a:latin typeface="Times New Roman, serif"/>
              </a:rPr>
              <a:t>Задачи: </a:t>
            </a:r>
            <a:r>
              <a:rPr lang="ru-RU" sz="2800" dirty="0">
                <a:solidFill>
                  <a:srgbClr val="002060"/>
                </a:solidFill>
                <a:latin typeface="Times New Roman, serif"/>
              </a:rPr>
              <a:t>Перед началом игры по жребию определяют двух «вышибал». Они становятся на противоположных концах площадки. Остальные дети выстраиваются в ряд на середине площадки, лицом к «вышибале», у которого мяч.</a:t>
            </a:r>
            <a:endParaRPr lang="ru-RU" sz="2800" dirty="0">
              <a:solidFill>
                <a:srgbClr val="002060"/>
              </a:solidFill>
              <a:latin typeface="Open Sans"/>
            </a:endParaRPr>
          </a:p>
          <a:p>
            <a:pPr algn="ctr"/>
            <a:r>
              <a:rPr lang="ru-RU" sz="2800" b="1" dirty="0">
                <a:solidFill>
                  <a:srgbClr val="002060"/>
                </a:solidFill>
                <a:latin typeface="Times New Roman, serif"/>
              </a:rPr>
              <a:t>Ход игры.</a:t>
            </a:r>
            <a:endParaRPr lang="ru-RU" sz="2800" dirty="0">
              <a:solidFill>
                <a:srgbClr val="002060"/>
              </a:solidFill>
              <a:latin typeface="Open Sans"/>
            </a:endParaRPr>
          </a:p>
          <a:p>
            <a:r>
              <a:rPr lang="ru-RU" sz="2800" dirty="0">
                <a:solidFill>
                  <a:srgbClr val="002060"/>
                </a:solidFill>
                <a:latin typeface="Times New Roman, serif"/>
              </a:rPr>
              <a:t>«Вышибала» с размаху бросает мяч, пытаясь задеть любого из игроков на середине поля.</a:t>
            </a:r>
            <a:endParaRPr lang="ru-RU" sz="2800" dirty="0">
              <a:solidFill>
                <a:srgbClr val="002060"/>
              </a:solidFill>
              <a:latin typeface="Open Sans"/>
            </a:endParaRPr>
          </a:p>
          <a:p>
            <a:r>
              <a:rPr lang="ru-RU" sz="2800" b="1" dirty="0">
                <a:solidFill>
                  <a:srgbClr val="002060"/>
                </a:solidFill>
                <a:latin typeface="Times New Roman, serif"/>
              </a:rPr>
              <a:t>Правила игры: </a:t>
            </a:r>
            <a:r>
              <a:rPr lang="ru-RU" sz="2800" dirty="0">
                <a:solidFill>
                  <a:srgbClr val="002060"/>
                </a:solidFill>
                <a:latin typeface="Times New Roman, serif"/>
              </a:rPr>
              <a:t>Если ему это удалось, то такой игрок считается выбывшим из игры: он должен отойти за границы площадки. Мяч, проскочивший мимо игроков, должен поймать другой «вышибала»: теперь его очередь бросать</a:t>
            </a:r>
            <a:endParaRPr lang="ru-RU" sz="2800" b="0" i="0" dirty="0">
              <a:solidFill>
                <a:srgbClr val="002060"/>
              </a:solidFill>
              <a:effectLst/>
              <a:latin typeface="Open Sans"/>
            </a:endParaRPr>
          </a:p>
        </p:txBody>
      </p:sp>
    </p:spTree>
    <p:extLst>
      <p:ext uri="{BB962C8B-B14F-4D97-AF65-F5344CB8AC3E}">
        <p14:creationId xmlns:p14="http://schemas.microsoft.com/office/powerpoint/2010/main" val="383039046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MasterSp="0">
  <p:cSld>
    <p:bg>
      <p:bgPr>
        <a:pattFill prst="dashDnDiag">
          <a:fgClr>
            <a:srgbClr val="00B0F0"/>
          </a:fgClr>
          <a:bgClr>
            <a:srgbClr val="FFFF00"/>
          </a:bgClr>
        </a:pattFill>
        <a:effectLst/>
      </p:bgPr>
    </p:bg>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endParaRPr lang="ru-RU" dirty="0"/>
          </a:p>
        </p:txBody>
      </p:sp>
      <p:sp>
        <p:nvSpPr>
          <p:cNvPr id="3" name="Подзаголовок 2"/>
          <p:cNvSpPr>
            <a:spLocks noGrp="1"/>
          </p:cNvSpPr>
          <p:nvPr>
            <p:ph type="subTitle" idx="1"/>
          </p:nvPr>
        </p:nvSpPr>
        <p:spPr/>
        <p:txBody>
          <a:bodyPr/>
          <a:lstStyle/>
          <a:p>
            <a:endParaRPr lang="ru-RU"/>
          </a:p>
        </p:txBody>
      </p:sp>
      <p:pic>
        <p:nvPicPr>
          <p:cNvPr id="4" name="Рисунок 3"/>
          <p:cNvPicPr>
            <a:picLocks noChangeAspect="1"/>
          </p:cNvPicPr>
          <p:nvPr/>
        </p:nvPicPr>
        <p:blipFill>
          <a:blip r:embed="rId2">
            <a:extLst>
              <a:ext uri="{BEBA8EAE-BF5A-486C-A8C5-ECC9F3942E4B}">
                <a14:imgProps xmlns:a14="http://schemas.microsoft.com/office/drawing/2010/main">
                  <a14:imgLayer r:embed="rId3">
                    <a14:imgEffect>
                      <a14:artisticCement/>
                    </a14:imgEffect>
                  </a14:imgLayer>
                </a14:imgProps>
              </a:ext>
            </a:extLst>
          </a:blip>
          <a:stretch>
            <a:fillRect/>
          </a:stretch>
        </p:blipFill>
        <p:spPr>
          <a:xfrm>
            <a:off x="0" y="0"/>
            <a:ext cx="12192000" cy="6861214"/>
          </a:xfrm>
          <a:prstGeom prst="rect">
            <a:avLst/>
          </a:prstGeom>
          <a:effectLst>
            <a:glow rad="330200">
              <a:schemeClr val="accent1">
                <a:lumMod val="40000"/>
                <a:lumOff val="60000"/>
                <a:alpha val="96000"/>
              </a:schemeClr>
            </a:glow>
            <a:reflection endPos="0" dir="5400000" sy="-100000" algn="bl" rotWithShape="0"/>
          </a:effectLst>
        </p:spPr>
      </p:pic>
      <p:sp>
        <p:nvSpPr>
          <p:cNvPr id="5" name="Прямоугольник 4"/>
          <p:cNvSpPr/>
          <p:nvPr/>
        </p:nvSpPr>
        <p:spPr>
          <a:xfrm>
            <a:off x="428018" y="316148"/>
            <a:ext cx="11763982" cy="6494085"/>
          </a:xfrm>
          <a:prstGeom prst="rect">
            <a:avLst/>
          </a:prstGeom>
        </p:spPr>
        <p:txBody>
          <a:bodyPr wrap="square">
            <a:spAutoFit/>
          </a:bodyPr>
          <a:lstStyle/>
          <a:p>
            <a:pPr algn="ctr"/>
            <a:r>
              <a:rPr lang="ru-RU" sz="3200" b="1" i="1" dirty="0">
                <a:solidFill>
                  <a:srgbClr val="002060"/>
                </a:solidFill>
                <a:latin typeface="Times New Roman, serif"/>
              </a:rPr>
              <a:t>ГОРЕЛКИ С ПЛАТОЧКОМ</a:t>
            </a:r>
            <a:endParaRPr lang="ru-RU" sz="3200" b="1" dirty="0">
              <a:solidFill>
                <a:srgbClr val="002060"/>
              </a:solidFill>
              <a:latin typeface="Open Sans"/>
            </a:endParaRPr>
          </a:p>
          <a:p>
            <a:r>
              <a:rPr lang="ru-RU" sz="3200" b="1" dirty="0">
                <a:solidFill>
                  <a:srgbClr val="002060"/>
                </a:solidFill>
                <a:latin typeface="Times New Roman, serif"/>
              </a:rPr>
              <a:t>Игроки стоят парами друг за другом. Впереди водящий, он держит в руке над головой платочек.</a:t>
            </a:r>
            <a:endParaRPr lang="ru-RU" sz="3200" b="1" dirty="0">
              <a:solidFill>
                <a:srgbClr val="002060"/>
              </a:solidFill>
              <a:latin typeface="Open Sans"/>
            </a:endParaRPr>
          </a:p>
          <a:p>
            <a:r>
              <a:rPr lang="ru-RU" sz="3200" b="1" dirty="0">
                <a:solidFill>
                  <a:srgbClr val="7030A0"/>
                </a:solidFill>
                <a:latin typeface="Times New Roman, serif"/>
              </a:rPr>
              <a:t>Все хором:</a:t>
            </a:r>
            <a:endParaRPr lang="ru-RU" sz="3200" b="1" dirty="0">
              <a:solidFill>
                <a:srgbClr val="7030A0"/>
              </a:solidFill>
              <a:latin typeface="Open Sans"/>
            </a:endParaRPr>
          </a:p>
          <a:p>
            <a:r>
              <a:rPr lang="ru-RU" sz="3200" b="1" dirty="0">
                <a:solidFill>
                  <a:srgbClr val="7030A0"/>
                </a:solidFill>
                <a:latin typeface="Times New Roman, serif"/>
              </a:rPr>
              <a:t>Гори, гори ясно,</a:t>
            </a:r>
            <a:endParaRPr lang="ru-RU" sz="3200" b="1" dirty="0">
              <a:solidFill>
                <a:srgbClr val="7030A0"/>
              </a:solidFill>
              <a:latin typeface="Open Sans"/>
            </a:endParaRPr>
          </a:p>
          <a:p>
            <a:r>
              <a:rPr lang="ru-RU" sz="3200" b="1" dirty="0" smtClean="0">
                <a:solidFill>
                  <a:srgbClr val="7030A0"/>
                </a:solidFill>
                <a:latin typeface="Times New Roman, serif"/>
              </a:rPr>
              <a:t>Чтобы </a:t>
            </a:r>
            <a:r>
              <a:rPr lang="ru-RU" sz="3200" b="1" dirty="0">
                <a:solidFill>
                  <a:srgbClr val="7030A0"/>
                </a:solidFill>
                <a:latin typeface="Times New Roman, serif"/>
              </a:rPr>
              <a:t>не погасло.</a:t>
            </a:r>
            <a:endParaRPr lang="ru-RU" sz="3200" b="1" dirty="0">
              <a:solidFill>
                <a:srgbClr val="7030A0"/>
              </a:solidFill>
              <a:latin typeface="Open Sans"/>
            </a:endParaRPr>
          </a:p>
          <a:p>
            <a:r>
              <a:rPr lang="ru-RU" sz="3200" b="1" dirty="0">
                <a:solidFill>
                  <a:srgbClr val="7030A0"/>
                </a:solidFill>
                <a:latin typeface="Times New Roman, serif"/>
              </a:rPr>
              <a:t>Глянь на небо,</a:t>
            </a:r>
            <a:endParaRPr lang="ru-RU" sz="3200" b="1" dirty="0">
              <a:solidFill>
                <a:srgbClr val="7030A0"/>
              </a:solidFill>
              <a:latin typeface="Open Sans"/>
            </a:endParaRPr>
          </a:p>
          <a:p>
            <a:r>
              <a:rPr lang="ru-RU" sz="3200" b="1" dirty="0">
                <a:solidFill>
                  <a:srgbClr val="7030A0"/>
                </a:solidFill>
                <a:latin typeface="Times New Roman, serif"/>
              </a:rPr>
              <a:t>Птички летят,</a:t>
            </a:r>
            <a:endParaRPr lang="ru-RU" sz="3200" b="1" dirty="0">
              <a:solidFill>
                <a:srgbClr val="7030A0"/>
              </a:solidFill>
              <a:latin typeface="Open Sans"/>
            </a:endParaRPr>
          </a:p>
          <a:p>
            <a:r>
              <a:rPr lang="ru-RU" sz="3200" b="1" dirty="0" smtClean="0">
                <a:solidFill>
                  <a:srgbClr val="7030A0"/>
                </a:solidFill>
                <a:latin typeface="Times New Roman, serif"/>
              </a:rPr>
              <a:t>Колокольчики </a:t>
            </a:r>
            <a:r>
              <a:rPr lang="ru-RU" sz="3200" b="1" dirty="0">
                <a:solidFill>
                  <a:srgbClr val="7030A0"/>
                </a:solidFill>
                <a:latin typeface="Times New Roman, serif"/>
              </a:rPr>
              <a:t>звенят!</a:t>
            </a:r>
            <a:endParaRPr lang="ru-RU" sz="3200" b="1" dirty="0">
              <a:solidFill>
                <a:srgbClr val="7030A0"/>
              </a:solidFill>
              <a:latin typeface="Open Sans"/>
            </a:endParaRPr>
          </a:p>
          <a:p>
            <a:r>
              <a:rPr lang="ru-RU" sz="3200" b="1" dirty="0">
                <a:solidFill>
                  <a:srgbClr val="002060"/>
                </a:solidFill>
                <a:latin typeface="Times New Roman, serif"/>
              </a:rPr>
              <a:t>Дети последней пары бегут вдоль колонны (один справа, другой слева). Тот, кто добежит до водящего первым, берет у него платочек и встает с ним впереди колонны, а опоздавший “горит”, т. е. водит.</a:t>
            </a:r>
            <a:endParaRPr lang="ru-RU" sz="3200" b="1" i="0" dirty="0">
              <a:solidFill>
                <a:srgbClr val="002060"/>
              </a:solidFill>
              <a:effectLst/>
              <a:latin typeface="Open Sans"/>
            </a:endParaRPr>
          </a:p>
        </p:txBody>
      </p:sp>
    </p:spTree>
    <p:extLst>
      <p:ext uri="{BB962C8B-B14F-4D97-AF65-F5344CB8AC3E}">
        <p14:creationId xmlns:p14="http://schemas.microsoft.com/office/powerpoint/2010/main" val="1918466043"/>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a:stretch>
            <a:fillRect/>
          </a:stretch>
        </p:blipFill>
        <p:spPr>
          <a:xfrm>
            <a:off x="0" y="0"/>
            <a:ext cx="12192000" cy="6861214"/>
          </a:xfrm>
          <a:prstGeom prst="rect">
            <a:avLst/>
          </a:prstGeom>
        </p:spPr>
      </p:pic>
      <p:sp>
        <p:nvSpPr>
          <p:cNvPr id="3" name="Прямоугольник 2"/>
          <p:cNvSpPr/>
          <p:nvPr/>
        </p:nvSpPr>
        <p:spPr>
          <a:xfrm>
            <a:off x="670560" y="428347"/>
            <a:ext cx="10850880" cy="5755422"/>
          </a:xfrm>
          <a:prstGeom prst="rect">
            <a:avLst/>
          </a:prstGeom>
        </p:spPr>
        <p:txBody>
          <a:bodyPr wrap="square">
            <a:spAutoFit/>
          </a:bodyPr>
          <a:lstStyle/>
          <a:p>
            <a:pPr algn="ctr"/>
            <a:r>
              <a:rPr lang="ru-RU" sz="2800" b="1" dirty="0" smtClean="0">
                <a:solidFill>
                  <a:srgbClr val="FF0000"/>
                </a:solidFill>
                <a:latin typeface="Times New Roman, serif"/>
              </a:rPr>
              <a:t>Змейка</a:t>
            </a:r>
            <a:endParaRPr lang="ru-RU" sz="2800" dirty="0">
              <a:solidFill>
                <a:srgbClr val="FF0000"/>
              </a:solidFill>
              <a:latin typeface="Open Sans"/>
            </a:endParaRPr>
          </a:p>
          <a:p>
            <a:pPr algn="ctr"/>
            <a:r>
              <a:rPr lang="ru-RU" sz="2000" i="1" dirty="0">
                <a:solidFill>
                  <a:srgbClr val="FF0000"/>
                </a:solidFill>
                <a:latin typeface="Times New Roman, serif"/>
              </a:rPr>
              <a:t>(русская народная игра)</a:t>
            </a:r>
            <a:endParaRPr lang="ru-RU" sz="2000" dirty="0">
              <a:solidFill>
                <a:srgbClr val="FF0000"/>
              </a:solidFill>
              <a:latin typeface="Open Sans"/>
            </a:endParaRPr>
          </a:p>
          <a:p>
            <a:pPr algn="just"/>
            <a:r>
              <a:rPr lang="ru-RU" sz="2000" b="1" dirty="0">
                <a:solidFill>
                  <a:srgbClr val="FF0000"/>
                </a:solidFill>
                <a:latin typeface="Times New Roman, serif"/>
              </a:rPr>
              <a:t>Задачи: </a:t>
            </a:r>
            <a:r>
              <a:rPr lang="ru-RU" sz="2000" dirty="0">
                <a:solidFill>
                  <a:srgbClr val="FF0000"/>
                </a:solidFill>
                <a:latin typeface="Times New Roman, serif"/>
              </a:rPr>
              <a:t>Все дети берут друг друга за руки, образуя живую цепь. Ребенок, стоящий первым, становится ведущим.</a:t>
            </a:r>
            <a:endParaRPr lang="ru-RU" sz="2000" dirty="0">
              <a:solidFill>
                <a:srgbClr val="FF0000"/>
              </a:solidFill>
              <a:latin typeface="Open Sans"/>
            </a:endParaRPr>
          </a:p>
          <a:p>
            <a:pPr algn="ctr"/>
            <a:r>
              <a:rPr lang="ru-RU" sz="2000" b="1" dirty="0">
                <a:solidFill>
                  <a:srgbClr val="FF0000"/>
                </a:solidFill>
                <a:latin typeface="Times New Roman, serif"/>
              </a:rPr>
              <a:t>Ход игры.</a:t>
            </a:r>
            <a:endParaRPr lang="ru-RU" sz="2000" dirty="0">
              <a:solidFill>
                <a:srgbClr val="FF0000"/>
              </a:solidFill>
              <a:latin typeface="Open Sans"/>
            </a:endParaRPr>
          </a:p>
          <a:p>
            <a:pPr algn="just"/>
            <a:r>
              <a:rPr lang="ru-RU" sz="2000" dirty="0">
                <a:solidFill>
                  <a:srgbClr val="FF0000"/>
                </a:solidFill>
                <a:latin typeface="Times New Roman, serif"/>
              </a:rPr>
              <a:t>Ведущий начинает бежать, увлекая за собой всех остальных. На бегу ведущий несколько раз должен резко изменить направление движения всей группы: побежать в противоположную сторону, сделать резкий поворот (под углом 90), закрутить цепочку «змейкой», описать круг и т.д.</a:t>
            </a:r>
            <a:endParaRPr lang="ru-RU" sz="2000" dirty="0">
              <a:solidFill>
                <a:srgbClr val="FF0000"/>
              </a:solidFill>
              <a:latin typeface="Open Sans"/>
            </a:endParaRPr>
          </a:p>
          <a:p>
            <a:r>
              <a:rPr lang="ru-RU" sz="2000" b="1" dirty="0">
                <a:solidFill>
                  <a:srgbClr val="FF0000"/>
                </a:solidFill>
                <a:latin typeface="Times New Roman, serif"/>
              </a:rPr>
              <a:t>Правила игры: </a:t>
            </a:r>
            <a:r>
              <a:rPr lang="ru-RU" sz="2000" dirty="0">
                <a:solidFill>
                  <a:srgbClr val="FF0000"/>
                </a:solidFill>
                <a:latin typeface="Times New Roman, serif"/>
              </a:rPr>
              <a:t>Все дети должны крепко держаться за руки, чтобы «цепочка» не порвалась. Игроки должны точно повторять все движения ведущего и стараться бежать «след в след».</a:t>
            </a:r>
            <a:endParaRPr lang="ru-RU" sz="2000" dirty="0">
              <a:solidFill>
                <a:srgbClr val="FF0000"/>
              </a:solidFill>
              <a:latin typeface="Open Sans"/>
            </a:endParaRPr>
          </a:p>
          <a:p>
            <a:pPr algn="just"/>
            <a:r>
              <a:rPr lang="ru-RU" sz="2000" dirty="0">
                <a:solidFill>
                  <a:srgbClr val="FF0000"/>
                </a:solidFill>
                <a:latin typeface="Times New Roman, serif"/>
              </a:rPr>
              <a:t>Хорошо использовать в игре естественные препятствия: обегать вокруг деревьев, наклоняться, пробегая под их ветками, сбегать по склонам неглубоких оврагов. При игре в помещении можно создать «полосу препятствий» из больших кубиков или спортивных предметов (обручей, кеглей, гимнастических скамеечек). Игру можно остановить, если «цепочка» порвалась,</a:t>
            </a:r>
            <a:br>
              <a:rPr lang="ru-RU" sz="2000" dirty="0">
                <a:solidFill>
                  <a:srgbClr val="FF0000"/>
                </a:solidFill>
                <a:latin typeface="Times New Roman, serif"/>
              </a:rPr>
            </a:br>
            <a:r>
              <a:rPr lang="ru-RU" sz="2000" dirty="0">
                <a:solidFill>
                  <a:srgbClr val="FF0000"/>
                </a:solidFill>
                <a:latin typeface="Times New Roman, serif"/>
              </a:rPr>
              <a:t>и выбрать нового ведущего</a:t>
            </a:r>
            <a:endParaRPr lang="ru-RU" sz="2000" b="0" i="0" dirty="0">
              <a:solidFill>
                <a:srgbClr val="FF0000"/>
              </a:solidFill>
              <a:effectLst/>
              <a:latin typeface="Open Sans"/>
            </a:endParaRPr>
          </a:p>
        </p:txBody>
      </p:sp>
    </p:spTree>
    <p:extLst>
      <p:ext uri="{BB962C8B-B14F-4D97-AF65-F5344CB8AC3E}">
        <p14:creationId xmlns:p14="http://schemas.microsoft.com/office/powerpoint/2010/main" val="31665922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3"/>
          <a:stretch>
            <a:fillRect/>
          </a:stretch>
        </p:blipFill>
        <p:spPr>
          <a:xfrm>
            <a:off x="0" y="0"/>
            <a:ext cx="12192000" cy="6861214"/>
          </a:xfrm>
          <a:prstGeom prst="rect">
            <a:avLst/>
          </a:prstGeom>
        </p:spPr>
      </p:pic>
      <p:sp>
        <p:nvSpPr>
          <p:cNvPr id="3" name="Прямоугольник 2"/>
          <p:cNvSpPr/>
          <p:nvPr/>
        </p:nvSpPr>
        <p:spPr>
          <a:xfrm>
            <a:off x="548640" y="522118"/>
            <a:ext cx="11480800" cy="5816977"/>
          </a:xfrm>
          <a:prstGeom prst="rect">
            <a:avLst/>
          </a:prstGeom>
        </p:spPr>
        <p:txBody>
          <a:bodyPr wrap="square">
            <a:spAutoFit/>
          </a:bodyPr>
          <a:lstStyle/>
          <a:p>
            <a:pPr algn="ctr"/>
            <a:r>
              <a:rPr lang="ru-RU" sz="2400" b="1" dirty="0" smtClean="0">
                <a:solidFill>
                  <a:schemeClr val="accent3">
                    <a:lumMod val="50000"/>
                  </a:schemeClr>
                </a:solidFill>
                <a:latin typeface="Verdana" panose="020B0604030504040204" pitchFamily="34" charset="0"/>
              </a:rPr>
              <a:t>Цепи кованные</a:t>
            </a:r>
          </a:p>
          <a:p>
            <a:pPr algn="ctr"/>
            <a:r>
              <a:rPr lang="ru-RU" sz="2400" dirty="0" smtClean="0">
                <a:solidFill>
                  <a:schemeClr val="accent3">
                    <a:lumMod val="50000"/>
                  </a:schemeClr>
                </a:solidFill>
                <a:latin typeface="Verdana" panose="020B0604030504040204" pitchFamily="34" charset="0"/>
              </a:rPr>
              <a:t>(русская народная игра)</a:t>
            </a:r>
          </a:p>
          <a:p>
            <a:pPr algn="ctr"/>
            <a:endParaRPr lang="ru-RU" sz="2400" b="1" dirty="0" smtClean="0">
              <a:solidFill>
                <a:schemeClr val="accent3">
                  <a:lumMod val="50000"/>
                </a:schemeClr>
              </a:solidFill>
              <a:latin typeface="Verdana" panose="020B0604030504040204" pitchFamily="34" charset="0"/>
            </a:endParaRPr>
          </a:p>
          <a:p>
            <a:r>
              <a:rPr lang="ru-RU" sz="2000" b="1" dirty="0" smtClean="0">
                <a:solidFill>
                  <a:schemeClr val="accent3">
                    <a:lumMod val="50000"/>
                  </a:schemeClr>
                </a:solidFill>
                <a:latin typeface="Verdana" panose="020B0604030504040204" pitchFamily="34" charset="0"/>
              </a:rPr>
              <a:t>Количество </a:t>
            </a:r>
            <a:r>
              <a:rPr lang="ru-RU" sz="2000" b="1" dirty="0">
                <a:solidFill>
                  <a:schemeClr val="accent3">
                    <a:lumMod val="50000"/>
                  </a:schemeClr>
                </a:solidFill>
                <a:latin typeface="Verdana" panose="020B0604030504040204" pitchFamily="34" charset="0"/>
              </a:rPr>
              <a:t>игроков от 6 человек и более. Для игры требуется ровная площадка размером примерно 10х20 метров.</a:t>
            </a:r>
          </a:p>
          <a:p>
            <a:r>
              <a:rPr lang="ru-RU" sz="2000" b="1" dirty="0">
                <a:solidFill>
                  <a:schemeClr val="accent3">
                    <a:lumMod val="50000"/>
                  </a:schemeClr>
                </a:solidFill>
                <a:latin typeface="Verdana" panose="020B0604030504040204" pitchFamily="34" charset="0"/>
              </a:rPr>
              <a:t>Игроки должны разделиться на две команды. На ровной площадке игроки команд встают на против друг друга (лицом к лицу) и </a:t>
            </a:r>
            <a:r>
              <a:rPr lang="ru-RU" sz="2000" b="1" dirty="0" err="1">
                <a:solidFill>
                  <a:schemeClr val="accent3">
                    <a:lumMod val="50000"/>
                  </a:schemeClr>
                </a:solidFill>
                <a:latin typeface="Verdana" panose="020B0604030504040204" pitchFamily="34" charset="0"/>
              </a:rPr>
              <a:t>беруться</a:t>
            </a:r>
            <a:r>
              <a:rPr lang="ru-RU" sz="2000" b="1" dirty="0">
                <a:solidFill>
                  <a:schemeClr val="accent3">
                    <a:lumMod val="50000"/>
                  </a:schemeClr>
                </a:solidFill>
                <a:latin typeface="Verdana" panose="020B0604030504040204" pitchFamily="34" charset="0"/>
              </a:rPr>
              <a:t> за руки, образуя цепь. Расстояние между командами 7 - 10 метров.</a:t>
            </a:r>
            <a:br>
              <a:rPr lang="ru-RU" sz="2000" b="1" dirty="0">
                <a:solidFill>
                  <a:schemeClr val="accent3">
                    <a:lumMod val="50000"/>
                  </a:schemeClr>
                </a:solidFill>
                <a:latin typeface="Verdana" panose="020B0604030504040204" pitchFamily="34" charset="0"/>
              </a:rPr>
            </a:br>
            <a:r>
              <a:rPr lang="ru-RU" sz="2000" b="1" dirty="0">
                <a:solidFill>
                  <a:schemeClr val="accent3">
                    <a:lumMod val="50000"/>
                  </a:schemeClr>
                </a:solidFill>
                <a:latin typeface="Verdana" panose="020B0604030504040204" pitchFamily="34" charset="0"/>
              </a:rPr>
              <a:t>Игроки первой команды кричат: "Цепи, цепи кованные, разбейте нас." Игроки второй команды спрашивают "Кем из нас?"</a:t>
            </a:r>
            <a:br>
              <a:rPr lang="ru-RU" sz="2000" b="1" dirty="0">
                <a:solidFill>
                  <a:schemeClr val="accent3">
                    <a:lumMod val="50000"/>
                  </a:schemeClr>
                </a:solidFill>
                <a:latin typeface="Verdana" panose="020B0604030504040204" pitchFamily="34" charset="0"/>
              </a:rPr>
            </a:br>
            <a:r>
              <a:rPr lang="ru-RU" sz="2000" b="1" dirty="0">
                <a:solidFill>
                  <a:schemeClr val="accent3">
                    <a:lumMod val="50000"/>
                  </a:schemeClr>
                </a:solidFill>
                <a:latin typeface="Verdana" panose="020B0604030504040204" pitchFamily="34" charset="0"/>
              </a:rPr>
              <a:t>Первая команда называет игрока, который, разбежавшись, должен разбить цепь. Если названному игроку удается разбить цепь противника, он забирает одного игрока по месту разрыва цепи. Если разорвать цепь не удалось, разбивающий игрок становиться "звеном" противоположной команды.</a:t>
            </a:r>
            <a:br>
              <a:rPr lang="ru-RU" sz="2000" b="1" dirty="0">
                <a:solidFill>
                  <a:schemeClr val="accent3">
                    <a:lumMod val="50000"/>
                  </a:schemeClr>
                </a:solidFill>
                <a:latin typeface="Verdana" panose="020B0604030504040204" pitchFamily="34" charset="0"/>
              </a:rPr>
            </a:br>
            <a:r>
              <a:rPr lang="ru-RU" sz="2000" b="1" dirty="0">
                <a:solidFill>
                  <a:schemeClr val="accent3">
                    <a:lumMod val="50000"/>
                  </a:schemeClr>
                </a:solidFill>
                <a:latin typeface="Verdana" panose="020B0604030504040204" pitchFamily="34" charset="0"/>
              </a:rPr>
              <a:t>Команды меняются ролями. Игроки второй команды кричат: "Цепи, цепи кованные, разбейте нас. "..... и так далее. Проигрывает та команда, в которой остается один игрок.</a:t>
            </a:r>
            <a:endParaRPr lang="ru-RU" sz="2000" b="1" i="0" dirty="0">
              <a:solidFill>
                <a:schemeClr val="accent3">
                  <a:lumMod val="50000"/>
                </a:schemeClr>
              </a:solidFill>
              <a:effectLst/>
              <a:latin typeface="Verdana" panose="020B0604030504040204" pitchFamily="34" charset="0"/>
            </a:endParaRPr>
          </a:p>
        </p:txBody>
      </p:sp>
    </p:spTree>
    <p:extLst>
      <p:ext uri="{BB962C8B-B14F-4D97-AF65-F5344CB8AC3E}">
        <p14:creationId xmlns:p14="http://schemas.microsoft.com/office/powerpoint/2010/main" val="142005783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a:stretch>
            <a:fillRect/>
          </a:stretch>
        </p:blipFill>
        <p:spPr>
          <a:xfrm>
            <a:off x="0" y="0"/>
            <a:ext cx="12192000" cy="6861214"/>
          </a:xfrm>
          <a:prstGeom prst="rect">
            <a:avLst/>
          </a:prstGeom>
        </p:spPr>
      </p:pic>
      <p:sp>
        <p:nvSpPr>
          <p:cNvPr id="3" name="Прямоугольник 2"/>
          <p:cNvSpPr/>
          <p:nvPr/>
        </p:nvSpPr>
        <p:spPr>
          <a:xfrm>
            <a:off x="650240" y="597883"/>
            <a:ext cx="10891520" cy="4893647"/>
          </a:xfrm>
          <a:prstGeom prst="rect">
            <a:avLst/>
          </a:prstGeom>
        </p:spPr>
        <p:txBody>
          <a:bodyPr wrap="square">
            <a:spAutoFit/>
          </a:bodyPr>
          <a:lstStyle/>
          <a:p>
            <a:pPr algn="ctr"/>
            <a:r>
              <a:rPr lang="ru-RU" sz="2400" b="1" dirty="0" smtClean="0">
                <a:solidFill>
                  <a:srgbClr val="002060"/>
                </a:solidFill>
                <a:latin typeface="Times New Roman, serif"/>
              </a:rPr>
              <a:t>Перетягивание каната</a:t>
            </a:r>
            <a:endParaRPr lang="ru-RU" sz="2400" dirty="0">
              <a:solidFill>
                <a:srgbClr val="002060"/>
              </a:solidFill>
              <a:latin typeface="Open Sans"/>
            </a:endParaRPr>
          </a:p>
          <a:p>
            <a:pPr algn="ctr"/>
            <a:r>
              <a:rPr lang="ru-RU" sz="2400" i="1" dirty="0">
                <a:solidFill>
                  <a:srgbClr val="002060"/>
                </a:solidFill>
                <a:latin typeface="Times New Roman, serif"/>
              </a:rPr>
              <a:t>(игра народов севера)</a:t>
            </a:r>
            <a:endParaRPr lang="ru-RU" sz="2400" dirty="0">
              <a:solidFill>
                <a:srgbClr val="002060"/>
              </a:solidFill>
              <a:latin typeface="Open Sans"/>
            </a:endParaRPr>
          </a:p>
          <a:p>
            <a:pPr algn="just"/>
            <a:r>
              <a:rPr lang="ru-RU" sz="2400" b="1" dirty="0">
                <a:solidFill>
                  <a:srgbClr val="002060"/>
                </a:solidFill>
                <a:latin typeface="Times New Roman, serif"/>
              </a:rPr>
              <a:t>Задачи: </a:t>
            </a:r>
            <a:r>
              <a:rPr lang="ru-RU" sz="2400" dirty="0">
                <a:solidFill>
                  <a:srgbClr val="002060"/>
                </a:solidFill>
                <a:latin typeface="Times New Roman, serif"/>
              </a:rPr>
              <a:t>Знакомить детей с особенностями игр народов севера. Учить детей действовать по сигналу водящего согласованно. Развивать мышечную силу.</a:t>
            </a:r>
            <a:endParaRPr lang="ru-RU" sz="2400" dirty="0">
              <a:solidFill>
                <a:srgbClr val="002060"/>
              </a:solidFill>
              <a:latin typeface="Open Sans"/>
            </a:endParaRPr>
          </a:p>
          <a:p>
            <a:pPr algn="ctr"/>
            <a:r>
              <a:rPr lang="ru-RU" sz="2400" b="1" dirty="0">
                <a:solidFill>
                  <a:srgbClr val="002060"/>
                </a:solidFill>
                <a:latin typeface="Times New Roman, serif"/>
              </a:rPr>
              <a:t>Ход игры.</a:t>
            </a:r>
            <a:endParaRPr lang="ru-RU" sz="2400" dirty="0">
              <a:solidFill>
                <a:srgbClr val="002060"/>
              </a:solidFill>
              <a:latin typeface="Open Sans"/>
            </a:endParaRPr>
          </a:p>
          <a:p>
            <a:pPr algn="just"/>
            <a:r>
              <a:rPr lang="ru-RU" sz="2400" dirty="0">
                <a:solidFill>
                  <a:srgbClr val="002060"/>
                </a:solidFill>
                <a:latin typeface="Times New Roman, serif"/>
              </a:rPr>
              <a:t>На площадке проводится черта. Играющие делятся на две команды и встают по обе стороны черты, держа в руках канат. По сигналу водящего «РАЗ, Два, Три – начни!» каждая команда старается перетянуть соперника на свою сторону. Чья команда сумеет это сделать, та считается победительницей, ей вручают сувениры, как на празднике оленеводов.</a:t>
            </a:r>
            <a:endParaRPr lang="ru-RU" sz="2400" dirty="0">
              <a:solidFill>
                <a:srgbClr val="002060"/>
              </a:solidFill>
              <a:latin typeface="Open Sans"/>
            </a:endParaRPr>
          </a:p>
          <a:p>
            <a:pPr algn="just"/>
            <a:r>
              <a:rPr lang="ru-RU" sz="2400" b="1" dirty="0">
                <a:solidFill>
                  <a:srgbClr val="002060"/>
                </a:solidFill>
                <a:latin typeface="Times New Roman, serif"/>
              </a:rPr>
              <a:t>Правила игры:</a:t>
            </a:r>
            <a:r>
              <a:rPr lang="ru-RU" sz="2400" dirty="0">
                <a:solidFill>
                  <a:srgbClr val="002060"/>
                </a:solidFill>
                <a:latin typeface="Times New Roman, serif"/>
              </a:rPr>
              <a:t> Начинать перетягивание каната можно только по сигналу. Команда, перешагнувшая черту, считается побеждённой.</a:t>
            </a:r>
            <a:endParaRPr lang="ru-RU" sz="2400" b="0" i="0" dirty="0">
              <a:solidFill>
                <a:srgbClr val="002060"/>
              </a:solidFill>
              <a:effectLst/>
              <a:latin typeface="Open Sans"/>
            </a:endParaRPr>
          </a:p>
        </p:txBody>
      </p:sp>
    </p:spTree>
    <p:extLst>
      <p:ext uri="{BB962C8B-B14F-4D97-AF65-F5344CB8AC3E}">
        <p14:creationId xmlns:p14="http://schemas.microsoft.com/office/powerpoint/2010/main" val="17630700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a:stretch>
            <a:fillRect/>
          </a:stretch>
        </p:blipFill>
        <p:spPr>
          <a:xfrm>
            <a:off x="0" y="0"/>
            <a:ext cx="12192000" cy="6861214"/>
          </a:xfrm>
          <a:prstGeom prst="rect">
            <a:avLst/>
          </a:prstGeom>
        </p:spPr>
      </p:pic>
      <p:sp>
        <p:nvSpPr>
          <p:cNvPr id="3" name="Прямоугольник 2"/>
          <p:cNvSpPr/>
          <p:nvPr/>
        </p:nvSpPr>
        <p:spPr>
          <a:xfrm>
            <a:off x="792480" y="386079"/>
            <a:ext cx="10708640" cy="5078313"/>
          </a:xfrm>
          <a:prstGeom prst="rect">
            <a:avLst/>
          </a:prstGeom>
        </p:spPr>
        <p:txBody>
          <a:bodyPr wrap="square">
            <a:spAutoFit/>
          </a:bodyPr>
          <a:lstStyle/>
          <a:p>
            <a:pPr algn="ctr" fontAlgn="base"/>
            <a:endParaRPr lang="ru-RU" sz="2000" b="1" dirty="0" smtClean="0">
              <a:solidFill>
                <a:srgbClr val="000000"/>
              </a:solidFill>
              <a:latin typeface="ff2"/>
            </a:endParaRPr>
          </a:p>
          <a:p>
            <a:pPr algn="ctr" fontAlgn="base"/>
            <a:r>
              <a:rPr lang="ru-RU" sz="2400" b="1" dirty="0" smtClean="0">
                <a:solidFill>
                  <a:srgbClr val="000000"/>
                </a:solidFill>
                <a:latin typeface="ff2"/>
              </a:rPr>
              <a:t>Мыши </a:t>
            </a:r>
            <a:r>
              <a:rPr lang="ru-RU" sz="2400" b="1" dirty="0">
                <a:solidFill>
                  <a:srgbClr val="000000"/>
                </a:solidFill>
                <a:latin typeface="ff2"/>
              </a:rPr>
              <a:t>и </a:t>
            </a:r>
            <a:r>
              <a:rPr lang="ru-RU" sz="2400" b="1" dirty="0" smtClean="0">
                <a:solidFill>
                  <a:srgbClr val="000000"/>
                </a:solidFill>
                <a:latin typeface="ff2"/>
              </a:rPr>
              <a:t>кот</a:t>
            </a:r>
            <a:r>
              <a:rPr lang="ru-RU" sz="2000" b="1" dirty="0" smtClean="0">
                <a:solidFill>
                  <a:srgbClr val="000000"/>
                </a:solidFill>
                <a:latin typeface="ff1"/>
              </a:rPr>
              <a:t> </a:t>
            </a:r>
            <a:endParaRPr lang="ru-RU" sz="2000" b="1" dirty="0">
              <a:solidFill>
                <a:srgbClr val="000000"/>
              </a:solidFill>
              <a:latin typeface="ff3"/>
            </a:endParaRPr>
          </a:p>
          <a:p>
            <a:pPr fontAlgn="base"/>
            <a:r>
              <a:rPr lang="ru-RU" sz="2000" b="1" dirty="0" smtClean="0">
                <a:solidFill>
                  <a:srgbClr val="000000"/>
                </a:solidFill>
                <a:latin typeface="ff2"/>
              </a:rPr>
              <a:t>Цель</a:t>
            </a:r>
            <a:r>
              <a:rPr lang="ru-RU" sz="2000" b="1" dirty="0">
                <a:solidFill>
                  <a:srgbClr val="000000"/>
                </a:solidFill>
                <a:latin typeface="ff2"/>
              </a:rPr>
              <a:t>: </a:t>
            </a:r>
            <a:r>
              <a:rPr lang="ru-RU" sz="2000" b="1" dirty="0">
                <a:solidFill>
                  <a:srgbClr val="000000"/>
                </a:solidFill>
                <a:latin typeface="ff4"/>
              </a:rPr>
              <a:t>Развивать внимание, образные движения.</a:t>
            </a:r>
            <a:r>
              <a:rPr lang="ru-RU" sz="2000" b="1" dirty="0">
                <a:solidFill>
                  <a:srgbClr val="000000"/>
                </a:solidFill>
                <a:latin typeface="ff3"/>
              </a:rPr>
              <a:t> </a:t>
            </a:r>
            <a:endParaRPr lang="ru-RU" sz="2000" b="1" dirty="0">
              <a:solidFill>
                <a:srgbClr val="000000"/>
              </a:solidFill>
              <a:latin typeface="ff2"/>
            </a:endParaRPr>
          </a:p>
          <a:p>
            <a:pPr fontAlgn="base"/>
            <a:endParaRPr lang="ru-RU" sz="2000" b="1" dirty="0" smtClean="0">
              <a:solidFill>
                <a:srgbClr val="000000"/>
              </a:solidFill>
              <a:latin typeface="ff2"/>
            </a:endParaRPr>
          </a:p>
          <a:p>
            <a:pPr fontAlgn="base"/>
            <a:r>
              <a:rPr lang="ru-RU" sz="2000" b="1" dirty="0" smtClean="0">
                <a:solidFill>
                  <a:srgbClr val="000000"/>
                </a:solidFill>
                <a:latin typeface="ff2"/>
              </a:rPr>
              <a:t>Ход </a:t>
            </a:r>
            <a:r>
              <a:rPr lang="ru-RU" sz="2000" b="1" dirty="0">
                <a:solidFill>
                  <a:srgbClr val="000000"/>
                </a:solidFill>
                <a:latin typeface="ff2"/>
              </a:rPr>
              <a:t>игры: </a:t>
            </a:r>
            <a:r>
              <a:rPr lang="ru-RU" sz="2000" b="1" dirty="0">
                <a:solidFill>
                  <a:srgbClr val="000000"/>
                </a:solidFill>
                <a:latin typeface="ff4"/>
              </a:rPr>
              <a:t>Дети сидят на скамейках или на стульчиках. Это мыши в норках. В </a:t>
            </a:r>
            <a:endParaRPr lang="ru-RU" sz="2000" b="1" dirty="0">
              <a:solidFill>
                <a:srgbClr val="000000"/>
              </a:solidFill>
              <a:latin typeface="ff2"/>
            </a:endParaRPr>
          </a:p>
          <a:p>
            <a:pPr fontAlgn="base"/>
            <a:r>
              <a:rPr lang="ru-RU" sz="2000" b="1" dirty="0">
                <a:solidFill>
                  <a:srgbClr val="000000"/>
                </a:solidFill>
                <a:latin typeface="ff4"/>
              </a:rPr>
              <a:t>противоположной стороне комнаты или площадки сидит кот, роль которого </a:t>
            </a:r>
          </a:p>
          <a:p>
            <a:pPr fontAlgn="base"/>
            <a:r>
              <a:rPr lang="ru-RU" sz="2000" b="1" dirty="0">
                <a:solidFill>
                  <a:srgbClr val="000000"/>
                </a:solidFill>
                <a:latin typeface="ff4"/>
              </a:rPr>
              <a:t>исполняет педагог. Кот засыпает (а мыши разбегаются по всей комнате). Но вот </a:t>
            </a:r>
          </a:p>
          <a:p>
            <a:pPr fontAlgn="base"/>
            <a:r>
              <a:rPr lang="ru-RU" sz="2000" b="1" dirty="0">
                <a:solidFill>
                  <a:srgbClr val="000000"/>
                </a:solidFill>
                <a:latin typeface="ff4"/>
              </a:rPr>
              <a:t>кот просыпается, потягивается, мяукает и начинает ловить мышей. Мыши </a:t>
            </a:r>
          </a:p>
          <a:p>
            <a:pPr fontAlgn="base"/>
            <a:r>
              <a:rPr lang="ru-RU" sz="2000" b="1" dirty="0">
                <a:solidFill>
                  <a:srgbClr val="000000"/>
                </a:solidFill>
                <a:latin typeface="ff4"/>
              </a:rPr>
              <a:t>быстро убегают и прячутся в норках (занимают свои места). Пойманных мышек </a:t>
            </a:r>
          </a:p>
          <a:p>
            <a:pPr fontAlgn="base"/>
            <a:r>
              <a:rPr lang="ru-RU" sz="2000" b="1" dirty="0">
                <a:solidFill>
                  <a:srgbClr val="000000"/>
                </a:solidFill>
                <a:latin typeface="ff4"/>
              </a:rPr>
              <a:t>кот уводит к себе. Когда остальные мыши спрячутся в норки, кот еще раз </a:t>
            </a:r>
          </a:p>
          <a:p>
            <a:pPr fontAlgn="base"/>
            <a:r>
              <a:rPr lang="ru-RU" sz="2000" b="1" dirty="0">
                <a:solidFill>
                  <a:srgbClr val="000000"/>
                </a:solidFill>
                <a:latin typeface="ff4"/>
              </a:rPr>
              <a:t>проходит по комнате, затем возвращается на своё место и засыпает. </a:t>
            </a:r>
          </a:p>
          <a:p>
            <a:pPr fontAlgn="base"/>
            <a:r>
              <a:rPr lang="ru-RU" sz="2000" b="1" dirty="0">
                <a:solidFill>
                  <a:srgbClr val="000000"/>
                </a:solidFill>
                <a:latin typeface="ff2"/>
              </a:rPr>
              <a:t>Указания к проведению. </a:t>
            </a:r>
            <a:r>
              <a:rPr lang="ru-RU" sz="2000" b="1" dirty="0">
                <a:solidFill>
                  <a:srgbClr val="000000"/>
                </a:solidFill>
                <a:latin typeface="ff4"/>
              </a:rPr>
              <a:t>Мыши могут выбегать из норок только тогда, когда кот </a:t>
            </a:r>
            <a:endParaRPr lang="ru-RU" sz="2000" b="1" dirty="0">
              <a:solidFill>
                <a:srgbClr val="000000"/>
              </a:solidFill>
              <a:latin typeface="ff2"/>
            </a:endParaRPr>
          </a:p>
          <a:p>
            <a:pPr fontAlgn="base"/>
            <a:r>
              <a:rPr lang="ru-RU" sz="2000" b="1" dirty="0">
                <a:solidFill>
                  <a:srgbClr val="000000"/>
                </a:solidFill>
                <a:latin typeface="ff4"/>
              </a:rPr>
              <a:t>закроет глаза и заснет, а возвращаться в норки—когда кот проснётся и замяукает. </a:t>
            </a:r>
          </a:p>
          <a:p>
            <a:pPr fontAlgn="base"/>
            <a:r>
              <a:rPr lang="ru-RU" sz="2000" b="1" dirty="0">
                <a:solidFill>
                  <a:srgbClr val="000000"/>
                </a:solidFill>
                <a:latin typeface="ff4"/>
              </a:rPr>
              <a:t>Педагог следит, чтобы все мыши выбегали и разбегались как можно дальше от </a:t>
            </a:r>
          </a:p>
          <a:p>
            <a:pPr fontAlgn="base"/>
            <a:r>
              <a:rPr lang="ru-RU" sz="2000" b="1" dirty="0">
                <a:solidFill>
                  <a:srgbClr val="000000"/>
                </a:solidFill>
                <a:latin typeface="ff4"/>
              </a:rPr>
              <a:t>норок. Норками, кроме стульев, могут служить дуги для </a:t>
            </a:r>
            <a:r>
              <a:rPr lang="ru-RU" sz="2000" b="1" dirty="0" err="1">
                <a:solidFill>
                  <a:srgbClr val="000000"/>
                </a:solidFill>
                <a:latin typeface="ff4"/>
              </a:rPr>
              <a:t>подлезания</a:t>
            </a:r>
            <a:r>
              <a:rPr lang="ru-RU" sz="2000" b="1" dirty="0">
                <a:solidFill>
                  <a:srgbClr val="000000"/>
                </a:solidFill>
                <a:latin typeface="ff4"/>
              </a:rPr>
              <a:t>, и тогда </a:t>
            </a:r>
          </a:p>
          <a:p>
            <a:pPr fontAlgn="base"/>
            <a:r>
              <a:rPr lang="ru-RU" sz="2000" b="1" dirty="0">
                <a:solidFill>
                  <a:srgbClr val="000000"/>
                </a:solidFill>
                <a:latin typeface="ff4"/>
              </a:rPr>
              <a:t>дети—</a:t>
            </a:r>
            <a:r>
              <a:rPr lang="ru-RU" sz="2000" b="1" dirty="0" err="1">
                <a:solidFill>
                  <a:srgbClr val="000000"/>
                </a:solidFill>
                <a:latin typeface="ff4"/>
              </a:rPr>
              <a:t>мыщки</a:t>
            </a:r>
            <a:r>
              <a:rPr lang="ru-RU" sz="2000" b="1" dirty="0">
                <a:solidFill>
                  <a:srgbClr val="000000"/>
                </a:solidFill>
                <a:latin typeface="ff4"/>
              </a:rPr>
              <a:t>—выползают из своих норок.</a:t>
            </a:r>
            <a:endParaRPr lang="ru-RU" sz="2000" b="1" i="0" dirty="0">
              <a:solidFill>
                <a:srgbClr val="000000"/>
              </a:solidFill>
              <a:effectLst/>
              <a:latin typeface="ff4"/>
            </a:endParaRPr>
          </a:p>
        </p:txBody>
      </p:sp>
    </p:spTree>
    <p:extLst>
      <p:ext uri="{BB962C8B-B14F-4D97-AF65-F5344CB8AC3E}">
        <p14:creationId xmlns:p14="http://schemas.microsoft.com/office/powerpoint/2010/main" val="223169726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endParaRPr lang="ru-RU" dirty="0"/>
          </a:p>
        </p:txBody>
      </p:sp>
      <p:sp>
        <p:nvSpPr>
          <p:cNvPr id="3" name="Подзаголовок 2"/>
          <p:cNvSpPr>
            <a:spLocks noGrp="1"/>
          </p:cNvSpPr>
          <p:nvPr>
            <p:ph type="subTitle" idx="1"/>
          </p:nvPr>
        </p:nvSpPr>
        <p:spPr/>
        <p:txBody>
          <a:bodyPr/>
          <a:lstStyle/>
          <a:p>
            <a:endParaRPr lang="ru-RU"/>
          </a:p>
        </p:txBody>
      </p:sp>
      <p:pic>
        <p:nvPicPr>
          <p:cNvPr id="4" name="Рисунок 3"/>
          <p:cNvPicPr>
            <a:picLocks noChangeAspect="1"/>
          </p:cNvPicPr>
          <p:nvPr/>
        </p:nvPicPr>
        <p:blipFill>
          <a:blip r:embed="rId2"/>
          <a:stretch>
            <a:fillRect/>
          </a:stretch>
        </p:blipFill>
        <p:spPr>
          <a:xfrm>
            <a:off x="0" y="-1607"/>
            <a:ext cx="12192000" cy="6861214"/>
          </a:xfrm>
          <a:prstGeom prst="rect">
            <a:avLst/>
          </a:prstGeom>
        </p:spPr>
      </p:pic>
      <p:sp>
        <p:nvSpPr>
          <p:cNvPr id="5" name="Прямоугольник 4"/>
          <p:cNvSpPr/>
          <p:nvPr/>
        </p:nvSpPr>
        <p:spPr>
          <a:xfrm>
            <a:off x="684212" y="428178"/>
            <a:ext cx="10774971" cy="6001643"/>
          </a:xfrm>
          <a:prstGeom prst="rect">
            <a:avLst/>
          </a:prstGeom>
        </p:spPr>
        <p:txBody>
          <a:bodyPr wrap="square">
            <a:spAutoFit/>
          </a:bodyPr>
          <a:lstStyle/>
          <a:p>
            <a:pPr algn="ctr"/>
            <a:r>
              <a:rPr lang="ru-RU" sz="2400" b="1" i="1" dirty="0">
                <a:solidFill>
                  <a:srgbClr val="7030A0"/>
                </a:solidFill>
                <a:latin typeface="Times New Roman, serif"/>
              </a:rPr>
              <a:t>МОЛЧАНКА</a:t>
            </a:r>
            <a:endParaRPr lang="ru-RU" sz="2400" b="1" dirty="0">
              <a:solidFill>
                <a:srgbClr val="7030A0"/>
              </a:solidFill>
              <a:latin typeface="Open Sans"/>
            </a:endParaRPr>
          </a:p>
          <a:p>
            <a:pPr algn="just"/>
            <a:r>
              <a:rPr lang="ru-RU" sz="2400" b="1" dirty="0">
                <a:solidFill>
                  <a:srgbClr val="7030A0"/>
                </a:solidFill>
                <a:latin typeface="Times New Roman, serif"/>
              </a:rPr>
              <a:t>Перед началом игры все играющие произносят </a:t>
            </a:r>
            <a:r>
              <a:rPr lang="ru-RU" sz="2400" b="1" dirty="0" err="1">
                <a:solidFill>
                  <a:srgbClr val="7030A0"/>
                </a:solidFill>
                <a:latin typeface="Times New Roman, serif"/>
              </a:rPr>
              <a:t>певалку</a:t>
            </a:r>
            <a:r>
              <a:rPr lang="ru-RU" sz="2400" b="1" dirty="0">
                <a:solidFill>
                  <a:srgbClr val="7030A0"/>
                </a:solidFill>
                <a:latin typeface="Times New Roman, serif"/>
              </a:rPr>
              <a:t>:</a:t>
            </a:r>
            <a:endParaRPr lang="ru-RU" sz="2400" b="1" dirty="0">
              <a:solidFill>
                <a:srgbClr val="7030A0"/>
              </a:solidFill>
              <a:latin typeface="Open Sans"/>
            </a:endParaRPr>
          </a:p>
          <a:p>
            <a:pPr algn="just"/>
            <a:r>
              <a:rPr lang="ru-RU" sz="2400" b="1" dirty="0" err="1">
                <a:solidFill>
                  <a:srgbClr val="0070C0"/>
                </a:solidFill>
                <a:latin typeface="Times New Roman, serif"/>
              </a:rPr>
              <a:t>Первенчики</a:t>
            </a:r>
            <a:r>
              <a:rPr lang="ru-RU" sz="2400" b="1" dirty="0">
                <a:solidFill>
                  <a:srgbClr val="0070C0"/>
                </a:solidFill>
                <a:latin typeface="Times New Roman, serif"/>
              </a:rPr>
              <a:t>, </a:t>
            </a:r>
            <a:r>
              <a:rPr lang="ru-RU" sz="2400" b="1" dirty="0" err="1">
                <a:solidFill>
                  <a:srgbClr val="0070C0"/>
                </a:solidFill>
                <a:latin typeface="Times New Roman, serif"/>
              </a:rPr>
              <a:t>червенчики</a:t>
            </a:r>
            <a:r>
              <a:rPr lang="ru-RU" sz="2400" b="1" dirty="0">
                <a:solidFill>
                  <a:srgbClr val="0070C0"/>
                </a:solidFill>
                <a:latin typeface="Times New Roman, serif"/>
              </a:rPr>
              <a:t>,</a:t>
            </a:r>
            <a:endParaRPr lang="ru-RU" sz="2400" b="1" dirty="0">
              <a:solidFill>
                <a:srgbClr val="0070C0"/>
              </a:solidFill>
              <a:latin typeface="Open Sans"/>
            </a:endParaRPr>
          </a:p>
          <a:p>
            <a:pPr algn="just"/>
            <a:r>
              <a:rPr lang="ru-RU" sz="2400" b="1" dirty="0">
                <a:solidFill>
                  <a:srgbClr val="0070C0"/>
                </a:solidFill>
                <a:latin typeface="Times New Roman, serif"/>
              </a:rPr>
              <a:t>Летали </a:t>
            </a:r>
            <a:r>
              <a:rPr lang="ru-RU" sz="2400" b="1" dirty="0" err="1">
                <a:solidFill>
                  <a:srgbClr val="0070C0"/>
                </a:solidFill>
                <a:latin typeface="Times New Roman, serif"/>
              </a:rPr>
              <a:t>голубенчики</a:t>
            </a:r>
            <a:endParaRPr lang="ru-RU" sz="2400" b="1" dirty="0">
              <a:solidFill>
                <a:srgbClr val="0070C0"/>
              </a:solidFill>
              <a:latin typeface="Open Sans"/>
            </a:endParaRPr>
          </a:p>
          <a:p>
            <a:pPr algn="just"/>
            <a:r>
              <a:rPr lang="ru-RU" sz="2400" b="1" dirty="0">
                <a:solidFill>
                  <a:srgbClr val="0070C0"/>
                </a:solidFill>
                <a:latin typeface="Times New Roman, serif"/>
              </a:rPr>
              <a:t>По свежей росе,</a:t>
            </a:r>
            <a:endParaRPr lang="ru-RU" sz="2400" b="1" dirty="0">
              <a:solidFill>
                <a:srgbClr val="0070C0"/>
              </a:solidFill>
              <a:latin typeface="Open Sans"/>
            </a:endParaRPr>
          </a:p>
          <a:p>
            <a:pPr algn="just"/>
            <a:r>
              <a:rPr lang="ru-RU" sz="2400" b="1" dirty="0">
                <a:solidFill>
                  <a:srgbClr val="0070C0"/>
                </a:solidFill>
                <a:latin typeface="Times New Roman, serif"/>
              </a:rPr>
              <a:t>По чужой полосе,</a:t>
            </a:r>
            <a:endParaRPr lang="ru-RU" sz="2400" b="1" dirty="0">
              <a:solidFill>
                <a:srgbClr val="0070C0"/>
              </a:solidFill>
              <a:latin typeface="Open Sans"/>
            </a:endParaRPr>
          </a:p>
          <a:p>
            <a:pPr algn="just"/>
            <a:r>
              <a:rPr lang="ru-RU" sz="2400" b="1" dirty="0">
                <a:solidFill>
                  <a:srgbClr val="0070C0"/>
                </a:solidFill>
                <a:latin typeface="Times New Roman, serif"/>
              </a:rPr>
              <a:t>Там чашки, орешки,</a:t>
            </a:r>
            <a:endParaRPr lang="ru-RU" sz="2400" b="1" dirty="0">
              <a:solidFill>
                <a:srgbClr val="0070C0"/>
              </a:solidFill>
              <a:latin typeface="Open Sans"/>
            </a:endParaRPr>
          </a:p>
          <a:p>
            <a:pPr algn="just"/>
            <a:r>
              <a:rPr lang="ru-RU" sz="2400" b="1" dirty="0">
                <a:solidFill>
                  <a:srgbClr val="0070C0"/>
                </a:solidFill>
                <a:latin typeface="Times New Roman, serif"/>
              </a:rPr>
              <a:t>Медок, сахарок -</a:t>
            </a:r>
            <a:endParaRPr lang="ru-RU" sz="2400" b="1" dirty="0">
              <a:solidFill>
                <a:srgbClr val="0070C0"/>
              </a:solidFill>
              <a:latin typeface="Open Sans"/>
            </a:endParaRPr>
          </a:p>
          <a:p>
            <a:pPr algn="just"/>
            <a:r>
              <a:rPr lang="ru-RU" sz="2400" b="1" dirty="0">
                <a:solidFill>
                  <a:srgbClr val="0070C0"/>
                </a:solidFill>
                <a:latin typeface="Times New Roman, serif"/>
              </a:rPr>
              <a:t>Молчок!</a:t>
            </a:r>
            <a:endParaRPr lang="ru-RU" sz="2400" b="1" dirty="0">
              <a:solidFill>
                <a:srgbClr val="0070C0"/>
              </a:solidFill>
              <a:latin typeface="Open Sans"/>
            </a:endParaRPr>
          </a:p>
          <a:p>
            <a:pPr algn="just"/>
            <a:r>
              <a:rPr lang="ru-RU" sz="2400" b="1" dirty="0">
                <a:solidFill>
                  <a:srgbClr val="7030A0"/>
                </a:solidFill>
                <a:latin typeface="Times New Roman, serif"/>
              </a:rPr>
              <a:t>Как скажут последнее слово, все должны замолчать. Ведущий старается рассмешить играющих движениями, смешными словами и </a:t>
            </a:r>
            <a:r>
              <a:rPr lang="ru-RU" sz="2400" b="1" dirty="0" err="1">
                <a:solidFill>
                  <a:srgbClr val="7030A0"/>
                </a:solidFill>
                <a:latin typeface="Times New Roman, serif"/>
              </a:rPr>
              <a:t>потешками</a:t>
            </a:r>
            <a:r>
              <a:rPr lang="ru-RU" sz="2400" b="1" dirty="0">
                <a:solidFill>
                  <a:srgbClr val="7030A0"/>
                </a:solidFill>
                <a:latin typeface="Times New Roman, serif"/>
              </a:rPr>
              <a:t>, шуточными стихотворениями. Если кто-то засмеётся или скажет слово, он отдаёт ведущему фант. В конце игры дети свои фанты выкупают: по желанию играющих поют песенки, читают стихи, танцуют, выполняют различные движения. Разыгрывать фант можно и сразу, как проштрафился</a:t>
            </a:r>
            <a:r>
              <a:rPr lang="ru-RU" sz="2400" b="1" dirty="0" smtClean="0">
                <a:solidFill>
                  <a:srgbClr val="7030A0"/>
                </a:solidFill>
                <a:latin typeface="Times New Roman, serif"/>
              </a:rPr>
              <a:t>.</a:t>
            </a:r>
            <a:endParaRPr lang="ru-RU" sz="2400" b="1" dirty="0">
              <a:solidFill>
                <a:srgbClr val="7030A0"/>
              </a:solidFill>
              <a:latin typeface="Open Sans"/>
            </a:endParaRPr>
          </a:p>
        </p:txBody>
      </p:sp>
    </p:spTree>
    <p:extLst>
      <p:ext uri="{BB962C8B-B14F-4D97-AF65-F5344CB8AC3E}">
        <p14:creationId xmlns:p14="http://schemas.microsoft.com/office/powerpoint/2010/main" val="293116055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a:stretch>
            <a:fillRect/>
          </a:stretch>
        </p:blipFill>
        <p:spPr>
          <a:xfrm>
            <a:off x="0" y="-1607"/>
            <a:ext cx="12192000" cy="6861214"/>
          </a:xfrm>
          <a:prstGeom prst="rect">
            <a:avLst/>
          </a:prstGeom>
        </p:spPr>
      </p:pic>
      <p:sp>
        <p:nvSpPr>
          <p:cNvPr id="3" name="Прямоугольник 2"/>
          <p:cNvSpPr/>
          <p:nvPr/>
        </p:nvSpPr>
        <p:spPr>
          <a:xfrm>
            <a:off x="700392" y="445641"/>
            <a:ext cx="11128442" cy="5909310"/>
          </a:xfrm>
          <a:prstGeom prst="rect">
            <a:avLst/>
          </a:prstGeom>
        </p:spPr>
        <p:txBody>
          <a:bodyPr wrap="square">
            <a:spAutoFit/>
          </a:bodyPr>
          <a:lstStyle/>
          <a:p>
            <a:pPr algn="ctr"/>
            <a:r>
              <a:rPr lang="ru-RU" b="1" i="1" dirty="0" smtClean="0">
                <a:solidFill>
                  <a:schemeClr val="accent1">
                    <a:lumMod val="60000"/>
                    <a:lumOff val="40000"/>
                  </a:schemeClr>
                </a:solidFill>
                <a:latin typeface="Times New Roman, serif"/>
              </a:rPr>
              <a:t>ГУСИ И ВОЛК</a:t>
            </a:r>
            <a:endParaRPr lang="ru-RU" b="1" dirty="0">
              <a:solidFill>
                <a:schemeClr val="accent1">
                  <a:lumMod val="60000"/>
                  <a:lumOff val="40000"/>
                </a:schemeClr>
              </a:solidFill>
              <a:latin typeface="Open Sans"/>
            </a:endParaRPr>
          </a:p>
          <a:p>
            <a:r>
              <a:rPr lang="ru-RU" b="1" dirty="0">
                <a:solidFill>
                  <a:schemeClr val="accent1">
                    <a:lumMod val="60000"/>
                    <a:lumOff val="40000"/>
                  </a:schemeClr>
                </a:solidFill>
                <a:latin typeface="Times New Roman, serif"/>
              </a:rPr>
              <a:t>Для игры нужен рисунок на асфальте, где изображаются гусиный дом, извилистая тропинка, пруд.</a:t>
            </a:r>
            <a:endParaRPr lang="ru-RU" b="1" dirty="0">
              <a:solidFill>
                <a:schemeClr val="accent1">
                  <a:lumMod val="60000"/>
                  <a:lumOff val="40000"/>
                </a:schemeClr>
              </a:solidFill>
              <a:latin typeface="Open Sans"/>
            </a:endParaRPr>
          </a:p>
          <a:p>
            <a:r>
              <a:rPr lang="ru-RU" b="1" dirty="0">
                <a:solidFill>
                  <a:schemeClr val="accent1">
                    <a:lumMod val="60000"/>
                    <a:lumOff val="40000"/>
                  </a:schemeClr>
                </a:solidFill>
                <a:latin typeface="Times New Roman, serif"/>
              </a:rPr>
              <a:t>Все дети - гуси. Один из них - вожак. Он поведет гусей из дома на пруд. Все движения, которые делает гусь-вожак, повторяют гуси. Гуси идут друг за другом, на цыпочках, поджимают то одну, то другую ногу, машут крыльями, поворачивают голову в разные стороны. Но при этом никто не должен сойти с тропинки, оступиться. Все повторяют за вожаком: "Га-га-га!"</a:t>
            </a:r>
            <a:endParaRPr lang="ru-RU" b="1" dirty="0">
              <a:solidFill>
                <a:schemeClr val="accent1">
                  <a:lumMod val="60000"/>
                  <a:lumOff val="40000"/>
                </a:schemeClr>
              </a:solidFill>
              <a:latin typeface="Open Sans"/>
            </a:endParaRPr>
          </a:p>
          <a:p>
            <a:r>
              <a:rPr lang="ru-RU" b="1" dirty="0">
                <a:solidFill>
                  <a:schemeClr val="accent1">
                    <a:lumMod val="60000"/>
                    <a:lumOff val="40000"/>
                  </a:schemeClr>
                </a:solidFill>
                <a:latin typeface="Times New Roman, serif"/>
              </a:rPr>
              <a:t>Когда вожак скажет: "И скорей бегом на пруд!", гуси на перегонки бегут к пруду.</a:t>
            </a:r>
            <a:endParaRPr lang="ru-RU" b="1" dirty="0">
              <a:solidFill>
                <a:schemeClr val="accent1">
                  <a:lumMod val="60000"/>
                  <a:lumOff val="40000"/>
                </a:schemeClr>
              </a:solidFill>
              <a:latin typeface="Open Sans"/>
            </a:endParaRPr>
          </a:p>
          <a:p>
            <a:endParaRPr lang="ru-RU" b="1" dirty="0" smtClean="0">
              <a:solidFill>
                <a:schemeClr val="accent1">
                  <a:lumMod val="60000"/>
                  <a:lumOff val="40000"/>
                </a:schemeClr>
              </a:solidFill>
              <a:latin typeface="Times New Roman, serif"/>
            </a:endParaRPr>
          </a:p>
          <a:p>
            <a:r>
              <a:rPr lang="ru-RU" b="1" dirty="0" smtClean="0">
                <a:solidFill>
                  <a:srgbClr val="C00000"/>
                </a:solidFill>
                <a:latin typeface="Times New Roman, serif"/>
              </a:rPr>
              <a:t>Друг </a:t>
            </a:r>
            <a:r>
              <a:rPr lang="ru-RU" b="1" dirty="0">
                <a:solidFill>
                  <a:srgbClr val="C00000"/>
                </a:solidFill>
                <a:latin typeface="Times New Roman, serif"/>
              </a:rPr>
              <a:t>за дружкою гуськом</a:t>
            </a:r>
            <a:endParaRPr lang="ru-RU" b="1" dirty="0">
              <a:solidFill>
                <a:srgbClr val="C00000"/>
              </a:solidFill>
              <a:latin typeface="Open Sans"/>
            </a:endParaRPr>
          </a:p>
          <a:p>
            <a:r>
              <a:rPr lang="ru-RU" b="1" dirty="0">
                <a:solidFill>
                  <a:srgbClr val="C00000"/>
                </a:solidFill>
                <a:latin typeface="Times New Roman, serif"/>
              </a:rPr>
              <a:t>Ходят гуси бережком.</a:t>
            </a:r>
            <a:endParaRPr lang="ru-RU" b="1" dirty="0">
              <a:solidFill>
                <a:srgbClr val="C00000"/>
              </a:solidFill>
              <a:latin typeface="Open Sans"/>
            </a:endParaRPr>
          </a:p>
          <a:p>
            <a:r>
              <a:rPr lang="ru-RU" b="1" dirty="0">
                <a:solidFill>
                  <a:srgbClr val="C00000"/>
                </a:solidFill>
                <a:latin typeface="Times New Roman, serif"/>
              </a:rPr>
              <a:t>Впереди идёт вожак,</a:t>
            </a:r>
            <a:endParaRPr lang="ru-RU" b="1" dirty="0">
              <a:solidFill>
                <a:srgbClr val="C00000"/>
              </a:solidFill>
              <a:latin typeface="Open Sans"/>
            </a:endParaRPr>
          </a:p>
          <a:p>
            <a:r>
              <a:rPr lang="ru-RU" b="1" dirty="0">
                <a:solidFill>
                  <a:srgbClr val="C00000"/>
                </a:solidFill>
                <a:latin typeface="Times New Roman, serif"/>
              </a:rPr>
              <a:t>Он шагает важно так -</a:t>
            </a:r>
            <a:endParaRPr lang="ru-RU" b="1" dirty="0">
              <a:solidFill>
                <a:srgbClr val="C00000"/>
              </a:solidFill>
              <a:latin typeface="Open Sans"/>
            </a:endParaRPr>
          </a:p>
          <a:p>
            <a:r>
              <a:rPr lang="ru-RU" b="1" dirty="0">
                <a:solidFill>
                  <a:srgbClr val="C00000"/>
                </a:solidFill>
                <a:latin typeface="Times New Roman, serif"/>
              </a:rPr>
              <a:t>Га-га-га!</a:t>
            </a:r>
            <a:endParaRPr lang="ru-RU" b="1" dirty="0">
              <a:solidFill>
                <a:srgbClr val="C00000"/>
              </a:solidFill>
              <a:latin typeface="Open Sans"/>
            </a:endParaRPr>
          </a:p>
          <a:p>
            <a:r>
              <a:rPr lang="ru-RU" b="1" dirty="0">
                <a:solidFill>
                  <a:srgbClr val="C00000"/>
                </a:solidFill>
                <a:latin typeface="Times New Roman, serif"/>
              </a:rPr>
              <a:t>Гуси все за вожаком</a:t>
            </a:r>
            <a:endParaRPr lang="ru-RU" b="1" dirty="0">
              <a:solidFill>
                <a:srgbClr val="C00000"/>
              </a:solidFill>
              <a:latin typeface="Open Sans"/>
            </a:endParaRPr>
          </a:p>
          <a:p>
            <a:r>
              <a:rPr lang="ru-RU" b="1" dirty="0">
                <a:solidFill>
                  <a:srgbClr val="C00000"/>
                </a:solidFill>
                <a:latin typeface="Times New Roman, serif"/>
              </a:rPr>
              <a:t>Вперевалочку, шажком.</a:t>
            </a:r>
            <a:endParaRPr lang="ru-RU" b="1" dirty="0">
              <a:solidFill>
                <a:srgbClr val="C00000"/>
              </a:solidFill>
              <a:latin typeface="Open Sans"/>
            </a:endParaRPr>
          </a:p>
          <a:p>
            <a:r>
              <a:rPr lang="ru-RU" b="1" dirty="0">
                <a:solidFill>
                  <a:srgbClr val="C00000"/>
                </a:solidFill>
                <a:latin typeface="Times New Roman, serif"/>
              </a:rPr>
              <a:t>Шаг шагнут, другой шагнут,</a:t>
            </a:r>
            <a:endParaRPr lang="ru-RU" b="1" dirty="0">
              <a:solidFill>
                <a:srgbClr val="C00000"/>
              </a:solidFill>
              <a:latin typeface="Open Sans"/>
            </a:endParaRPr>
          </a:p>
          <a:p>
            <a:r>
              <a:rPr lang="ru-RU" b="1" dirty="0">
                <a:solidFill>
                  <a:srgbClr val="C00000"/>
                </a:solidFill>
                <a:latin typeface="Times New Roman, serif"/>
              </a:rPr>
              <a:t>Низко головы нагнут.</a:t>
            </a:r>
            <a:endParaRPr lang="ru-RU" b="1" dirty="0">
              <a:solidFill>
                <a:srgbClr val="C00000"/>
              </a:solidFill>
              <a:latin typeface="Open Sans"/>
            </a:endParaRPr>
          </a:p>
          <a:p>
            <a:r>
              <a:rPr lang="ru-RU" b="1" dirty="0">
                <a:solidFill>
                  <a:srgbClr val="C00000"/>
                </a:solidFill>
                <a:latin typeface="Times New Roman, serif"/>
              </a:rPr>
              <a:t>Га-га-га!</a:t>
            </a:r>
            <a:endParaRPr lang="ru-RU" b="1" dirty="0">
              <a:solidFill>
                <a:srgbClr val="C00000"/>
              </a:solidFill>
              <a:latin typeface="Open Sans"/>
            </a:endParaRPr>
          </a:p>
          <a:p>
            <a:r>
              <a:rPr lang="ru-RU" b="1" dirty="0">
                <a:solidFill>
                  <a:srgbClr val="C00000"/>
                </a:solidFill>
                <a:latin typeface="Times New Roman, serif"/>
              </a:rPr>
              <a:t>Гуси крыльями взмахнут,</a:t>
            </a:r>
            <a:endParaRPr lang="ru-RU" b="1" dirty="0">
              <a:solidFill>
                <a:srgbClr val="C00000"/>
              </a:solidFill>
              <a:latin typeface="Open Sans"/>
            </a:endParaRPr>
          </a:p>
          <a:p>
            <a:r>
              <a:rPr lang="ru-RU" b="1" dirty="0">
                <a:solidFill>
                  <a:srgbClr val="C00000"/>
                </a:solidFill>
                <a:latin typeface="Times New Roman, serif"/>
              </a:rPr>
              <a:t>И скорей бегом на пруд!</a:t>
            </a:r>
            <a:endParaRPr lang="ru-RU" b="1" i="0" dirty="0">
              <a:solidFill>
                <a:srgbClr val="C00000"/>
              </a:solidFill>
              <a:effectLst/>
              <a:latin typeface="Open Sans"/>
            </a:endParaRPr>
          </a:p>
        </p:txBody>
      </p:sp>
    </p:spTree>
    <p:extLst>
      <p:ext uri="{BB962C8B-B14F-4D97-AF65-F5344CB8AC3E}">
        <p14:creationId xmlns:p14="http://schemas.microsoft.com/office/powerpoint/2010/main" val="164906178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gradFill>
          <a:gsLst>
            <a:gs pos="79000">
              <a:schemeClr val="tx2">
                <a:lumMod val="98000"/>
                <a:alpha val="85000"/>
              </a:schemeClr>
            </a:gs>
            <a:gs pos="74000">
              <a:schemeClr val="accent6">
                <a:lumMod val="45000"/>
                <a:lumOff val="55000"/>
              </a:schemeClr>
            </a:gs>
            <a:gs pos="83000">
              <a:schemeClr val="accent6">
                <a:lumMod val="45000"/>
                <a:lumOff val="55000"/>
              </a:schemeClr>
            </a:gs>
            <a:gs pos="100000">
              <a:schemeClr val="accent6">
                <a:lumMod val="30000"/>
                <a:lumOff val="70000"/>
              </a:schemeClr>
            </a:gs>
          </a:gsLst>
          <a:lin ang="5400000" scaled="1"/>
        </a:gradFill>
        <a:effectLst/>
      </p:bgPr>
    </p:bg>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a:stretch>
            <a:fillRect/>
          </a:stretch>
        </p:blipFill>
        <p:spPr>
          <a:xfrm>
            <a:off x="0" y="-1607"/>
            <a:ext cx="12192000" cy="6861214"/>
          </a:xfrm>
          <a:prstGeom prst="rect">
            <a:avLst/>
          </a:prstGeom>
        </p:spPr>
      </p:pic>
      <p:sp>
        <p:nvSpPr>
          <p:cNvPr id="3" name="Прямоугольник 2"/>
          <p:cNvSpPr/>
          <p:nvPr/>
        </p:nvSpPr>
        <p:spPr>
          <a:xfrm>
            <a:off x="590144" y="303966"/>
            <a:ext cx="11011712" cy="6555641"/>
          </a:xfrm>
          <a:prstGeom prst="rect">
            <a:avLst/>
          </a:prstGeom>
        </p:spPr>
        <p:txBody>
          <a:bodyPr wrap="square">
            <a:spAutoFit/>
          </a:bodyPr>
          <a:lstStyle/>
          <a:p>
            <a:pPr algn="ctr"/>
            <a:r>
              <a:rPr lang="ru-RU" sz="2800" b="1" i="1" dirty="0">
                <a:solidFill>
                  <a:schemeClr val="accent5">
                    <a:lumMod val="50000"/>
                  </a:schemeClr>
                </a:solidFill>
                <a:latin typeface="Times New Roman, serif"/>
              </a:rPr>
              <a:t>ГОРЕЛКИ</a:t>
            </a:r>
            <a:endParaRPr lang="ru-RU" sz="2800" b="1" dirty="0">
              <a:solidFill>
                <a:schemeClr val="accent5">
                  <a:lumMod val="50000"/>
                </a:schemeClr>
              </a:solidFill>
              <a:latin typeface="Open Sans"/>
            </a:endParaRPr>
          </a:p>
          <a:p>
            <a:r>
              <a:rPr lang="ru-RU" sz="2800" b="1" dirty="0">
                <a:solidFill>
                  <a:schemeClr val="accent5">
                    <a:lumMod val="50000"/>
                  </a:schemeClr>
                </a:solidFill>
                <a:latin typeface="Times New Roman, serif"/>
              </a:rPr>
              <a:t>Играющие становятся в две колонны (парами, впереди - водящий). Все хором произносят:</a:t>
            </a:r>
            <a:endParaRPr lang="ru-RU" sz="2800" b="1" dirty="0">
              <a:solidFill>
                <a:schemeClr val="accent5">
                  <a:lumMod val="50000"/>
                </a:schemeClr>
              </a:solidFill>
              <a:latin typeface="Open Sans"/>
            </a:endParaRPr>
          </a:p>
          <a:p>
            <a:r>
              <a:rPr lang="ru-RU" sz="2800" b="1" dirty="0">
                <a:solidFill>
                  <a:srgbClr val="00B0F0"/>
                </a:solidFill>
                <a:latin typeface="Times New Roman, serif"/>
              </a:rPr>
              <a:t>Гори, гори ясно,</a:t>
            </a:r>
            <a:endParaRPr lang="ru-RU" sz="2800" b="1" dirty="0">
              <a:solidFill>
                <a:srgbClr val="00B0F0"/>
              </a:solidFill>
              <a:latin typeface="Open Sans"/>
            </a:endParaRPr>
          </a:p>
          <a:p>
            <a:r>
              <a:rPr lang="ru-RU" sz="2800" b="1" dirty="0">
                <a:solidFill>
                  <a:srgbClr val="00B0F0"/>
                </a:solidFill>
                <a:latin typeface="Times New Roman, serif"/>
              </a:rPr>
              <a:t>Чтобы не погасло.</a:t>
            </a:r>
            <a:endParaRPr lang="ru-RU" sz="2800" b="1" dirty="0">
              <a:solidFill>
                <a:srgbClr val="00B0F0"/>
              </a:solidFill>
              <a:latin typeface="Open Sans"/>
            </a:endParaRPr>
          </a:p>
          <a:p>
            <a:r>
              <a:rPr lang="ru-RU" sz="2800" b="1" dirty="0">
                <a:solidFill>
                  <a:srgbClr val="00B0F0"/>
                </a:solidFill>
                <a:latin typeface="Times New Roman, serif"/>
              </a:rPr>
              <a:t>Глянь на небо -</a:t>
            </a:r>
            <a:endParaRPr lang="ru-RU" sz="2800" b="1" dirty="0">
              <a:solidFill>
                <a:srgbClr val="00B0F0"/>
              </a:solidFill>
              <a:latin typeface="Open Sans"/>
            </a:endParaRPr>
          </a:p>
          <a:p>
            <a:r>
              <a:rPr lang="ru-RU" sz="2800" b="1" dirty="0">
                <a:solidFill>
                  <a:srgbClr val="00B0F0"/>
                </a:solidFill>
                <a:latin typeface="Times New Roman, serif"/>
              </a:rPr>
              <a:t>Птички летят.</a:t>
            </a:r>
            <a:endParaRPr lang="ru-RU" sz="2800" b="1" dirty="0">
              <a:solidFill>
                <a:srgbClr val="00B0F0"/>
              </a:solidFill>
              <a:latin typeface="Open Sans"/>
            </a:endParaRPr>
          </a:p>
          <a:p>
            <a:r>
              <a:rPr lang="ru-RU" sz="2800" b="1" dirty="0">
                <a:solidFill>
                  <a:srgbClr val="00B0F0"/>
                </a:solidFill>
                <a:latin typeface="Times New Roman, serif"/>
              </a:rPr>
              <a:t>Колокольчики звенят!</a:t>
            </a:r>
            <a:endParaRPr lang="ru-RU" sz="2800" b="1" dirty="0">
              <a:solidFill>
                <a:srgbClr val="00B0F0"/>
              </a:solidFill>
              <a:latin typeface="Open Sans"/>
            </a:endParaRPr>
          </a:p>
          <a:p>
            <a:r>
              <a:rPr lang="ru-RU" sz="2800" b="1" dirty="0">
                <a:solidFill>
                  <a:srgbClr val="00B0F0"/>
                </a:solidFill>
                <a:latin typeface="Times New Roman, serif"/>
              </a:rPr>
              <a:t>Раз, два, три - беги.</a:t>
            </a:r>
            <a:endParaRPr lang="ru-RU" sz="2800" b="1" dirty="0">
              <a:solidFill>
                <a:srgbClr val="00B0F0"/>
              </a:solidFill>
              <a:latin typeface="Open Sans"/>
            </a:endParaRPr>
          </a:p>
          <a:p>
            <a:r>
              <a:rPr lang="ru-RU" sz="2800" b="1" dirty="0">
                <a:solidFill>
                  <a:schemeClr val="accent5">
                    <a:lumMod val="50000"/>
                  </a:schemeClr>
                </a:solidFill>
                <a:latin typeface="Times New Roman, serif"/>
              </a:rPr>
              <a:t>С последним словом дети, стоящие в последней паре, отпускают руки и бегут в начало колонны: один - слева, другой - справа. Водящий пытается поймать одного из них, прежде чем дети успевают встретиться и взяться за руки. Если водящему удается это сделать, то одного из детей он берет за руку и встает с ним в пару.</a:t>
            </a:r>
            <a:endParaRPr lang="ru-RU" sz="2800" b="1" i="0" dirty="0">
              <a:solidFill>
                <a:schemeClr val="accent5">
                  <a:lumMod val="50000"/>
                </a:schemeClr>
              </a:solidFill>
              <a:effectLst/>
              <a:latin typeface="Open Sans"/>
            </a:endParaRPr>
          </a:p>
        </p:txBody>
      </p:sp>
    </p:spTree>
    <p:extLst>
      <p:ext uri="{BB962C8B-B14F-4D97-AF65-F5344CB8AC3E}">
        <p14:creationId xmlns:p14="http://schemas.microsoft.com/office/powerpoint/2010/main" val="181232115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a:stretch>
            <a:fillRect/>
          </a:stretch>
        </p:blipFill>
        <p:spPr>
          <a:xfrm>
            <a:off x="0" y="0"/>
            <a:ext cx="12192000" cy="6861214"/>
          </a:xfrm>
          <a:prstGeom prst="rect">
            <a:avLst/>
          </a:prstGeom>
        </p:spPr>
      </p:pic>
      <p:sp>
        <p:nvSpPr>
          <p:cNvPr id="3" name="Прямоугольник 2"/>
          <p:cNvSpPr/>
          <p:nvPr/>
        </p:nvSpPr>
        <p:spPr>
          <a:xfrm>
            <a:off x="616084" y="459514"/>
            <a:ext cx="11232205" cy="5632311"/>
          </a:xfrm>
          <a:prstGeom prst="rect">
            <a:avLst/>
          </a:prstGeom>
        </p:spPr>
        <p:txBody>
          <a:bodyPr wrap="square">
            <a:spAutoFit/>
          </a:bodyPr>
          <a:lstStyle/>
          <a:p>
            <a:pPr algn="ctr"/>
            <a:r>
              <a:rPr lang="ru-RU" sz="2400" b="1" i="1" dirty="0">
                <a:solidFill>
                  <a:schemeClr val="accent4">
                    <a:lumMod val="50000"/>
                  </a:schemeClr>
                </a:solidFill>
                <a:latin typeface="Times New Roman, serif"/>
              </a:rPr>
              <a:t>МОРОЗ-КРАСНЫЙ НОС</a:t>
            </a:r>
            <a:endParaRPr lang="ru-RU" sz="2400" b="1" dirty="0">
              <a:solidFill>
                <a:schemeClr val="accent4">
                  <a:lumMod val="50000"/>
                </a:schemeClr>
              </a:solidFill>
              <a:latin typeface="Open Sans"/>
            </a:endParaRPr>
          </a:p>
          <a:p>
            <a:r>
              <a:rPr lang="ru-RU" sz="2400" b="1" dirty="0">
                <a:solidFill>
                  <a:schemeClr val="accent4">
                    <a:lumMod val="50000"/>
                  </a:schemeClr>
                </a:solidFill>
                <a:latin typeface="Times New Roman, serif"/>
              </a:rPr>
              <a:t>На противоположных сторонах площадки обозначают два дома, в одном из них располагаются играющие. Посередине площадки встает водящий - </a:t>
            </a:r>
            <a:r>
              <a:rPr lang="ru-RU" sz="2400" b="1" dirty="0" smtClean="0">
                <a:solidFill>
                  <a:schemeClr val="accent4">
                    <a:lumMod val="50000"/>
                  </a:schemeClr>
                </a:solidFill>
                <a:latin typeface="Times New Roman, serif"/>
              </a:rPr>
              <a:t>Мороз-Красный </a:t>
            </a:r>
            <a:r>
              <a:rPr lang="ru-RU" sz="2400" b="1" dirty="0">
                <a:solidFill>
                  <a:schemeClr val="accent4">
                    <a:lumMod val="50000"/>
                  </a:schemeClr>
                </a:solidFill>
                <a:latin typeface="Times New Roman, serif"/>
              </a:rPr>
              <a:t>нос. Он говорит:</a:t>
            </a:r>
            <a:endParaRPr lang="ru-RU" sz="2400" b="1" dirty="0">
              <a:solidFill>
                <a:schemeClr val="accent4">
                  <a:lumMod val="50000"/>
                </a:schemeClr>
              </a:solidFill>
              <a:latin typeface="Open Sans"/>
            </a:endParaRPr>
          </a:p>
          <a:p>
            <a:r>
              <a:rPr lang="ru-RU" sz="2400" b="1" dirty="0">
                <a:solidFill>
                  <a:schemeClr val="accent5">
                    <a:lumMod val="50000"/>
                  </a:schemeClr>
                </a:solidFill>
                <a:latin typeface="Times New Roman, serif"/>
              </a:rPr>
              <a:t>Я Мороз-Красный нос.</a:t>
            </a:r>
            <a:endParaRPr lang="ru-RU" sz="2400" b="1" dirty="0">
              <a:solidFill>
                <a:schemeClr val="accent5">
                  <a:lumMod val="50000"/>
                </a:schemeClr>
              </a:solidFill>
              <a:latin typeface="Open Sans"/>
            </a:endParaRPr>
          </a:p>
          <a:p>
            <a:r>
              <a:rPr lang="ru-RU" sz="2400" b="1" dirty="0">
                <a:solidFill>
                  <a:schemeClr val="accent5">
                    <a:lumMod val="50000"/>
                  </a:schemeClr>
                </a:solidFill>
                <a:latin typeface="Times New Roman, serif"/>
              </a:rPr>
              <a:t>Кто из вас решится</a:t>
            </a:r>
            <a:endParaRPr lang="ru-RU" sz="2400" b="1" dirty="0">
              <a:solidFill>
                <a:schemeClr val="accent5">
                  <a:lumMod val="50000"/>
                </a:schemeClr>
              </a:solidFill>
              <a:latin typeface="Open Sans"/>
            </a:endParaRPr>
          </a:p>
          <a:p>
            <a:r>
              <a:rPr lang="ru-RU" sz="2400" b="1" dirty="0">
                <a:solidFill>
                  <a:schemeClr val="accent5">
                    <a:lumMod val="50000"/>
                  </a:schemeClr>
                </a:solidFill>
                <a:latin typeface="Times New Roman, serif"/>
              </a:rPr>
              <a:t>В путь-дороженьку пуститься?</a:t>
            </a:r>
            <a:endParaRPr lang="ru-RU" sz="2400" b="1" dirty="0">
              <a:solidFill>
                <a:schemeClr val="accent5">
                  <a:lumMod val="50000"/>
                </a:schemeClr>
              </a:solidFill>
              <a:latin typeface="Open Sans"/>
            </a:endParaRPr>
          </a:p>
          <a:p>
            <a:r>
              <a:rPr lang="ru-RU" sz="2400" b="1" dirty="0">
                <a:solidFill>
                  <a:schemeClr val="accent5">
                    <a:lumMod val="50000"/>
                  </a:schemeClr>
                </a:solidFill>
                <a:latin typeface="Times New Roman, serif"/>
              </a:rPr>
              <a:t>Играющие отвечают:</a:t>
            </a:r>
            <a:endParaRPr lang="ru-RU" sz="2400" b="1" dirty="0">
              <a:solidFill>
                <a:schemeClr val="accent5">
                  <a:lumMod val="50000"/>
                </a:schemeClr>
              </a:solidFill>
              <a:latin typeface="Open Sans"/>
            </a:endParaRPr>
          </a:p>
          <a:p>
            <a:r>
              <a:rPr lang="ru-RU" sz="2400" b="1" dirty="0">
                <a:solidFill>
                  <a:schemeClr val="accent5">
                    <a:lumMod val="50000"/>
                  </a:schemeClr>
                </a:solidFill>
                <a:latin typeface="Times New Roman, serif"/>
              </a:rPr>
              <a:t>Не боимся мы угроз</a:t>
            </a:r>
            <a:endParaRPr lang="ru-RU" sz="2400" b="1" dirty="0">
              <a:solidFill>
                <a:schemeClr val="accent5">
                  <a:lumMod val="50000"/>
                </a:schemeClr>
              </a:solidFill>
              <a:latin typeface="Open Sans"/>
            </a:endParaRPr>
          </a:p>
          <a:p>
            <a:r>
              <a:rPr lang="ru-RU" sz="2400" b="1" dirty="0">
                <a:solidFill>
                  <a:schemeClr val="accent5">
                    <a:lumMod val="50000"/>
                  </a:schemeClr>
                </a:solidFill>
                <a:latin typeface="Times New Roman, serif"/>
              </a:rPr>
              <a:t>И не страшен нам мороз.</a:t>
            </a:r>
            <a:endParaRPr lang="ru-RU" sz="2400" b="1" dirty="0">
              <a:solidFill>
                <a:schemeClr val="accent5">
                  <a:lumMod val="50000"/>
                </a:schemeClr>
              </a:solidFill>
              <a:latin typeface="Open Sans"/>
            </a:endParaRPr>
          </a:p>
          <a:p>
            <a:r>
              <a:rPr lang="ru-RU" sz="2400" b="1" dirty="0">
                <a:solidFill>
                  <a:schemeClr val="accent4">
                    <a:lumMod val="50000"/>
                  </a:schemeClr>
                </a:solidFill>
                <a:latin typeface="Times New Roman, serif"/>
              </a:rPr>
              <a:t>После этого дети перебегают через площадку в другой дом. Мороз догоняет их и старается заморозить (коснуться рукой). Замороженные останавливаются на том месте, где их настиг Мороз, и стоят до окончания перебежки. После нескольких перебежек выбирают другого водящего.</a:t>
            </a:r>
            <a:endParaRPr lang="ru-RU" sz="2400" b="1" i="0" dirty="0">
              <a:solidFill>
                <a:schemeClr val="accent4">
                  <a:lumMod val="50000"/>
                </a:schemeClr>
              </a:solidFill>
              <a:effectLst/>
              <a:latin typeface="Open Sans"/>
            </a:endParaRPr>
          </a:p>
        </p:txBody>
      </p:sp>
    </p:spTree>
    <p:extLst>
      <p:ext uri="{BB962C8B-B14F-4D97-AF65-F5344CB8AC3E}">
        <p14:creationId xmlns:p14="http://schemas.microsoft.com/office/powerpoint/2010/main" val="238259658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a:stretch>
            <a:fillRect/>
          </a:stretch>
        </p:blipFill>
        <p:spPr>
          <a:xfrm>
            <a:off x="0" y="-1607"/>
            <a:ext cx="12192000" cy="6861214"/>
          </a:xfrm>
          <a:prstGeom prst="rect">
            <a:avLst/>
          </a:prstGeom>
        </p:spPr>
      </p:pic>
      <p:sp>
        <p:nvSpPr>
          <p:cNvPr id="3" name="Прямоугольник 2"/>
          <p:cNvSpPr/>
          <p:nvPr/>
        </p:nvSpPr>
        <p:spPr>
          <a:xfrm>
            <a:off x="894945" y="641550"/>
            <a:ext cx="10447506" cy="5262979"/>
          </a:xfrm>
          <a:prstGeom prst="rect">
            <a:avLst/>
          </a:prstGeom>
        </p:spPr>
        <p:txBody>
          <a:bodyPr wrap="square">
            <a:spAutoFit/>
          </a:bodyPr>
          <a:lstStyle/>
          <a:p>
            <a:pPr algn="ctr"/>
            <a:r>
              <a:rPr lang="ru-RU" sz="2400" b="1" i="1" dirty="0">
                <a:solidFill>
                  <a:schemeClr val="accent1">
                    <a:lumMod val="60000"/>
                    <a:lumOff val="40000"/>
                  </a:schemeClr>
                </a:solidFill>
                <a:latin typeface="Times New Roman, serif"/>
              </a:rPr>
              <a:t>ЛЯГУШКИ В БОЛОТЕ</a:t>
            </a:r>
            <a:endParaRPr lang="ru-RU" sz="2400" b="1" dirty="0">
              <a:solidFill>
                <a:schemeClr val="accent1">
                  <a:lumMod val="60000"/>
                  <a:lumOff val="40000"/>
                </a:schemeClr>
              </a:solidFill>
              <a:latin typeface="Open Sans"/>
            </a:endParaRPr>
          </a:p>
          <a:p>
            <a:r>
              <a:rPr lang="ru-RU" sz="2400" b="1" dirty="0">
                <a:solidFill>
                  <a:schemeClr val="accent1">
                    <a:lumMod val="60000"/>
                    <a:lumOff val="40000"/>
                  </a:schemeClr>
                </a:solidFill>
                <a:latin typeface="Times New Roman, serif"/>
              </a:rPr>
              <a:t>С двух сторон очерчивают берега, в середине - болото. На одном из берегов находится журавль (за чертой).. лягушки располагаются на кочках (кружки на расстоянии 50 см) и говорят:</a:t>
            </a:r>
            <a:endParaRPr lang="ru-RU" sz="2400" b="1" dirty="0">
              <a:solidFill>
                <a:schemeClr val="accent1">
                  <a:lumMod val="60000"/>
                  <a:lumOff val="40000"/>
                </a:schemeClr>
              </a:solidFill>
              <a:latin typeface="Open Sans"/>
            </a:endParaRPr>
          </a:p>
          <a:p>
            <a:r>
              <a:rPr lang="ru-RU" sz="2400" b="1" dirty="0">
                <a:solidFill>
                  <a:srgbClr val="C00000"/>
                </a:solidFill>
                <a:latin typeface="Times New Roman, serif"/>
              </a:rPr>
              <a:t>Вот с </a:t>
            </a:r>
            <a:r>
              <a:rPr lang="ru-RU" sz="2400" b="1" dirty="0" err="1">
                <a:solidFill>
                  <a:srgbClr val="C00000"/>
                </a:solidFill>
                <a:latin typeface="Times New Roman, serif"/>
              </a:rPr>
              <a:t>намокнувшей</a:t>
            </a:r>
            <a:r>
              <a:rPr lang="ru-RU" sz="2400" b="1" dirty="0">
                <a:solidFill>
                  <a:srgbClr val="C00000"/>
                </a:solidFill>
                <a:latin typeface="Times New Roman, serif"/>
              </a:rPr>
              <a:t> гнилушки</a:t>
            </a:r>
            <a:endParaRPr lang="ru-RU" sz="2400" b="1" dirty="0">
              <a:solidFill>
                <a:srgbClr val="C00000"/>
              </a:solidFill>
              <a:latin typeface="Open Sans"/>
            </a:endParaRPr>
          </a:p>
          <a:p>
            <a:r>
              <a:rPr lang="ru-RU" sz="2400" b="1" dirty="0">
                <a:solidFill>
                  <a:srgbClr val="C00000"/>
                </a:solidFill>
                <a:latin typeface="Times New Roman, serif"/>
              </a:rPr>
              <a:t>В воду прыгают лягушки.</a:t>
            </a:r>
            <a:endParaRPr lang="ru-RU" sz="2400" b="1" dirty="0">
              <a:solidFill>
                <a:srgbClr val="C00000"/>
              </a:solidFill>
              <a:latin typeface="Open Sans"/>
            </a:endParaRPr>
          </a:p>
          <a:p>
            <a:r>
              <a:rPr lang="ru-RU" sz="2400" b="1" dirty="0">
                <a:solidFill>
                  <a:srgbClr val="C00000"/>
                </a:solidFill>
                <a:latin typeface="Times New Roman, serif"/>
              </a:rPr>
              <a:t>Стали квакать из воды:</a:t>
            </a:r>
            <a:endParaRPr lang="ru-RU" sz="2400" b="1" dirty="0">
              <a:solidFill>
                <a:srgbClr val="C00000"/>
              </a:solidFill>
              <a:latin typeface="Open Sans"/>
            </a:endParaRPr>
          </a:p>
          <a:p>
            <a:r>
              <a:rPr lang="ru-RU" sz="2400" b="1" dirty="0" err="1">
                <a:solidFill>
                  <a:srgbClr val="C00000"/>
                </a:solidFill>
                <a:latin typeface="Times New Roman, serif"/>
              </a:rPr>
              <a:t>Ква-ке-ке</a:t>
            </a:r>
            <a:r>
              <a:rPr lang="ru-RU" sz="2400" b="1" dirty="0">
                <a:solidFill>
                  <a:srgbClr val="C00000"/>
                </a:solidFill>
                <a:latin typeface="Times New Roman, serif"/>
              </a:rPr>
              <a:t>, </a:t>
            </a:r>
            <a:r>
              <a:rPr lang="ru-RU" sz="2400" b="1" dirty="0" err="1">
                <a:solidFill>
                  <a:srgbClr val="C00000"/>
                </a:solidFill>
                <a:latin typeface="Times New Roman, serif"/>
              </a:rPr>
              <a:t>ква-ке-ке</a:t>
            </a:r>
            <a:endParaRPr lang="ru-RU" sz="2400" b="1" dirty="0">
              <a:solidFill>
                <a:srgbClr val="C00000"/>
              </a:solidFill>
              <a:latin typeface="Open Sans"/>
            </a:endParaRPr>
          </a:p>
          <a:p>
            <a:r>
              <a:rPr lang="ru-RU" sz="2400" b="1" dirty="0">
                <a:solidFill>
                  <a:srgbClr val="C00000"/>
                </a:solidFill>
                <a:latin typeface="Times New Roman, serif"/>
              </a:rPr>
              <a:t>Будет дождик на реке.</a:t>
            </a:r>
            <a:endParaRPr lang="ru-RU" sz="2400" b="1" dirty="0">
              <a:solidFill>
                <a:srgbClr val="C00000"/>
              </a:solidFill>
              <a:latin typeface="Open Sans"/>
            </a:endParaRPr>
          </a:p>
          <a:p>
            <a:r>
              <a:rPr lang="ru-RU" sz="2400" b="1" dirty="0">
                <a:solidFill>
                  <a:schemeClr val="accent1">
                    <a:lumMod val="60000"/>
                    <a:lumOff val="40000"/>
                  </a:schemeClr>
                </a:solidFill>
                <a:latin typeface="Times New Roman, serif"/>
              </a:rPr>
              <a:t>С окончанием слов лягушки прыгают с кочки в болото. Журавль ловит тех лягушек, которые находятся на кочке. Пойманная лягушка идет в гнездо журавля. После того, как журавль поймает несколько лягушек, выбирают нового журавля из тех, кто ни разу не был пойман. Игра возобновляется.</a:t>
            </a:r>
            <a:endParaRPr lang="ru-RU" sz="2400" b="1" i="0" dirty="0">
              <a:solidFill>
                <a:schemeClr val="accent1">
                  <a:lumMod val="60000"/>
                  <a:lumOff val="40000"/>
                </a:schemeClr>
              </a:solidFill>
              <a:effectLst/>
              <a:latin typeface="Open Sans"/>
            </a:endParaRPr>
          </a:p>
        </p:txBody>
      </p:sp>
    </p:spTree>
    <p:extLst>
      <p:ext uri="{BB962C8B-B14F-4D97-AF65-F5344CB8AC3E}">
        <p14:creationId xmlns:p14="http://schemas.microsoft.com/office/powerpoint/2010/main" val="98014602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a:stretch>
            <a:fillRect/>
          </a:stretch>
        </p:blipFill>
        <p:spPr>
          <a:xfrm>
            <a:off x="0" y="0"/>
            <a:ext cx="12192000" cy="6861214"/>
          </a:xfrm>
          <a:prstGeom prst="rect">
            <a:avLst/>
          </a:prstGeom>
        </p:spPr>
      </p:pic>
      <p:sp>
        <p:nvSpPr>
          <p:cNvPr id="3" name="Прямоугольник 2"/>
          <p:cNvSpPr/>
          <p:nvPr/>
        </p:nvSpPr>
        <p:spPr>
          <a:xfrm>
            <a:off x="830094" y="633654"/>
            <a:ext cx="10784732" cy="4832092"/>
          </a:xfrm>
          <a:prstGeom prst="rect">
            <a:avLst/>
          </a:prstGeom>
        </p:spPr>
        <p:txBody>
          <a:bodyPr wrap="square">
            <a:spAutoFit/>
          </a:bodyPr>
          <a:lstStyle/>
          <a:p>
            <a:pPr algn="ctr"/>
            <a:r>
              <a:rPr lang="ru-RU" sz="2800" b="1" i="1" dirty="0">
                <a:solidFill>
                  <a:srgbClr val="FF0000"/>
                </a:solidFill>
                <a:latin typeface="Times New Roman, serif"/>
              </a:rPr>
              <a:t>САЛКИ, ИЛИ ПЯТНАШКИ</a:t>
            </a:r>
            <a:endParaRPr lang="ru-RU" sz="2800" b="1" dirty="0">
              <a:solidFill>
                <a:srgbClr val="FF0000"/>
              </a:solidFill>
              <a:latin typeface="Open Sans"/>
            </a:endParaRPr>
          </a:p>
          <a:p>
            <a:r>
              <a:rPr lang="ru-RU" sz="2800" b="1" dirty="0">
                <a:solidFill>
                  <a:srgbClr val="FF0000"/>
                </a:solidFill>
                <a:latin typeface="Times New Roman, serif"/>
              </a:rPr>
              <a:t>Одна из самых распространенных игр в России, имеет разных местах разные названия и варианты.</a:t>
            </a:r>
            <a:endParaRPr lang="ru-RU" sz="2800" b="1" dirty="0">
              <a:solidFill>
                <a:srgbClr val="FF0000"/>
              </a:solidFill>
              <a:latin typeface="Open Sans"/>
            </a:endParaRPr>
          </a:p>
          <a:p>
            <a:r>
              <a:rPr lang="ru-RU" sz="2800" b="1" dirty="0">
                <a:solidFill>
                  <a:srgbClr val="FF0000"/>
                </a:solidFill>
                <a:latin typeface="Times New Roman, serif"/>
              </a:rPr>
              <a:t>По жребию выбирают одного водящего — «салку», или «</a:t>
            </a:r>
            <a:r>
              <a:rPr lang="ru-RU" sz="2800" b="1" dirty="0" err="1">
                <a:solidFill>
                  <a:srgbClr val="FF0000"/>
                </a:solidFill>
                <a:latin typeface="Times New Roman, serif"/>
              </a:rPr>
              <a:t>пятнашку</a:t>
            </a:r>
            <a:r>
              <a:rPr lang="ru-RU" sz="2800" b="1" dirty="0">
                <a:solidFill>
                  <a:srgbClr val="FF0000"/>
                </a:solidFill>
                <a:latin typeface="Times New Roman, serif"/>
              </a:rPr>
              <a:t>». Условно устанавливают границы площадки. Играющие разбегаются, а водящий догоняет их, стараясь коснуться кого-либо рукой, «осалить», «запятнать». Кого догонит и «осалит», тот становится «салкой», «</a:t>
            </a:r>
            <a:r>
              <a:rPr lang="ru-RU" sz="2800" b="1" dirty="0" err="1">
                <a:solidFill>
                  <a:srgbClr val="FF0000"/>
                </a:solidFill>
                <a:latin typeface="Times New Roman, serif"/>
              </a:rPr>
              <a:t>пятнашкой</a:t>
            </a:r>
            <a:r>
              <a:rPr lang="ru-RU" sz="2800" b="1" dirty="0">
                <a:solidFill>
                  <a:srgbClr val="FF0000"/>
                </a:solidFill>
                <a:latin typeface="Times New Roman, serif"/>
              </a:rPr>
              <a:t>». Он начинает ловить играющих, а бывший «салка» убегает со всеми. В игру можно играть, пока не надоест.</a:t>
            </a:r>
            <a:endParaRPr lang="ru-RU" sz="2800" b="1" i="0" dirty="0">
              <a:solidFill>
                <a:srgbClr val="FF0000"/>
              </a:solidFill>
              <a:effectLst/>
              <a:latin typeface="Open Sans"/>
            </a:endParaRPr>
          </a:p>
        </p:txBody>
      </p:sp>
    </p:spTree>
    <p:extLst>
      <p:ext uri="{BB962C8B-B14F-4D97-AF65-F5344CB8AC3E}">
        <p14:creationId xmlns:p14="http://schemas.microsoft.com/office/powerpoint/2010/main" val="1945194105"/>
      </p:ext>
    </p:extLst>
  </p:cSld>
  <p:clrMapOvr>
    <a:masterClrMapping/>
  </p:clrMapOvr>
</p:sld>
</file>

<file path=ppt/theme/theme1.xml><?xml version="1.0" encoding="utf-8"?>
<a:theme xmlns:a="http://schemas.openxmlformats.org/drawingml/2006/main" name="Сектор">
  <a:themeElements>
    <a:clrScheme name="Сектор">
      <a:dk1>
        <a:sysClr val="windowText" lastClr="000000"/>
      </a:dk1>
      <a:lt1>
        <a:sysClr val="window" lastClr="FFFFFF"/>
      </a:lt1>
      <a:dk2>
        <a:srgbClr val="D06F1E"/>
      </a:dk2>
      <a:lt2>
        <a:srgbClr val="F0BE21"/>
      </a:lt2>
      <a:accent1>
        <a:srgbClr val="760603"/>
      </a:accent1>
      <a:accent2>
        <a:srgbClr val="9F761A"/>
      </a:accent2>
      <a:accent3>
        <a:srgbClr val="92A200"/>
      </a:accent3>
      <a:accent4>
        <a:srgbClr val="4AA157"/>
      </a:accent4>
      <a:accent5>
        <a:srgbClr val="46788D"/>
      </a:accent5>
      <a:accent6>
        <a:srgbClr val="A848A8"/>
      </a:accent6>
      <a:hlink>
        <a:srgbClr val="460402"/>
      </a:hlink>
      <a:folHlink>
        <a:srgbClr val="991111"/>
      </a:folHlink>
    </a:clrScheme>
    <a:fontScheme name="Сектор">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Сектор">
      <a:fillStyleLst>
        <a:solidFill>
          <a:schemeClr val="phClr"/>
        </a:solidFill>
        <a:gradFill rotWithShape="1">
          <a:gsLst>
            <a:gs pos="0">
              <a:schemeClr val="phClr">
                <a:tint val="62000"/>
                <a:hueMod val="94000"/>
                <a:satMod val="140000"/>
                <a:lumMod val="110000"/>
              </a:schemeClr>
            </a:gs>
            <a:gs pos="100000">
              <a:schemeClr val="phClr">
                <a:tint val="84000"/>
                <a:satMod val="160000"/>
              </a:schemeClr>
            </a:gs>
          </a:gsLst>
          <a:lin ang="5400000" scaled="0"/>
        </a:gradFill>
        <a:gradFill rotWithShape="1">
          <a:gsLst>
            <a:gs pos="0">
              <a:schemeClr val="phClr">
                <a:tint val="98000"/>
                <a:hueMod val="94000"/>
                <a:satMod val="130000"/>
                <a:lumMod val="128000"/>
              </a:schemeClr>
            </a:gs>
            <a:gs pos="100000">
              <a:schemeClr val="phClr">
                <a:shade val="94000"/>
                <a:lumMod val="88000"/>
              </a:schemeClr>
            </a:gs>
          </a:gsLst>
          <a:lin ang="5400000" scaled="0"/>
        </a:gradFill>
      </a:fillStyleLst>
      <a:lnStyleLst>
        <a:ln w="9525" cap="rnd" cmpd="sng" algn="ctr">
          <a:solidFill>
            <a:schemeClr val="phClr">
              <a:tint val="76000"/>
              <a:alpha val="60000"/>
              <a:hueMod val="94000"/>
            </a:schemeClr>
          </a:solidFill>
          <a:prstDash val="solid"/>
        </a:ln>
        <a:ln w="15875" cap="rnd" cmpd="sng" algn="ctr">
          <a:solidFill>
            <a:schemeClr val="phClr">
              <a:hueMod val="94000"/>
            </a:schemeClr>
          </a:solidFill>
          <a:prstDash val="solid"/>
        </a:ln>
        <a:ln w="28575" cap="rnd"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50800" dist="38100" dir="5400000" rotWithShape="0">
              <a:srgbClr val="000000">
                <a:alpha val="46000"/>
              </a:srgbClr>
            </a:outerShdw>
          </a:effectLst>
          <a:scene3d>
            <a:camera prst="orthographicFront">
              <a:rot lat="0" lon="0" rev="0"/>
            </a:camera>
            <a:lightRig rig="threePt" dir="t"/>
          </a:scene3d>
          <a:sp3d prstMaterial="plastic">
            <a:bevelT w="25400" h="25400"/>
          </a:sp3d>
        </a:effectStyle>
      </a:effectStyleLst>
      <a:bgFillStyleLst>
        <a:solidFill>
          <a:schemeClr val="phClr"/>
        </a:solidFill>
        <a:gradFill rotWithShape="1">
          <a:gsLst>
            <a:gs pos="10000">
              <a:schemeClr val="phClr">
                <a:tint val="97000"/>
                <a:hueMod val="162000"/>
                <a:satMod val="200000"/>
                <a:lumMod val="124000"/>
              </a:schemeClr>
            </a:gs>
            <a:gs pos="100000">
              <a:schemeClr val="phClr">
                <a:shade val="96000"/>
                <a:hueMod val="88000"/>
                <a:satMod val="220000"/>
                <a:lumMod val="82000"/>
              </a:schemeClr>
            </a:gs>
          </a:gsLst>
          <a:lin ang="6120000" scaled="1"/>
        </a:gradFill>
        <a:gradFill rotWithShape="1">
          <a:gsLst>
            <a:gs pos="0">
              <a:schemeClr val="phClr">
                <a:tint val="97000"/>
                <a:hueMod val="142000"/>
                <a:satMod val="200000"/>
                <a:lumMod val="118000"/>
              </a:schemeClr>
            </a:gs>
            <a:gs pos="100000">
              <a:schemeClr val="phClr">
                <a:shade val="92000"/>
                <a:hueMod val="22000"/>
                <a:satMod val="220000"/>
                <a:lumMod val="62000"/>
              </a:schemeClr>
            </a:gs>
          </a:gsLst>
          <a:path path="circle">
            <a:fillToRect b="100000"/>
          </a:path>
        </a:gradFill>
      </a:bgFillStyleLst>
    </a:fmtScheme>
  </a:themeElements>
  <a:objectDefaults/>
  <a:extraClrSchemeLst/>
  <a:extLst>
    <a:ext uri="{05A4C25C-085E-4340-85A3-A5531E510DB2}">
      <thm15:themeFamily xmlns:thm15="http://schemas.microsoft.com/office/thememl/2012/main" name="Slice" id="{0507925B-6AC9-4358-8E18-C330545D08F8}" vid="{282EB108-EDE6-4B8E-957B-D4A69BF580E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Slice</Template>
  <TotalTime>250</TotalTime>
  <Words>1807</Words>
  <Application>Microsoft Office PowerPoint</Application>
  <PresentationFormat>Широкоэкранный</PresentationFormat>
  <Paragraphs>270</Paragraphs>
  <Slides>33</Slides>
  <Notes>3</Notes>
  <HiddenSlides>0</HiddenSlides>
  <MMClips>0</MMClips>
  <ScaleCrop>false</ScaleCrop>
  <HeadingPairs>
    <vt:vector size="6" baseType="variant">
      <vt:variant>
        <vt:lpstr>Использованные шрифты</vt:lpstr>
      </vt:variant>
      <vt:variant>
        <vt:i4>14</vt:i4>
      </vt:variant>
      <vt:variant>
        <vt:lpstr>Тема</vt:lpstr>
      </vt:variant>
      <vt:variant>
        <vt:i4>1</vt:i4>
      </vt:variant>
      <vt:variant>
        <vt:lpstr>Заголовки слайдов</vt:lpstr>
      </vt:variant>
      <vt:variant>
        <vt:i4>33</vt:i4>
      </vt:variant>
    </vt:vector>
  </HeadingPairs>
  <TitlesOfParts>
    <vt:vector size="48" baseType="lpstr">
      <vt:lpstr>Arial</vt:lpstr>
      <vt:lpstr>Calibri</vt:lpstr>
      <vt:lpstr>Century Gothic</vt:lpstr>
      <vt:lpstr>ff1</vt:lpstr>
      <vt:lpstr>ff2</vt:lpstr>
      <vt:lpstr>ff3</vt:lpstr>
      <vt:lpstr>ff4</vt:lpstr>
      <vt:lpstr>Helvetica Neue</vt:lpstr>
      <vt:lpstr>Open Sans</vt:lpstr>
      <vt:lpstr>PT Sans</vt:lpstr>
      <vt:lpstr>Times New Roman</vt:lpstr>
      <vt:lpstr>Times New Roman, serif</vt:lpstr>
      <vt:lpstr>Verdana</vt:lpstr>
      <vt:lpstr>Wingdings 3</vt:lpstr>
      <vt:lpstr>Сектор</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Company>SPecialiST RePack</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Мурат</dc:creator>
  <cp:lastModifiedBy>Мурат</cp:lastModifiedBy>
  <cp:revision>23</cp:revision>
  <cp:lastPrinted>2020-11-07T13:52:50Z</cp:lastPrinted>
  <dcterms:created xsi:type="dcterms:W3CDTF">2020-11-06T08:54:05Z</dcterms:created>
  <dcterms:modified xsi:type="dcterms:W3CDTF">2020-11-07T15:18:18Z</dcterms:modified>
</cp:coreProperties>
</file>