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6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Алёна" initials="А" lastIdx="1" clrIdx="0">
    <p:extLst>
      <p:ext uri="{19B8F6BF-5375-455C-9EA6-DF929625EA0E}">
        <p15:presenceInfo xmlns:p15="http://schemas.microsoft.com/office/powerpoint/2012/main" userId="Алё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03" autoAdjust="0"/>
    <p:restoredTop sz="94660"/>
  </p:normalViewPr>
  <p:slideViewPr>
    <p:cSldViewPr>
      <p:cViewPr varScale="1">
        <p:scale>
          <a:sx n="68" d="100"/>
          <a:sy n="68" d="100"/>
        </p:scale>
        <p:origin x="1422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0FA05B-B686-46AB-9079-E92F4B3FE827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F8F102-0916-4B36-B791-C67A909B597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41831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8F102-0916-4B36-B791-C67A909B597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25748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CF8F102-0916-4B36-B791-C67A909B597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0531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066366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9002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272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931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19922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27661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90213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93846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604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7151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6387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626FD7-4388-4DB8-AF27-2448A270B6AE}" type="datetimeFigureOut">
              <a:rPr lang="ru-RU" smtClean="0"/>
              <a:t>24.11.2021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943F74E-42DE-4D92-981E-B8E58E182DC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647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1470025"/>
          </a:xfrm>
        </p:spPr>
        <p:txBody>
          <a:bodyPr>
            <a:normAutofit fontScale="90000"/>
          </a:bodyPr>
          <a:lstStyle/>
          <a:p>
            <a:br>
              <a:rPr lang="de-DE" dirty="0"/>
            </a:br>
            <a:br>
              <a:rPr lang="de-DE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260648"/>
            <a:ext cx="8568952" cy="5832648"/>
          </a:xfrm>
        </p:spPr>
        <p:txBody>
          <a:bodyPr>
            <a:normAutofit/>
          </a:bodyPr>
          <a:lstStyle/>
          <a:p>
            <a:r>
              <a:rPr lang="en-US" sz="4800" b="1" dirty="0" err="1">
                <a:latin typeface="Aharoni" panose="02010803020104030203" pitchFamily="2" charset="-79"/>
                <a:cs typeface="Aharoni" panose="02010803020104030203" pitchFamily="2" charset="-79"/>
              </a:rPr>
              <a:t>Winterfeste</a:t>
            </a:r>
            <a:r>
              <a:rPr lang="en-US" sz="4800" b="1" dirty="0">
                <a:latin typeface="Aharoni" panose="02010803020104030203" pitchFamily="2" charset="-79"/>
                <a:cs typeface="Aharoni" panose="02010803020104030203" pitchFamily="2" charset="-79"/>
              </a:rPr>
              <a:t> in Deutschland </a:t>
            </a:r>
            <a:endParaRPr lang="ru-RU" sz="4800" b="1" dirty="0">
              <a:cs typeface="Aharoni" panose="02010803020104030203" pitchFamily="2" charset="-79"/>
            </a:endParaRPr>
          </a:p>
        </p:txBody>
      </p:sp>
      <p:pic>
        <p:nvPicPr>
          <p:cNvPr id="4098" name="Picture 2" descr="https://bestvietnam.ru/wp-content/uploads/2020/09/%D0%92%D1%81%D1%82%D1%80%D0%B5%D1%87%D0%B0-%D0%9D%D0%BE%D0%B2%D0%BE%D0%B3%D0%BE-%D0%B3%D0%BE%D0%B4%D0%B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06" y="1211684"/>
            <a:ext cx="8280920" cy="46952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8754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2240">
        <p:split orient="vert"/>
      </p:transition>
    </mc:Choice>
    <mc:Fallback xmlns="">
      <p:transition spd="slow" advTm="22240">
        <p:split orient="vert"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-243407"/>
            <a:ext cx="5760640" cy="1728192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Valentinstag</a:t>
            </a:r>
            <a:r>
              <a:rPr lang="en-US" sz="36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en-U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vierzehnte</a:t>
            </a: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Februar</a:t>
            </a:r>
            <a:endParaRPr lang="ru-RU" sz="36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340768"/>
            <a:ext cx="7918648" cy="115212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Tag der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Liebenden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tauscht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man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kleine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Geschenke</a:t>
            </a:r>
            <a:r>
              <a:rPr lang="ru-RU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Karten</a:t>
            </a:r>
            <a:r>
              <a:rPr lang="ru-RU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Blumen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aus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000" dirty="0">
              <a:solidFill>
                <a:schemeClr val="accent4">
                  <a:lumMod val="60000"/>
                  <a:lumOff val="40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6148" name="Picture 4" descr="https://ingenioustravel.com/wp-content/uploads/2018/09/bigstock-Traditional-German-Handmade-Gi-273456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056" y="2348880"/>
            <a:ext cx="5796136" cy="38652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86307418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0"/>
            <a:ext cx="7772400" cy="3068960"/>
          </a:xfrm>
        </p:spPr>
        <p:txBody>
          <a:bodyPr>
            <a:normAutofit fontScale="90000"/>
          </a:bodyPr>
          <a:lstStyle/>
          <a:p>
            <a:b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Ende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November und 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vier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Sonntage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b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49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die </a:t>
            </a:r>
            <a:r>
              <a:rPr lang="en-US" sz="49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Adventszeit</a:t>
            </a:r>
            <a:br>
              <a:rPr lang="en-US" sz="49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br>
              <a:rPr lang="en-US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ru-RU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-180528" y="2267552"/>
            <a:ext cx="7416824" cy="4248472"/>
          </a:xfrm>
          <a:ln w="28575" cmpd="sng">
            <a:noFill/>
            <a:bevel/>
          </a:ln>
          <a:effectLst>
            <a:softEdge rad="12700"/>
          </a:effectLst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Adventskranz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mit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vier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Kerzen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(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leuchten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jeden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Advent)</a:t>
            </a:r>
            <a:endParaRPr lang="ru-RU" dirty="0">
              <a:solidFill>
                <a:schemeClr val="accent4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Adventskalender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mit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24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Fenstern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(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jeden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Tag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eine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vom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1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bis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24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.</a:t>
            </a:r>
            <a:r>
              <a:rPr lang="de-DE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Dezember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</a:t>
            </a:r>
            <a:r>
              <a:rPr lang="de-DE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571500" indent="-571500">
              <a:buFont typeface="Arial" panose="020B0604020202020204" pitchFamily="34" charset="0"/>
              <a:buChar char="•"/>
            </a:pPr>
            <a:endParaRPr lang="en-US" sz="3600" dirty="0">
              <a:solidFill>
                <a:schemeClr val="tx1">
                  <a:lumMod val="50000"/>
                  <a:lumOff val="5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056" name="Picture 8" descr="https://i0.wp.com/zakolduj.ru/wp-content/uploads/2017/09/chetyre-svechi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623" y="1772816"/>
            <a:ext cx="1944216" cy="17618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s://i2.wp.com/shkola7gnomov.ru/upload/medialibrary/4d7/4d7030ecdca3fb1b762758f91b305ad3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6296" y="3933056"/>
            <a:ext cx="1825595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95527025"/>
      </p:ext>
    </p:extLst>
  </p:cSld>
  <p:clrMapOvr>
    <a:masterClrMapping/>
  </p:clrMapOvr>
  <p:transition spd="slow" advTm="36514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0"/>
            <a:ext cx="7772400" cy="1730673"/>
          </a:xfrm>
        </p:spPr>
        <p:txBody>
          <a:bodyPr/>
          <a:lstStyle/>
          <a:p>
            <a:r>
              <a:rPr lang="de-DE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Sechste Dezember-</a:t>
            </a:r>
            <a:br>
              <a:rPr lang="de-DE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de-DE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Nikolaustag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23528" y="1556792"/>
            <a:ext cx="7992888" cy="4010000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Zuerst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Kinder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bekommen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Geschenke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Nikolausstiefel</a:t>
            </a:r>
            <a:r>
              <a:rPr lang="ru-RU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Dann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vor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6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Dezember</a:t>
            </a:r>
            <a:r>
              <a:rPr lang="ru-RU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stellten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ihre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Stiefel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vor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die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Tür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endParaRPr lang="ru-RU" dirty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3074" name="Picture 2" descr="https://ic.pics.livejournal.com/limwonderland/43980707/19737/19737_90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4293096"/>
            <a:ext cx="4896544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60511957"/>
      </p:ext>
    </p:extLst>
  </p:cSld>
  <p:clrMapOvr>
    <a:masterClrMapping/>
  </p:clrMapOvr>
  <p:transition spd="slow" advTm="3362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-171400"/>
            <a:ext cx="7772400" cy="1794900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Das </a:t>
            </a:r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Weihnachten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484784"/>
            <a:ext cx="6400800" cy="4154016"/>
          </a:xfrm>
        </p:spPr>
        <p:txBody>
          <a:bodyPr>
            <a:normAutofit fontScale="92500" lnSpcReduction="2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Heiligabend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vierundzwanzigsten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Dezember</a:t>
            </a:r>
            <a:endParaRPr lang="en-US" dirty="0">
              <a:solidFill>
                <a:schemeClr val="accent4">
                  <a:lumMod val="60000"/>
                  <a:lumOff val="40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Der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Weihnachtsbaum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Die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Weihnachtsgeschenk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Die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Weihnachtslieder</a:t>
            </a:r>
            <a:endParaRPr lang="ru-RU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       Der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Weihnachtsmann</a:t>
            </a:r>
            <a:endParaRPr lang="ru-RU" dirty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1026" name="Picture 2" descr="https://i.pinimg.com/736x/fa/ae/02/faae02645babc7fc14573e250787f2db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2234" y="1197918"/>
            <a:ext cx="1382449" cy="28083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s://avatars.mds.yandex.net/get-zen_doc/1893760/pub_5e7b7def1b356e4e6a1520a0_5e7b7f8694fbfa1226ae71d9/scale_120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5105" y="5123317"/>
            <a:ext cx="1470385" cy="16325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s://i.ytimg.com/vi/qeBpAJIrR9M/maxresdefaul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518" y="1269477"/>
            <a:ext cx="1570162" cy="2010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s://i.artfile.ru/2560x1600_1450235_%5bwww.ArtFile.ru%5d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668" y="4941168"/>
            <a:ext cx="2888507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79189855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91680" y="260649"/>
            <a:ext cx="5832648" cy="1296143"/>
          </a:xfrm>
        </p:spPr>
        <p:txBody>
          <a:bodyPr>
            <a:normAutofit/>
          </a:bodyPr>
          <a:lstStyle/>
          <a:p>
            <a:br>
              <a:rPr lang="en-US" sz="32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ru-RU" sz="3200" dirty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7604" y="260649"/>
            <a:ext cx="6400800" cy="5378151"/>
          </a:xfrm>
        </p:spPr>
        <p:txBody>
          <a:bodyPr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Im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Familienkreis</a:t>
            </a:r>
            <a:endParaRPr lang="en-US" sz="3000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In die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Kirche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gehen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Ruhig</a:t>
            </a:r>
            <a:endParaRPr lang="ru-RU" dirty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7170" name="Picture 2" descr="https://aussiedlerbote.de/wp-content/uploads/2019/05/shutterstock_109325120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375" y="2153611"/>
            <a:ext cx="3780577" cy="422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s://i2.wp.com/amelife.ru/wp-content/uploads/2015/12/%D0%9F%D0%BE%D0%B4%D0%B0%D1%80%D0%BE%D0%BA-%D0%BD%D0%B0-%D0%9D%D0%BE%D0%B2%D1%8B%D0%B9-%D0%B3%D0%BE%D0%B4-%D1%80%D0%BE%D0%B4%D0%B8%D1%82%D0%B5%D0%BB%D1%8F%D0%BC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5" y="2153610"/>
            <a:ext cx="4094008" cy="42277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258183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6633"/>
            <a:ext cx="7772400" cy="792087"/>
          </a:xfrm>
        </p:spPr>
        <p:txBody>
          <a:bodyPr>
            <a:normAutofit fontScale="90000"/>
          </a:bodyPr>
          <a:lstStyle/>
          <a:p>
            <a:br>
              <a:rPr lang="en-US" dirty="0"/>
            </a:br>
            <a:r>
              <a:rPr lang="en-US" sz="49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</a:t>
            </a:r>
            <a:r>
              <a:rPr lang="en-US" sz="49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Silvester</a:t>
            </a:r>
            <a:r>
              <a:rPr lang="ru-RU" sz="49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br>
              <a:rPr lang="en-US" sz="49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einunddreißigsten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Dezember</a:t>
            </a: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556792"/>
            <a:ext cx="6400800" cy="4082008"/>
          </a:xfrm>
        </p:spPr>
        <p:txBody>
          <a:bodyPr>
            <a:normAutofit lnSpcReduction="10000"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Laut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Spielen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Sekt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trinken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Feuerwerk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machen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Lustig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Tanzen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mit</a:t>
            </a: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Freunden</a:t>
            </a:r>
            <a:endParaRPr lang="en-US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5124" name="Picture 4" descr="https://mamafm.ru/images/shampansko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12776"/>
            <a:ext cx="2582519" cy="18249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s://anothercitizenship.com/wp-content/uploads/2018/01/noviygodvgermani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166" y="1528068"/>
            <a:ext cx="2146467" cy="22557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s://ic.pics.livejournal.com/gall_russ/50446431/49914/49914_900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7734" y="3606924"/>
            <a:ext cx="2560321" cy="2999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0" name="Picture 10" descr="https://kzngo.ru/images/e2661b68b0/6a8b491044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695" y="3833908"/>
            <a:ext cx="2466793" cy="287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4140855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88641"/>
            <a:ext cx="7772400" cy="936103"/>
          </a:xfrm>
        </p:spPr>
        <p:txBody>
          <a:bodyPr/>
          <a:lstStyle/>
          <a:p>
            <a:r>
              <a:rPr lang="en-US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Neujahrsfest</a:t>
            </a:r>
            <a:endParaRPr lang="ru-RU" dirty="0">
              <a:solidFill>
                <a:schemeClr val="accent1">
                  <a:lumMod val="40000"/>
                  <a:lumOff val="6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96752"/>
            <a:ext cx="6400800" cy="444204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Geschenke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machen</a:t>
            </a:r>
            <a:endParaRPr lang="ru-RU" sz="3000" dirty="0">
              <a:solidFill>
                <a:schemeClr val="accent4">
                  <a:lumMod val="75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4" name="AutoShape 2" descr="https://lookaside.fbsbx.com/lookaside/crawler/media/?media_id=1688745561230977&amp;get_thumbnail=1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4" descr="https://lookaside.fbsbx.com/lookaside/crawler/media/?media_id=1688745561230977&amp;get_thumbnail=1"/>
          <p:cNvSpPr>
            <a:spLocks noChangeAspect="1" noChangeArrowheads="1"/>
          </p:cNvSpPr>
          <p:nvPr/>
        </p:nvSpPr>
        <p:spPr bwMode="auto">
          <a:xfrm>
            <a:off x="3635896" y="5486399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8" name="Picture 4" descr="https://mtdata.ru/u5/photo58F6/20327761770-0/origina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16832"/>
            <a:ext cx="8134672" cy="46031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4325619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908720"/>
            <a:ext cx="8280920" cy="1584176"/>
          </a:xfrm>
        </p:spPr>
        <p:txBody>
          <a:bodyPr>
            <a:normAutofit fontScale="90000"/>
          </a:bodyPr>
          <a:lstStyle/>
          <a:p>
            <a:r>
              <a:rPr lang="en-US" sz="49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Heilige</a:t>
            </a:r>
            <a:r>
              <a:rPr lang="en-US" sz="49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9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drei</a:t>
            </a:r>
            <a:r>
              <a:rPr lang="en-US" sz="49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K</a:t>
            </a:r>
            <a:r>
              <a:rPr lang="de-DE" sz="4900" dirty="0" err="1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önige</a:t>
            </a:r>
            <a:r>
              <a:rPr lang="ru-RU" sz="49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br>
              <a:rPr lang="en-US" sz="49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sechste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Januar</a:t>
            </a:r>
            <a:b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offizieller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Feiertag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in Bayern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Baden-W</a:t>
            </a:r>
            <a:r>
              <a:rPr lang="de-DE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ü</a:t>
            </a:r>
            <a:r>
              <a:rPr lang="en-US" sz="4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rttemberg</a:t>
            </a:r>
            <a:r>
              <a:rPr lang="ru-RU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, </a:t>
            </a:r>
            <a: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Saxony-Anhalt)</a:t>
            </a:r>
            <a:br>
              <a:rPr lang="en-US" sz="40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</a:br>
            <a:endParaRPr lang="ru-RU" sz="40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504" y="2996951"/>
            <a:ext cx="8928992" cy="3721639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Hauptbeleuchtung</a:t>
            </a:r>
            <a:endParaRPr lang="en-US" sz="3000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Kinder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hängen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Briefe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über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die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Tür</a:t>
            </a:r>
            <a:r>
              <a:rPr lang="ru-RU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:</a:t>
            </a: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C+M+B 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de-DE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„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Christus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segne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Haus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”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oder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de-DE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„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C</a:t>
            </a:r>
            <a:r>
              <a:rPr lang="ru-RU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de-DE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Caspar</a:t>
            </a:r>
            <a:r>
              <a:rPr lang="ru-RU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; 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M- Melchior</a:t>
            </a:r>
            <a:r>
              <a:rPr lang="ru-RU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;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B- Balthasar”)</a:t>
            </a:r>
            <a:endParaRPr lang="en-US" sz="3000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</p:txBody>
      </p:sp>
      <p:pic>
        <p:nvPicPr>
          <p:cNvPr id="2050" name="Picture 2" descr="https://www.ny-decor.ru/images/igallery/resized/3001-3100/___________________________________________________IMG_9240-3034-800-800-80-wm-center_middle-0-newpng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515673"/>
            <a:ext cx="1896145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71800" y="5373217"/>
            <a:ext cx="6655193" cy="13453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7415286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-603448"/>
            <a:ext cx="7772400" cy="2088231"/>
          </a:xfrm>
        </p:spPr>
        <p:txBody>
          <a:bodyPr>
            <a:normAutofit/>
          </a:bodyPr>
          <a:lstStyle/>
          <a:p>
            <a:r>
              <a:rPr lang="de-DE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Karneval</a:t>
            </a:r>
            <a:r>
              <a:rPr lang="ru-RU" sz="40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-</a:t>
            </a:r>
            <a:r>
              <a:rPr lang="ru-RU" sz="3600" dirty="0">
                <a:solidFill>
                  <a:schemeClr val="accent1">
                    <a:lumMod val="40000"/>
                    <a:lumOff val="6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im</a:t>
            </a:r>
            <a:r>
              <a:rPr lang="en-US" sz="3600" dirty="0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6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Februar</a:t>
            </a:r>
            <a:endParaRPr lang="ru-RU" sz="3600" dirty="0">
              <a:solidFill>
                <a:schemeClr val="tx1">
                  <a:lumMod val="50000"/>
                  <a:lumOff val="50000"/>
                </a:schemeClr>
              </a:solidFill>
              <a:cs typeface="Aharoni" panose="02010803020104030203" pitchFamily="2" charset="-79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124744"/>
            <a:ext cx="6400800" cy="4514056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Rosenmontag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Die </a:t>
            </a:r>
            <a:r>
              <a:rPr lang="en-US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Faschingsumz</a:t>
            </a:r>
            <a:r>
              <a:rPr lang="de-DE" sz="3000" dirty="0" err="1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üge</a:t>
            </a:r>
            <a:endParaRPr lang="de-DE" sz="3000" dirty="0">
              <a:solidFill>
                <a:schemeClr val="accent4">
                  <a:lumMod val="75000"/>
                </a:schemeClr>
              </a:solidFill>
              <a:latin typeface="Aharoni" panose="02010803020104030203" pitchFamily="2" charset="-79"/>
              <a:cs typeface="Aharoni" panose="02010803020104030203" pitchFamily="2" charset="-79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de-DE" sz="3000" dirty="0">
                <a:solidFill>
                  <a:schemeClr val="accent4">
                    <a:lumMod val="75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Der Aschermittwoch</a:t>
            </a:r>
            <a:r>
              <a:rPr lang="ru-RU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(</a:t>
            </a:r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40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Tage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vor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 </a:t>
            </a:r>
            <a:r>
              <a:rPr lang="en-US" sz="3000" dirty="0" err="1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Ostern</a:t>
            </a:r>
            <a:r>
              <a:rPr lang="en-US" sz="3000" dirty="0">
                <a:solidFill>
                  <a:schemeClr val="accent4">
                    <a:lumMod val="60000"/>
                    <a:lumOff val="40000"/>
                  </a:schemeClr>
                </a:solidFill>
                <a:latin typeface="Aharoni" panose="02010803020104030203" pitchFamily="2" charset="-79"/>
                <a:cs typeface="Aharoni" panose="02010803020104030203" pitchFamily="2" charset="-79"/>
              </a:rPr>
              <a:t>)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endParaRPr lang="ru-RU" sz="3000" dirty="0">
              <a:solidFill>
                <a:schemeClr val="accent4">
                  <a:lumMod val="60000"/>
                  <a:lumOff val="40000"/>
                </a:schemeClr>
              </a:solidFill>
              <a:cs typeface="Aharoni" panose="02010803020104030203" pitchFamily="2" charset="-79"/>
            </a:endParaRPr>
          </a:p>
        </p:txBody>
      </p:sp>
      <p:pic>
        <p:nvPicPr>
          <p:cNvPr id="3074" name="Picture 2" descr="https://tourism.interfax.ru/images/cms-image-00001530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490" y="3212975"/>
            <a:ext cx="6408712" cy="3289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255069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NewsPrint">
      <a:dk1>
        <a:sysClr val="windowText" lastClr="000000"/>
      </a:dk1>
      <a:lt1>
        <a:sysClr val="window" lastClr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AC956E"/>
      </a:accent3>
      <a:accent4>
        <a:srgbClr val="808DA9"/>
      </a:accent4>
      <a:accent5>
        <a:srgbClr val="424E5B"/>
      </a:accent5>
      <a:accent6>
        <a:srgbClr val="730E00"/>
      </a:accent6>
      <a:hlink>
        <a:srgbClr val="D26900"/>
      </a:hlink>
      <a:folHlink>
        <a:srgbClr val="D89243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355</TotalTime>
  <Words>165</Words>
  <Application>Microsoft Office PowerPoint</Application>
  <PresentationFormat>Экран (4:3)</PresentationFormat>
  <Paragraphs>44</Paragraphs>
  <Slides>10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4" baseType="lpstr">
      <vt:lpstr>Aharoni</vt:lpstr>
      <vt:lpstr>Arial</vt:lpstr>
      <vt:lpstr>Calibri</vt:lpstr>
      <vt:lpstr>Тема Office</vt:lpstr>
      <vt:lpstr>  </vt:lpstr>
      <vt:lpstr> Ende November und vier Sonntage-  die Adventszeit  </vt:lpstr>
      <vt:lpstr>Sechste Dezember- Der Nikolaustag</vt:lpstr>
      <vt:lpstr>Das Weihnachten</vt:lpstr>
      <vt:lpstr> </vt:lpstr>
      <vt:lpstr> der Silvester- einunddreißigsten Dezember</vt:lpstr>
      <vt:lpstr>Neujahrsfest</vt:lpstr>
      <vt:lpstr>Heilige drei Könige- sechste Januar (offizieller Feiertag in Bayern, Baden-Württemberg, Saxony-Anhalt) </vt:lpstr>
      <vt:lpstr>Der Karneval- im Februar</vt:lpstr>
      <vt:lpstr>Der Valentinstag-vierzehnte Februar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Арина</dc:creator>
  <cp:lastModifiedBy>Галина</cp:lastModifiedBy>
  <cp:revision>43</cp:revision>
  <dcterms:created xsi:type="dcterms:W3CDTF">2020-12-08T14:28:48Z</dcterms:created>
  <dcterms:modified xsi:type="dcterms:W3CDTF">2021-11-24T04:24:16Z</dcterms:modified>
</cp:coreProperties>
</file>