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0" r:id="rId3"/>
    <p:sldId id="261" r:id="rId4"/>
    <p:sldId id="262" r:id="rId5"/>
    <p:sldId id="268" r:id="rId6"/>
    <p:sldId id="269" r:id="rId7"/>
    <p:sldId id="272" r:id="rId8"/>
    <p:sldId id="273" r:id="rId9"/>
    <p:sldId id="275" r:id="rId10"/>
    <p:sldId id="274" r:id="rId11"/>
    <p:sldId id="267" r:id="rId12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84" autoAdjust="0"/>
    <p:restoredTop sz="93922" autoAdjust="0"/>
  </p:normalViewPr>
  <p:slideViewPr>
    <p:cSldViewPr>
      <p:cViewPr varScale="1">
        <p:scale>
          <a:sx n="66" d="100"/>
          <a:sy n="66" d="100"/>
        </p:scale>
        <p:origin x="-564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10" y="60"/>
      </p:cViewPr>
      <p:guideLst/>
    </p:cSldViewPr>
  </p:notesViewPr>
  <p:gridSpacing cx="46080363" cy="460803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EE562-E05A-4626-B3AF-5F0B868819D9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519D9-560B-443C-B598-BE18CE88D9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290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267001-F5EE-4B01-ADD9-95392EA1E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44CC777-6BA2-40D2-9A82-AD403FA4F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FFA2BC8-F9FC-47B4-B94E-984652D7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158127-7E67-4DC3-A9CF-380C6A5B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8CFB686-854A-4D91-AAF2-24DD33CC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3673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34495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xmlns="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6000" y="2079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xmlns="" val="1544978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xmlns="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6000" y="2034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xmlns="" val="185377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0B504799-5A5B-4904-96F0-E39EDC02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19263"/>
            <a:ext cx="12192000" cy="513873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129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BA0536-C2F3-45FD-BCE9-A7664FF11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EDCB672-9A39-4592-A702-905A663D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F00B59B-B30F-4BCA-BF7C-138210157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11AE46-CD71-40A2-B051-FED4CF25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97D472E-4D2E-4B58-B26C-A5C6E9B9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D590CE5-E95F-4274-817F-D56AE118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2365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9CC03-CB65-4A4C-90D3-F02B507A0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4C3BF4E-7FD7-4E97-ADD2-17103BBDAF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4CE1139-B009-4241-B0C4-BF93CB876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61306DD-CDF6-4C8F-8EAA-8585BA36E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DE83B16-91E8-4F91-A8A9-2286EF49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3500BC4-2676-4C2C-A56B-8495420F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306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BFDEE6-9163-4FA6-9C33-9D0B1D96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6CFD921-B66F-4B9F-8D0C-B14325FE9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EDD6FEE-737C-4DE7-A07A-B8500FB8C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8FE9F1-30AE-46C1-A8C8-4B7D5FFC7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E45E6A3-691A-440E-94B6-E4165602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237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B71DFBC-935C-41DF-9AF9-A79F2BD809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FFC04AF-1DA1-4817-ACF7-5A110AD3A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DFD425-2E61-4F50-9A02-6256A3497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9833F48-4BE3-401E-8EAC-ED423D3D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9E6C580-1988-45AF-BDB1-7BCACEB9D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815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xmlns="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xmlns="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51451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044881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>
            <a:extLst>
              <a:ext uri="{FF2B5EF4-FFF2-40B4-BE49-F238E27FC236}">
                <a16:creationId xmlns:a16="http://schemas.microsoft.com/office/drawing/2014/main" xmlns="" id="{5172288B-DE9D-43F6-AE1D-DFA58F3C84F8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7882EBE0-0097-4756-884D-F8521A0145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0513" y="233363"/>
            <a:ext cx="5805487" cy="648017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xmlns="" id="{BD000A37-5141-407E-A504-C96A5627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EE674FD9-79E8-4C83-8018-2847114B9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35413" y="2528888"/>
            <a:ext cx="7426325" cy="238442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188260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xmlns="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xmlns="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41582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81E132A-DAAE-4C5A-9799-9BEDDD0FBE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5ABEC81-0435-44F8-AC84-9AA06776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9A5681-179B-43EF-A41E-7921E27CA6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124075"/>
            <a:ext cx="10515600" cy="15303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38154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F8FE08DD-35D4-4F6D-9D3E-895549AFA462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69075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F8FE08DD-35D4-4F6D-9D3E-895549AFA462}"/>
              </a:ext>
            </a:extLst>
          </p:cNvPr>
          <p:cNvSpPr/>
          <p:nvPr userDrawn="1"/>
        </p:nvSpPr>
        <p:spPr>
          <a:xfrm rot="16200000">
            <a:off x="10191000" y="4857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949063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796AF94-0451-4B41-960A-AE014E9C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42D3EF2-51A0-4DA7-88AA-E1FA1562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90037A-9CFB-48E5-9E34-0A14EDE6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878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9DC742-0D31-49BB-8235-E8F23687E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B7A22E-3771-4390-9794-7F14D95DF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6951B10-84CC-412A-B18B-E5D7BFE1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6FA339-92AB-4D93-B605-E9C0B0E7E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FCBD1A-83E7-45B8-95AE-AE44F1080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110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5DC75D-06B2-46E5-A96B-A1468A218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AE6E6F-2E09-401B-B461-D6DF215D16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0FA403A-15C6-49C6-8CC5-8F9664A12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C3F06EE-74D4-48BE-B81A-5C34F61BB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D53AD41-416F-495E-A3FD-85E02F26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9E8F414-2898-41DB-BD73-B506B16F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4959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5BF822-D25A-4089-8B09-6CDFC6C72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DFA1F7A-5EC7-4EDE-B41D-E76BE82B3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51A2486-CBD9-47F2-85CB-E75E70743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9BFCC3-815F-46C2-8BBD-B33697BD3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A6C052B-8DDE-4435-89D0-37FEADE5B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E4CBDAB-0EC1-4397-917A-7260217B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848E488-94C4-4695-A96B-BD92D0FE9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89685D5-D9B9-4084-9444-3F5DFFF8D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0562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CAB533-743E-4972-9281-AA80F8DE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E27A4BD-2D2A-438C-8009-83407464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593BC4F-92E4-4734-99DC-E5A245F3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C2D59C2-0660-44F2-8B51-CACB66F9A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8304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5289D3-E86F-47FE-BC52-53D34FA45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3570AF-E207-47A8-A8FC-5D9057465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AF8805-B906-4169-9117-FA140E73D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B055-54BE-42A4-8DC8-10ED2ADEA08A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E3D611-6D00-421E-BE6B-385F5C2C5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3716F83-6BED-46A4-98C2-DEC0D746A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44EC-30F4-4546-BA0E-14E28119766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23"/>
            <a:extLst>
              <a:ext uri="{FF2B5EF4-FFF2-40B4-BE49-F238E27FC236}">
                <a16:creationId xmlns:a16="http://schemas.microsoft.com/office/drawing/2014/main" xmlns="" id="{43780347-ADC3-4039-95E5-9DAF405C2D4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616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4" r:id="rId11"/>
    <p:sldLayoutId id="2147483668" r:id="rId12"/>
    <p:sldLayoutId id="2147483663" r:id="rId13"/>
    <p:sldLayoutId id="2147483656" r:id="rId14"/>
    <p:sldLayoutId id="2147483657" r:id="rId15"/>
    <p:sldLayoutId id="2147483658" r:id="rId16"/>
    <p:sldLayoutId id="2147483659" r:id="rId17"/>
    <p:sldLayoutId id="2147483665" r:id="rId18"/>
    <p:sldLayoutId id="2147483667" r:id="rId19"/>
    <p:sldLayoutId id="2147483666" r:id="rId20"/>
    <p:sldLayoutId id="2147483669" r:id="rId2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0.jpeg"/><Relationship Id="rId5" Type="http://schemas.openxmlformats.org/officeDocument/2006/relationships/image" Target="../media/image15.svg"/><Relationship Id="rId10" Type="http://schemas.openxmlformats.org/officeDocument/2006/relationships/image" Target="../media/image9.jpe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E99B067-EB62-402E-805F-0F0DF821BA19}"/>
              </a:ext>
            </a:extLst>
          </p:cNvPr>
          <p:cNvSpPr/>
          <p:nvPr/>
        </p:nvSpPr>
        <p:spPr>
          <a:xfrm>
            <a:off x="6096001" y="0"/>
            <a:ext cx="5805486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23">
            <a:extLst>
              <a:ext uri="{FF2B5EF4-FFF2-40B4-BE49-F238E27FC236}">
                <a16:creationId xmlns:a16="http://schemas.microsoft.com/office/drawing/2014/main" xmlns="" id="{10315E8C-F410-4B7D-9A8E-D2CECB50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1000" y="684000"/>
            <a:ext cx="5353697" cy="3375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Реализация социально-значимых проектов, способствующих социальной адаптации обучающихся с инвалидностью и ОВЗ, проживающих в условиях общежития 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97F0EBA-D1C1-470D-8EFC-89954E1950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1" y="4419000"/>
            <a:ext cx="5805487" cy="1215000"/>
          </a:xfrm>
        </p:spPr>
        <p:txBody>
          <a:bodyPr>
            <a:normAutofit/>
          </a:bodyPr>
          <a:lstStyle/>
          <a:p>
            <a:r>
              <a:rPr lang="ru-RU" sz="2000" b="1" i="1" dirty="0" err="1" smtClean="0">
                <a:solidFill>
                  <a:schemeClr val="bg1"/>
                </a:solidFill>
              </a:rPr>
              <a:t>Чернобылова</a:t>
            </a:r>
            <a:r>
              <a:rPr lang="ru-RU" sz="2000" b="1" i="1" dirty="0" smtClean="0">
                <a:solidFill>
                  <a:schemeClr val="bg1"/>
                </a:solidFill>
              </a:rPr>
              <a:t> Наталия Ивановна, социальный педагог </a:t>
            </a:r>
            <a:r>
              <a:rPr lang="ru-RU" sz="2000" i="1" dirty="0" smtClean="0">
                <a:solidFill>
                  <a:schemeClr val="bg1"/>
                </a:solidFill>
              </a:rPr>
              <a:t>ТОГАПОУ «Техникум отраслевых технологий»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96000" y="188911"/>
            <a:ext cx="5173211" cy="5774419"/>
          </a:xfrm>
        </p:spPr>
      </p:pic>
    </p:spTree>
    <p:extLst>
      <p:ext uri="{BB962C8B-B14F-4D97-AF65-F5344CB8AC3E}">
        <p14:creationId xmlns:p14="http://schemas.microsoft.com/office/powerpoint/2010/main" xmlns="" val="4045471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Человек собаке друг!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6000" y="998999"/>
            <a:ext cx="4198500" cy="3148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2491" y="4260545"/>
            <a:ext cx="1752009" cy="2336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4493" y="985198"/>
            <a:ext cx="4521507" cy="3162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6000" y="4242988"/>
            <a:ext cx="1778345" cy="237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246EDB4-7000-4A05-9B52-08E97F763985}"/>
              </a:ext>
            </a:extLst>
          </p:cNvPr>
          <p:cNvSpPr/>
          <p:nvPr/>
        </p:nvSpPr>
        <p:spPr>
          <a:xfrm>
            <a:off x="3750" y="1426232"/>
            <a:ext cx="12192000" cy="3677262"/>
          </a:xfrm>
          <a:prstGeom prst="rect">
            <a:avLst/>
          </a:prstGeom>
          <a:solidFill>
            <a:schemeClr val="accent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50860DA5-590F-4364-8895-D66DDEAF7F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000" y="729000"/>
            <a:ext cx="10251922" cy="240908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реализации проектов, обучающиеся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приобрели общезначимые умения и навыки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так необходимы в профессиональной деятельности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xmlns="" id="{85DB73DF-197E-409A-942E-D046F584FB63}"/>
              </a:ext>
            </a:extLst>
          </p:cNvPr>
          <p:cNvSpPr/>
          <p:nvPr/>
        </p:nvSpPr>
        <p:spPr>
          <a:xfrm>
            <a:off x="1191000" y="3412388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31" name="Арка 30">
            <a:extLst>
              <a:ext uri="{FF2B5EF4-FFF2-40B4-BE49-F238E27FC236}">
                <a16:creationId xmlns:a16="http://schemas.microsoft.com/office/drawing/2014/main" xmlns="" id="{5CF88ED5-402D-4289-A511-1B9252DAC030}"/>
              </a:ext>
            </a:extLst>
          </p:cNvPr>
          <p:cNvSpPr/>
          <p:nvPr/>
        </p:nvSpPr>
        <p:spPr>
          <a:xfrm>
            <a:off x="1191000" y="3412388"/>
            <a:ext cx="1260000" cy="1260000"/>
          </a:xfrm>
          <a:prstGeom prst="blockArc">
            <a:avLst>
              <a:gd name="adj1" fmla="val 21498754"/>
              <a:gd name="adj2" fmla="val 16195566"/>
              <a:gd name="adj3" fmla="val 766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A235500-900F-48C9-BAEF-809E9B7BD3BF}"/>
              </a:ext>
            </a:extLst>
          </p:cNvPr>
          <p:cNvSpPr txBox="1"/>
          <p:nvPr/>
        </p:nvSpPr>
        <p:spPr>
          <a:xfrm>
            <a:off x="1460965" y="380924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25%</a:t>
            </a:r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:a16="http://schemas.microsoft.com/office/drawing/2014/main" xmlns="" id="{6C9E7F3C-A745-4E9D-A1F1-B5EE732A11E8}"/>
              </a:ext>
            </a:extLst>
          </p:cNvPr>
          <p:cNvSpPr/>
          <p:nvPr/>
        </p:nvSpPr>
        <p:spPr>
          <a:xfrm>
            <a:off x="3981000" y="3410130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36" name="Арка 35">
            <a:extLst>
              <a:ext uri="{FF2B5EF4-FFF2-40B4-BE49-F238E27FC236}">
                <a16:creationId xmlns:a16="http://schemas.microsoft.com/office/drawing/2014/main" xmlns="" id="{6D833C22-1EBA-4BDE-80BF-640A1F6794B8}"/>
              </a:ext>
            </a:extLst>
          </p:cNvPr>
          <p:cNvSpPr/>
          <p:nvPr/>
        </p:nvSpPr>
        <p:spPr>
          <a:xfrm>
            <a:off x="3981000" y="3410130"/>
            <a:ext cx="1260000" cy="1260000"/>
          </a:xfrm>
          <a:prstGeom prst="blockArc">
            <a:avLst>
              <a:gd name="adj1" fmla="val 1800030"/>
              <a:gd name="adj2" fmla="val 16195566"/>
              <a:gd name="adj3" fmla="val 766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45463FE-4A1A-45DC-BB84-A0BC36A5F5F2}"/>
              </a:ext>
            </a:extLst>
          </p:cNvPr>
          <p:cNvSpPr txBox="1"/>
          <p:nvPr/>
        </p:nvSpPr>
        <p:spPr>
          <a:xfrm>
            <a:off x="4254062" y="3806990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35</a:t>
            </a:r>
            <a:r>
              <a:rPr lang="ru-RU" sz="2400" b="1" dirty="0">
                <a:solidFill>
                  <a:schemeClr val="tx2"/>
                </a:solidFill>
              </a:rPr>
              <a:t>%</a:t>
            </a:r>
          </a:p>
        </p:txBody>
      </p:sp>
      <p:sp>
        <p:nvSpPr>
          <p:cNvPr id="38" name="Полилиния: фигура 37">
            <a:extLst>
              <a:ext uri="{FF2B5EF4-FFF2-40B4-BE49-F238E27FC236}">
                <a16:creationId xmlns:a16="http://schemas.microsoft.com/office/drawing/2014/main" xmlns="" id="{075B6009-04D3-4722-9FF4-CB984FDE4F13}"/>
              </a:ext>
            </a:extLst>
          </p:cNvPr>
          <p:cNvSpPr/>
          <p:nvPr/>
        </p:nvSpPr>
        <p:spPr>
          <a:xfrm>
            <a:off x="9741000" y="3511176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39" name="Арка 38">
            <a:extLst>
              <a:ext uri="{FF2B5EF4-FFF2-40B4-BE49-F238E27FC236}">
                <a16:creationId xmlns:a16="http://schemas.microsoft.com/office/drawing/2014/main" xmlns="" id="{86B5B53C-143C-4D9C-ACC3-4CB8D041A8BD}"/>
              </a:ext>
            </a:extLst>
          </p:cNvPr>
          <p:cNvSpPr/>
          <p:nvPr/>
        </p:nvSpPr>
        <p:spPr>
          <a:xfrm>
            <a:off x="9741000" y="3511176"/>
            <a:ext cx="1260000" cy="1260000"/>
          </a:xfrm>
          <a:prstGeom prst="blockArc">
            <a:avLst>
              <a:gd name="adj1" fmla="val 10857266"/>
              <a:gd name="adj2" fmla="val 16195566"/>
              <a:gd name="adj3" fmla="val 766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4CB4C0B-D827-4494-A60C-E373E8B0CFC0}"/>
              </a:ext>
            </a:extLst>
          </p:cNvPr>
          <p:cNvSpPr txBox="1"/>
          <p:nvPr/>
        </p:nvSpPr>
        <p:spPr>
          <a:xfrm>
            <a:off x="10010964" y="3910343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75%</a:t>
            </a:r>
          </a:p>
        </p:txBody>
      </p:sp>
      <p:sp>
        <p:nvSpPr>
          <p:cNvPr id="41" name="Полилиния: фигура 40">
            <a:extLst>
              <a:ext uri="{FF2B5EF4-FFF2-40B4-BE49-F238E27FC236}">
                <a16:creationId xmlns:a16="http://schemas.microsoft.com/office/drawing/2014/main" xmlns="" id="{CFE0DDCE-1107-4332-96BD-95C4939B9BB4}"/>
              </a:ext>
            </a:extLst>
          </p:cNvPr>
          <p:cNvSpPr/>
          <p:nvPr/>
        </p:nvSpPr>
        <p:spPr>
          <a:xfrm>
            <a:off x="6951000" y="3429000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42" name="Арка 41">
            <a:extLst>
              <a:ext uri="{FF2B5EF4-FFF2-40B4-BE49-F238E27FC236}">
                <a16:creationId xmlns:a16="http://schemas.microsoft.com/office/drawing/2014/main" xmlns="" id="{D6357ECC-7971-403C-8AD4-7822D45A2928}"/>
              </a:ext>
            </a:extLst>
          </p:cNvPr>
          <p:cNvSpPr/>
          <p:nvPr/>
        </p:nvSpPr>
        <p:spPr>
          <a:xfrm>
            <a:off x="6951000" y="3429000"/>
            <a:ext cx="1260000" cy="1260000"/>
          </a:xfrm>
          <a:prstGeom prst="blockArc">
            <a:avLst>
              <a:gd name="adj1" fmla="val 5406162"/>
              <a:gd name="adj2" fmla="val 16195566"/>
              <a:gd name="adj3" fmla="val 766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697FAFA-A0A2-41F2-A693-4D3D0F60A97B}"/>
              </a:ext>
            </a:extLst>
          </p:cNvPr>
          <p:cNvSpPr txBox="1"/>
          <p:nvPr/>
        </p:nvSpPr>
        <p:spPr>
          <a:xfrm>
            <a:off x="7224062" y="3825860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50%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DCBCC38A-0CBB-49B2-9C11-0A99187A1BFA}"/>
              </a:ext>
            </a:extLst>
          </p:cNvPr>
          <p:cNvSpPr/>
          <p:nvPr/>
        </p:nvSpPr>
        <p:spPr>
          <a:xfrm>
            <a:off x="381000" y="5129906"/>
            <a:ext cx="258423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-</a:t>
            </a:r>
            <a:r>
              <a:rPr lang="ru-RU" sz="1400" dirty="0" smtClean="0">
                <a:solidFill>
                  <a:schemeClr val="bg1"/>
                </a:solidFill>
              </a:rPr>
              <a:t>отвечать на вопрос: чему нужно научиться для решения поставленной задачи;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-самостоятельно найти недостающую информацию в информационном поле.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2B33B28-9B08-459B-BD7F-A32941544861}"/>
              </a:ext>
            </a:extLst>
          </p:cNvPr>
          <p:cNvSpPr txBox="1"/>
          <p:nvPr/>
        </p:nvSpPr>
        <p:spPr>
          <a:xfrm>
            <a:off x="3515792" y="4821706"/>
            <a:ext cx="258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0B6C684E-7D8D-4E83-9205-C818F4C61223}"/>
              </a:ext>
            </a:extLst>
          </p:cNvPr>
          <p:cNvSpPr/>
          <p:nvPr/>
        </p:nvSpPr>
        <p:spPr>
          <a:xfrm>
            <a:off x="3126000" y="5129906"/>
            <a:ext cx="266507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- находить несколько вариантов решения проблемы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bg1"/>
                </a:solidFill>
              </a:rPr>
              <a:t> выполнить задание в соответствии с критериями;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 умение соотносить результат с поставленной целью.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596F3FB6-C5C9-4F0C-AEF5-2B10452AD8F1}"/>
              </a:ext>
            </a:extLst>
          </p:cNvPr>
          <p:cNvSpPr/>
          <p:nvPr/>
        </p:nvSpPr>
        <p:spPr>
          <a:xfrm>
            <a:off x="6190257" y="5028749"/>
            <a:ext cx="27407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-</a:t>
            </a:r>
            <a:r>
              <a:rPr lang="ru-RU" sz="1400" dirty="0" smtClean="0">
                <a:solidFill>
                  <a:schemeClr val="bg1"/>
                </a:solidFill>
              </a:rPr>
              <a:t>  коллективному планированию;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взаимодействовать с партнерами  -проектировать процесс (продукт, изделие);</a:t>
            </a:r>
          </a:p>
          <a:p>
            <a:r>
              <a:rPr lang="ru-RU" sz="1400" dirty="0">
                <a:solidFill>
                  <a:schemeClr val="bg1"/>
                </a:solidFill>
              </a:rPr>
              <a:t>-</a:t>
            </a:r>
            <a:r>
              <a:rPr lang="ru-RU" sz="1400" dirty="0" smtClean="0">
                <a:solidFill>
                  <a:schemeClr val="bg1"/>
                </a:solidFill>
              </a:rPr>
              <a:t> планировать деятельность, время, ресурсы.</a:t>
            </a:r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95849384-59B6-4AEE-9AEC-5F9AE1AB1D69}"/>
              </a:ext>
            </a:extLst>
          </p:cNvPr>
          <p:cNvSpPr/>
          <p:nvPr/>
        </p:nvSpPr>
        <p:spPr>
          <a:xfrm>
            <a:off x="9246000" y="5103494"/>
            <a:ext cx="2205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- инициировать взаимодействие со взрослыми (вступать в диалог, задавать вопросы. - уверенно держать себя во время выступления;</a:t>
            </a:r>
          </a:p>
          <a:p>
            <a:r>
              <a:rPr lang="ru-RU" sz="1400" dirty="0">
                <a:solidFill>
                  <a:schemeClr val="bg1"/>
                </a:solidFill>
              </a:rPr>
              <a:t>-</a:t>
            </a:r>
            <a:r>
              <a:rPr lang="ru-RU" sz="1400" dirty="0" smtClean="0">
                <a:solidFill>
                  <a:schemeClr val="bg1"/>
                </a:solidFill>
              </a:rPr>
              <a:t> артистические умения . 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0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4722ABD0-4603-434F-B884-98E52520B73C}"/>
              </a:ext>
            </a:extLst>
          </p:cNvPr>
          <p:cNvSpPr/>
          <p:nvPr/>
        </p:nvSpPr>
        <p:spPr>
          <a:xfrm>
            <a:off x="180000" y="2304000"/>
            <a:ext cx="3240000" cy="1935000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BA91CA74-EB91-4124-89FB-7717B06E2A6C}"/>
              </a:ext>
            </a:extLst>
          </p:cNvPr>
          <p:cNvSpPr/>
          <p:nvPr/>
        </p:nvSpPr>
        <p:spPr>
          <a:xfrm>
            <a:off x="4230000" y="2297400"/>
            <a:ext cx="3240000" cy="1935000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22B0AB6-277E-4ADA-AC26-C842F8F2256F}"/>
              </a:ext>
            </a:extLst>
          </p:cNvPr>
          <p:cNvSpPr/>
          <p:nvPr/>
        </p:nvSpPr>
        <p:spPr>
          <a:xfrm>
            <a:off x="8280000" y="2304000"/>
            <a:ext cx="3240000" cy="19350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0F77F9AA-62AF-4865-9B21-8142C38CBEDF}"/>
              </a:ext>
            </a:extLst>
          </p:cNvPr>
          <p:cNvSpPr/>
          <p:nvPr/>
        </p:nvSpPr>
        <p:spPr>
          <a:xfrm>
            <a:off x="2925000" y="1802400"/>
            <a:ext cx="990000" cy="99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21CD48DF-1FDF-491D-B6AF-85722665ADDD}"/>
              </a:ext>
            </a:extLst>
          </p:cNvPr>
          <p:cNvSpPr/>
          <p:nvPr/>
        </p:nvSpPr>
        <p:spPr>
          <a:xfrm>
            <a:off x="6975000" y="1809000"/>
            <a:ext cx="990000" cy="99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6A78A753-178A-419F-B5EA-1FA6BCD1FBD8}"/>
              </a:ext>
            </a:extLst>
          </p:cNvPr>
          <p:cNvSpPr/>
          <p:nvPr/>
        </p:nvSpPr>
        <p:spPr>
          <a:xfrm>
            <a:off x="11046000" y="1809000"/>
            <a:ext cx="990000" cy="9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3A32085-E829-4795-A906-44F4F0DCADA3}"/>
              </a:ext>
            </a:extLst>
          </p:cNvPr>
          <p:cNvSpPr/>
          <p:nvPr/>
        </p:nvSpPr>
        <p:spPr>
          <a:xfrm>
            <a:off x="178874" y="4646099"/>
            <a:ext cx="324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1.практико-ориентированный проект</a:t>
            </a:r>
            <a:endParaRPr lang="ru-RU" sz="24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CED6E7A6-B8D6-4244-B6A1-E489EE2D22CB}"/>
              </a:ext>
            </a:extLst>
          </p:cNvPr>
          <p:cNvSpPr/>
          <p:nvPr/>
        </p:nvSpPr>
        <p:spPr>
          <a:xfrm>
            <a:off x="4476000" y="4646099"/>
            <a:ext cx="324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2.исследовательский проект</a:t>
            </a:r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3.информационный проект</a:t>
            </a:r>
            <a:endParaRPr lang="ru-RU" sz="2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E02702E-7844-42D4-9E92-2120B722CE75}"/>
              </a:ext>
            </a:extLst>
          </p:cNvPr>
          <p:cNvSpPr/>
          <p:nvPr/>
        </p:nvSpPr>
        <p:spPr>
          <a:xfrm>
            <a:off x="8528626" y="4646099"/>
            <a:ext cx="32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4.творческий проект</a:t>
            </a:r>
          </a:p>
          <a:p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5. ролевой проект </a:t>
            </a:r>
            <a:endParaRPr lang="ru-RU" sz="2400" i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4CE106CB-8EE2-4E78-8CFE-2F5CD5CAC1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 flipV="1">
            <a:off x="9336000" y="2574000"/>
            <a:ext cx="1080000" cy="17910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C63A0C4-4072-4D32-82BF-86A0CDEF9F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237500" y="2886001"/>
            <a:ext cx="1080000" cy="1080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D3938F70-2098-4E3C-86CC-FAAC982999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5331000" y="2889000"/>
            <a:ext cx="1080000" cy="1080000"/>
          </a:xfrm>
          <a:prstGeom prst="rect">
            <a:avLst/>
          </a:prstGeom>
        </p:spPr>
      </p:pic>
      <p:sp>
        <p:nvSpPr>
          <p:cNvPr id="19" name="Заголовок 17">
            <a:extLst>
              <a:ext uri="{FF2B5EF4-FFF2-40B4-BE49-F238E27FC236}">
                <a16:creationId xmlns:a16="http://schemas.microsoft.com/office/drawing/2014/main" xmlns="" id="{A5D74007-E5AE-44D1-B979-130CA500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000"/>
            <a:ext cx="10515600" cy="315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                          Виды проектов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78670"/>
            <a:ext cx="1219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проектов -это такой способ обучения, при котором обучающийся самым непосредственным образом включен в активный  процесс:</a:t>
            </a:r>
            <a:endParaRPr kumimoji="0" lang="ru-RU" sz="1100" b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участвует в процессе подготовки и реализации проекта, преодолевает трудности, получает результаты, познаёт различные стороны жизни, развивает на практике свои способности, личные качества, формирует характер, нравственные качества, отрабатывает навыки эффективного сотрудничества и взаимодействия с другими людьми.</a:t>
            </a: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Soz\Desktop\_KBiUvQkNks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6000" y="2619000"/>
            <a:ext cx="2700000" cy="1485000"/>
          </a:xfrm>
          <a:prstGeom prst="rect">
            <a:avLst/>
          </a:prstGeom>
          <a:noFill/>
        </p:spPr>
      </p:pic>
      <p:pic>
        <p:nvPicPr>
          <p:cNvPr id="7172" name="Picture 4" descr="C:\Users\Soz\Desktop\60aa8a093abec061541093.jpe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9021000" y="2574000"/>
            <a:ext cx="1880640" cy="1485000"/>
          </a:xfrm>
          <a:prstGeom prst="rect">
            <a:avLst/>
          </a:prstGeom>
          <a:noFill/>
        </p:spPr>
      </p:pic>
      <p:pic>
        <p:nvPicPr>
          <p:cNvPr id="7173" name="Picture 5" descr="C:\Users\Soz\Desktop\60aa8a093abec061541093.jpe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21000" y="2439000"/>
            <a:ext cx="2520000" cy="1620000"/>
          </a:xfrm>
          <a:prstGeom prst="rect">
            <a:avLst/>
          </a:prstGeom>
          <a:noFill/>
        </p:spPr>
      </p:pic>
      <p:pic>
        <p:nvPicPr>
          <p:cNvPr id="7177" name="Picture 9" descr="https://st4.depositphotos.com/22057072/25566/v/950/depositphotos_255661542-stock-illustration-team-working-people-connecting-puzzle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8706000" y="2529000"/>
            <a:ext cx="2565000" cy="157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4158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решение 8">
            <a:extLst>
              <a:ext uri="{FF2B5EF4-FFF2-40B4-BE49-F238E27FC236}">
                <a16:creationId xmlns:a16="http://schemas.microsoft.com/office/drawing/2014/main" xmlns="" id="{36D00F69-75EB-424F-B738-86CD45442AF4}"/>
              </a:ext>
            </a:extLst>
          </p:cNvPr>
          <p:cNvSpPr/>
          <p:nvPr/>
        </p:nvSpPr>
        <p:spPr>
          <a:xfrm>
            <a:off x="6321000" y="1404000"/>
            <a:ext cx="1485000" cy="1599231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решение 9">
            <a:extLst>
              <a:ext uri="{FF2B5EF4-FFF2-40B4-BE49-F238E27FC236}">
                <a16:creationId xmlns:a16="http://schemas.microsoft.com/office/drawing/2014/main" xmlns="" id="{38742A83-9EA0-4A7F-AF5C-96464284D566}"/>
              </a:ext>
            </a:extLst>
          </p:cNvPr>
          <p:cNvSpPr/>
          <p:nvPr/>
        </p:nvSpPr>
        <p:spPr>
          <a:xfrm>
            <a:off x="6321000" y="3273231"/>
            <a:ext cx="1485000" cy="1599231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решение 10">
            <a:extLst>
              <a:ext uri="{FF2B5EF4-FFF2-40B4-BE49-F238E27FC236}">
                <a16:creationId xmlns:a16="http://schemas.microsoft.com/office/drawing/2014/main" xmlns="" id="{90A28D59-8A44-4054-A70D-613FC272D557}"/>
              </a:ext>
            </a:extLst>
          </p:cNvPr>
          <p:cNvSpPr/>
          <p:nvPr/>
        </p:nvSpPr>
        <p:spPr>
          <a:xfrm>
            <a:off x="6321000" y="5142462"/>
            <a:ext cx="1485000" cy="1599231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1D573D8-F176-448B-93AB-FB402132B523}"/>
              </a:ext>
            </a:extLst>
          </p:cNvPr>
          <p:cNvSpPr/>
          <p:nvPr/>
        </p:nvSpPr>
        <p:spPr>
          <a:xfrm>
            <a:off x="8013750" y="1469589"/>
            <a:ext cx="3932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-развитие познавательных умений и навыков ;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-умение ориентироваться в информационном пространстве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45D8DFA3-1653-4AC7-8144-55CA92E73217}"/>
              </a:ext>
            </a:extLst>
          </p:cNvPr>
          <p:cNvSpPr/>
          <p:nvPr/>
        </p:nvSpPr>
        <p:spPr>
          <a:xfrm>
            <a:off x="8013750" y="3429000"/>
            <a:ext cx="39322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-умение самостоятельно конструировать свои знания и понимание;</a:t>
            </a:r>
          </a:p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-умение критически мыслить</a:t>
            </a:r>
          </a:p>
          <a:p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10E74415-A06C-4609-B1BD-4F79F4D3D33D}"/>
              </a:ext>
            </a:extLst>
          </p:cNvPr>
          <p:cNvSpPr/>
          <p:nvPr/>
        </p:nvSpPr>
        <p:spPr>
          <a:xfrm>
            <a:off x="8013750" y="5388411"/>
            <a:ext cx="3932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-умение интегрировать свои знания из различных областей наук и свой жизненный опыт;</a:t>
            </a:r>
          </a:p>
          <a:p>
            <a:endParaRPr lang="ru-RU" dirty="0"/>
          </a:p>
        </p:txBody>
      </p:sp>
      <p:sp>
        <p:nvSpPr>
          <p:cNvPr id="23" name="Заголовок 17">
            <a:extLst>
              <a:ext uri="{FF2B5EF4-FFF2-40B4-BE49-F238E27FC236}">
                <a16:creationId xmlns:a16="http://schemas.microsoft.com/office/drawing/2014/main" xmlns="" id="{93CAE8A1-5702-4CA2-90A6-1F3DF1C5A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387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/>
                </a:solidFill>
              </a:rPr>
              <a:t>Основа методов проекта</a:t>
            </a:r>
            <a:endParaRPr lang="ru-RU" sz="6000" b="1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51000" y="1629000"/>
            <a:ext cx="5265000" cy="4500000"/>
          </a:xfrm>
        </p:spPr>
      </p:pic>
    </p:spTree>
    <p:extLst>
      <p:ext uri="{BB962C8B-B14F-4D97-AF65-F5344CB8AC3E}">
        <p14:creationId xmlns:p14="http://schemas.microsoft.com/office/powerpoint/2010/main" xmlns="" val="131043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C3F872B-93FD-494E-8019-646DC54C255D}"/>
              </a:ext>
            </a:extLst>
          </p:cNvPr>
          <p:cNvSpPr/>
          <p:nvPr/>
        </p:nvSpPr>
        <p:spPr>
          <a:xfrm>
            <a:off x="2456090" y="1224000"/>
            <a:ext cx="433739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Проект помогает:</a:t>
            </a:r>
          </a:p>
          <a:p>
            <a:pPr lvl="0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-планировать бюджет;</a:t>
            </a:r>
          </a:p>
          <a:p>
            <a:pPr lvl="0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-учит готовить</a:t>
            </a:r>
          </a:p>
          <a:p>
            <a:pPr lvl="0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-убирать и ухаживать за кухонными принадлежностями;</a:t>
            </a:r>
          </a:p>
          <a:p>
            <a:pPr lvl="0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-пользования бытовой кухонной техникой;</a:t>
            </a:r>
          </a:p>
          <a:p>
            <a:pPr lvl="0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-приобретать покупки,</a:t>
            </a:r>
          </a:p>
          <a:p>
            <a:pPr lvl="0">
              <a:buFontTx/>
              <a:buChar char="-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усваивать нормы и правила поведения;</a:t>
            </a:r>
          </a:p>
          <a:p>
            <a:pPr lvl="0">
              <a:buFontTx/>
              <a:buChar char="-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применять их повседневной жизни.</a:t>
            </a:r>
          </a:p>
          <a:p>
            <a:endParaRPr lang="ru-RU" dirty="0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Рецепт к успеху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31000" y="2214000"/>
            <a:ext cx="2509320" cy="3960000"/>
          </a:xfrm>
          <a:prstGeom prst="rect">
            <a:avLst/>
          </a:prstGeom>
        </p:spPr>
      </p:pic>
      <p:pic>
        <p:nvPicPr>
          <p:cNvPr id="12" name="Picture 10" descr="http://spotot-tambov.ucoz.ru/_nw/8/s083527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66000" y="1021500"/>
            <a:ext cx="2475000" cy="389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C3F872B-93FD-494E-8019-646DC54C255D}"/>
              </a:ext>
            </a:extLst>
          </p:cNvPr>
          <p:cNvSpPr/>
          <p:nvPr/>
        </p:nvSpPr>
        <p:spPr>
          <a:xfrm>
            <a:off x="2456090" y="1224000"/>
            <a:ext cx="43373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Рецепт к успеху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 descr="http://spotot-tambov.ucoz.ru/_nw/8/s150076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13559" y="1314000"/>
            <a:ext cx="3047442" cy="5020961"/>
          </a:xfrm>
          <a:prstGeom prst="rect">
            <a:avLst/>
          </a:prstGeom>
          <a:noFill/>
        </p:spPr>
      </p:pic>
      <p:pic>
        <p:nvPicPr>
          <p:cNvPr id="11" name="Picture 5" descr="http://spotot-tambov.ucoz.ru/_nw/8/s181870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71000" y="1314000"/>
            <a:ext cx="2957731" cy="502096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67050" y="1314000"/>
            <a:ext cx="2998950" cy="505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C3F872B-93FD-494E-8019-646DC54C255D}"/>
              </a:ext>
            </a:extLst>
          </p:cNvPr>
          <p:cNvSpPr/>
          <p:nvPr/>
        </p:nvSpPr>
        <p:spPr>
          <a:xfrm flipH="1">
            <a:off x="6793487" y="1224000"/>
            <a:ext cx="12825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Рецепт к успеху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9" name="Picture 3" descr="C:\Users\Soz\Desktop\s477550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01212" y="1044000"/>
            <a:ext cx="3915005" cy="5210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6000" y="1134000"/>
            <a:ext cx="3645000" cy="5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Я </a:t>
            </a:r>
            <a:r>
              <a:rPr lang="ru-RU" sz="6000" i="1" dirty="0" err="1" smtClean="0">
                <a:solidFill>
                  <a:schemeClr val="bg2">
                    <a:lumMod val="50000"/>
                  </a:schemeClr>
                </a:solidFill>
              </a:rPr>
              <a:t>семьЯпродолжение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44816" y="1719000"/>
            <a:ext cx="3348515" cy="271220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6882" y="1225295"/>
            <a:ext cx="2997652" cy="3996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1000" y="1230836"/>
            <a:ext cx="3298038" cy="439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C3F872B-93FD-494E-8019-646DC54C255D}"/>
              </a:ext>
            </a:extLst>
          </p:cNvPr>
          <p:cNvSpPr/>
          <p:nvPr/>
        </p:nvSpPr>
        <p:spPr>
          <a:xfrm>
            <a:off x="2456090" y="1224000"/>
            <a:ext cx="43373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Научи своё сердце добру.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400" y="3410453"/>
            <a:ext cx="457200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9600" y="918559"/>
            <a:ext cx="3690000" cy="276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6000" y="1020706"/>
            <a:ext cx="3870000" cy="270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71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C3F872B-93FD-494E-8019-646DC54C255D}"/>
              </a:ext>
            </a:extLst>
          </p:cNvPr>
          <p:cNvSpPr/>
          <p:nvPr/>
        </p:nvSpPr>
        <p:spPr>
          <a:xfrm>
            <a:off x="2456090" y="1224000"/>
            <a:ext cx="43373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xmlns="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114151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Научи своё сердце добру.</a:t>
            </a:r>
            <a:endParaRPr lang="ru-RU" sz="60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6000" y="1224000"/>
            <a:ext cx="4050000" cy="5413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2796" y="3913036"/>
            <a:ext cx="4655924" cy="26209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9113" y="1203162"/>
            <a:ext cx="4581887" cy="257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2233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5976322a44a97ac26d815ee62557e8e28e4d658"/>
</p:tagLst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337</Words>
  <Application>Microsoft Office PowerPoint</Application>
  <PresentationFormat>Произвольный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Реализация социально-значимых проектов, способствующих социальной адаптации обучающихся с инвалидностью и ОВЗ, проживающих в условиях общежития  </vt:lpstr>
      <vt:lpstr>                          Виды проектов</vt:lpstr>
      <vt:lpstr>Основа методов проекта</vt:lpstr>
      <vt:lpstr>Рецепт к успеху</vt:lpstr>
      <vt:lpstr>Рецепт к успеху</vt:lpstr>
      <vt:lpstr>Рецепт к успеху</vt:lpstr>
      <vt:lpstr>Я семьЯпродолжение</vt:lpstr>
      <vt:lpstr>Научи своё сердце добру.</vt:lpstr>
      <vt:lpstr>Научи своё сердце добру.</vt:lpstr>
      <vt:lpstr>Человек собаке друг!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Soz</cp:lastModifiedBy>
  <cp:revision>57</cp:revision>
  <dcterms:created xsi:type="dcterms:W3CDTF">2020-07-14T14:01:38Z</dcterms:created>
  <dcterms:modified xsi:type="dcterms:W3CDTF">2021-11-26T10:01:38Z</dcterms:modified>
</cp:coreProperties>
</file>