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CDB"/>
    <a:srgbClr val="F4FAF8"/>
    <a:srgbClr val="E6E6E6"/>
    <a:srgbClr val="B6B1AB"/>
    <a:srgbClr val="B3A69E"/>
    <a:srgbClr val="D1D6D2"/>
    <a:srgbClr val="D8DCDD"/>
    <a:srgbClr val="B6BD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1FB52-B9B7-4376-A3EE-EBC57A70A2D1}" v="2" dt="2021-11-27T12:24:03.6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астасия Паринова" userId="11dc593e51c80efc" providerId="LiveId" clId="{3731FB52-B9B7-4376-A3EE-EBC57A70A2D1}"/>
    <pc:docChg chg="custSel modSld">
      <pc:chgData name="Анастасия Паринова" userId="11dc593e51c80efc" providerId="LiveId" clId="{3731FB52-B9B7-4376-A3EE-EBC57A70A2D1}" dt="2021-11-27T12:26:06.583" v="180" actId="20577"/>
      <pc:docMkLst>
        <pc:docMk/>
      </pc:docMkLst>
      <pc:sldChg chg="addSp delSp modSp mod">
        <pc:chgData name="Анастасия Паринова" userId="11dc593e51c80efc" providerId="LiveId" clId="{3731FB52-B9B7-4376-A3EE-EBC57A70A2D1}" dt="2021-11-27T12:26:06.583" v="180" actId="20577"/>
        <pc:sldMkLst>
          <pc:docMk/>
          <pc:sldMk cId="915928389" sldId="256"/>
        </pc:sldMkLst>
        <pc:spChg chg="mod">
          <ac:chgData name="Анастасия Паринова" userId="11dc593e51c80efc" providerId="LiveId" clId="{3731FB52-B9B7-4376-A3EE-EBC57A70A2D1}" dt="2021-11-27T12:26:06.583" v="180" actId="20577"/>
          <ac:spMkLst>
            <pc:docMk/>
            <pc:sldMk cId="915928389" sldId="256"/>
            <ac:spMk id="2" creationId="{7F07EA5F-2AD5-4EF1-BD66-AB2FD4BCB1AB}"/>
          </ac:spMkLst>
        </pc:spChg>
        <pc:spChg chg="mod">
          <ac:chgData name="Анастасия Паринова" userId="11dc593e51c80efc" providerId="LiveId" clId="{3731FB52-B9B7-4376-A3EE-EBC57A70A2D1}" dt="2021-11-27T12:25:09.693" v="159" actId="1076"/>
          <ac:spMkLst>
            <pc:docMk/>
            <pc:sldMk cId="915928389" sldId="256"/>
            <ac:spMk id="3" creationId="{A24A7BB2-DEA1-4591-9C91-FED7D212F714}"/>
          </ac:spMkLst>
        </pc:spChg>
        <pc:spChg chg="add mod">
          <ac:chgData name="Анастасия Паринова" userId="11dc593e51c80efc" providerId="LiveId" clId="{3731FB52-B9B7-4376-A3EE-EBC57A70A2D1}" dt="2021-11-27T12:21:13.021" v="88" actId="1076"/>
          <ac:spMkLst>
            <pc:docMk/>
            <pc:sldMk cId="915928389" sldId="256"/>
            <ac:spMk id="6" creationId="{8FFE07C1-CAE7-46EF-84C7-E45B4D73E188}"/>
          </ac:spMkLst>
        </pc:spChg>
        <pc:spChg chg="add mod">
          <ac:chgData name="Анастасия Паринова" userId="11dc593e51c80efc" providerId="LiveId" clId="{3731FB52-B9B7-4376-A3EE-EBC57A70A2D1}" dt="2021-11-27T12:25:05.012" v="158" actId="1076"/>
          <ac:spMkLst>
            <pc:docMk/>
            <pc:sldMk cId="915928389" sldId="256"/>
            <ac:spMk id="8" creationId="{A382E13A-41B0-41CC-B648-647B056C165F}"/>
          </ac:spMkLst>
        </pc:spChg>
        <pc:picChg chg="del">
          <ac:chgData name="Анастасия Паринова" userId="11dc593e51c80efc" providerId="LiveId" clId="{3731FB52-B9B7-4376-A3EE-EBC57A70A2D1}" dt="2021-11-27T12:20:57.641" v="85" actId="478"/>
          <ac:picMkLst>
            <pc:docMk/>
            <pc:sldMk cId="915928389" sldId="256"/>
            <ac:picMk id="5" creationId="{06460533-3E34-4C47-8DE8-035A66D459BC}"/>
          </ac:picMkLst>
        </pc:picChg>
      </pc:sldChg>
    </pc:docChg>
  </pc:docChgLst>
  <pc:docChgLst>
    <pc:chgData name="Анастасия Паринова" userId="11dc593e51c80efc" providerId="LiveId" clId="{E47EBD02-74EB-496C-8938-FECEC8993C96}"/>
    <pc:docChg chg="modSld">
      <pc:chgData name="Анастасия Паринова" userId="11dc593e51c80efc" providerId="LiveId" clId="{E47EBD02-74EB-496C-8938-FECEC8993C96}" dt="2021-11-09T17:17:42.241" v="1" actId="20577"/>
      <pc:docMkLst>
        <pc:docMk/>
      </pc:docMkLst>
      <pc:sldChg chg="modSp mod">
        <pc:chgData name="Анастасия Паринова" userId="11dc593e51c80efc" providerId="LiveId" clId="{E47EBD02-74EB-496C-8938-FECEC8993C96}" dt="2021-11-09T17:17:42.241" v="1" actId="20577"/>
        <pc:sldMkLst>
          <pc:docMk/>
          <pc:sldMk cId="915928389" sldId="256"/>
        </pc:sldMkLst>
        <pc:spChg chg="mod">
          <ac:chgData name="Анастасия Паринова" userId="11dc593e51c80efc" providerId="LiveId" clId="{E47EBD02-74EB-496C-8938-FECEC8993C96}" dt="2021-11-09T17:17:42.241" v="1" actId="20577"/>
          <ac:spMkLst>
            <pc:docMk/>
            <pc:sldMk cId="915928389" sldId="256"/>
            <ac:spMk id="2" creationId="{7F07EA5F-2AD5-4EF1-BD66-AB2FD4BCB1A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4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3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61999"/>
            <a:ext cx="2628900" cy="5414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61999"/>
            <a:ext cx="7734300" cy="541496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7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6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5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57399"/>
            <a:ext cx="5181600" cy="4119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57399"/>
            <a:ext cx="5181600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8"/>
            <a:ext cx="10515600" cy="10842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157787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43199"/>
            <a:ext cx="5157787" cy="34464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43199"/>
            <a:ext cx="5183188" cy="3446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0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9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75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3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3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DD7EAFE6-2BB9-41FB-9CF4-588CFC708774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frame">
            <a:avLst>
              <a:gd name="adj1" fmla="val 7164"/>
            </a:avLst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78657"/>
            <a:ext cx="10515600" cy="3998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AA70F276-1833-4A75-9C1D-A56E2295A68D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293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28844951-7827-47D4-8276-7DDE1FA7D8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3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15" r:id="rId5"/>
    <p:sldLayoutId id="2147483720" r:id="rId6"/>
    <p:sldLayoutId id="2147483716" r:id="rId7"/>
    <p:sldLayoutId id="2147483717" r:id="rId8"/>
    <p:sldLayoutId id="2147483718" r:id="rId9"/>
    <p:sldLayoutId id="2147483719" r:id="rId10"/>
    <p:sldLayoutId id="2147483721" r:id="rId11"/>
  </p:sldLayoutIdLst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en-US" sz="5200" kern="1200" dirty="0">
          <a:gradFill flip="none" rotWithShape="1">
            <a:gsLst>
              <a:gs pos="0">
                <a:schemeClr val="accent5"/>
              </a:gs>
              <a:gs pos="100000">
                <a:schemeClr val="accent1">
                  <a:alpha val="70000"/>
                </a:schemeClr>
              </a:gs>
            </a:gsLst>
            <a:lin ang="0" scaled="1"/>
            <a:tileRect/>
          </a:gradFill>
          <a:latin typeface="+mj-lt"/>
          <a:ea typeface="+mn-ea"/>
          <a:cs typeface="Angsana New" panose="02020603050405020304" pitchFamily="18" charset="-34"/>
        </a:defRPr>
      </a:lvl1pPr>
    </p:titleStyle>
    <p:bodyStyle>
      <a:lvl1pPr marL="4572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1pPr>
      <a:lvl2pPr marL="8001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4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2pPr>
      <a:lvl3pPr marL="12573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3pPr>
      <a:lvl4pPr marL="16573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4pPr>
      <a:lvl5pPr marL="21145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7" name="Rectangle 8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07EA5F-2AD5-4EF1-BD66-AB2FD4BCB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53" y="2085770"/>
            <a:ext cx="6811393" cy="1864258"/>
          </a:xfrm>
        </p:spPr>
        <p:txBody>
          <a:bodyPr>
            <a:normAutofit fontScale="90000"/>
          </a:bodyPr>
          <a:lstStyle/>
          <a:p>
            <a:br>
              <a:rPr lang="ru-RU" sz="40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</a:br>
            <a:br>
              <a:rPr lang="ru-RU" sz="40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</a:br>
            <a: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  <a:t>Дидактическая игра для детей с задержкой психического развития среднего возраста</a:t>
            </a:r>
            <a:b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</a:br>
            <a: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  <a:t>«Третий лишний»</a:t>
            </a:r>
            <a:b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</a:br>
            <a:b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</a:br>
            <a: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  <a:t>Тема:</a:t>
            </a:r>
            <a:br>
              <a:rPr lang="ru-RU" sz="2700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</a:br>
            <a:r>
              <a:rPr lang="ru-RU" sz="2700" i="1" dirty="0">
                <a:gradFill flip="none" rotWithShape="1">
                  <a:gsLst>
                    <a:gs pos="0">
                      <a:schemeClr val="accent5">
                        <a:alpha val="70000"/>
                      </a:schemeClr>
                    </a:gs>
                    <a:gs pos="100000">
                      <a:schemeClr val="accent1">
                        <a:alpha val="70000"/>
                      </a:schemeClr>
                    </a:gs>
                  </a:gsLst>
                  <a:lin ang="0" scaled="1"/>
                  <a:tileRect/>
                </a:gradFill>
              </a:rPr>
              <a:t>«Мебель» и «Посуда»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4A7BB2-DEA1-4591-9C91-FED7D212F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597" y="4596783"/>
            <a:ext cx="3051589" cy="953764"/>
          </a:xfrm>
        </p:spPr>
        <p:txBody>
          <a:bodyPr>
            <a:normAutofit fontScale="92500"/>
          </a:bodyPr>
          <a:lstStyle/>
          <a:p>
            <a:pPr algn="r"/>
            <a:r>
              <a:rPr lang="ru-RU" sz="16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br>
              <a:rPr lang="ru-RU" sz="16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</a:t>
            </a:r>
            <a:br>
              <a:rPr lang="ru-RU" sz="16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Паринова Анастасия Николаевна</a:t>
            </a:r>
          </a:p>
        </p:txBody>
      </p:sp>
      <p:pic>
        <p:nvPicPr>
          <p:cNvPr id="4" name="Picture 3" descr="Черный огражденный карандаш с одним желтым карандашом на лампочка">
            <a:extLst>
              <a:ext uri="{FF2B5EF4-FFF2-40B4-BE49-F238E27FC236}">
                <a16:creationId xmlns:a16="http://schemas.microsoft.com/office/drawing/2014/main" id="{C275DA1B-700F-4E43-96AA-1160B22351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9579" y="10"/>
            <a:ext cx="4110228" cy="68579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FE07C1-CAE7-46EF-84C7-E45B4D73E188}"/>
              </a:ext>
            </a:extLst>
          </p:cNvPr>
          <p:cNvSpPr txBox="1"/>
          <p:nvPr/>
        </p:nvSpPr>
        <p:spPr>
          <a:xfrm>
            <a:off x="195307" y="303392"/>
            <a:ext cx="74394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 комбинированного вида Приморского района</a:t>
            </a:r>
            <a:b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A382E13A-41B0-41CC-B648-647B056C165F}"/>
              </a:ext>
            </a:extLst>
          </p:cNvPr>
          <p:cNvSpPr txBox="1">
            <a:spLocks/>
          </p:cNvSpPr>
          <p:nvPr/>
        </p:nvSpPr>
        <p:spPr>
          <a:xfrm>
            <a:off x="3169217" y="6197303"/>
            <a:ext cx="1731146" cy="638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None/>
              <a:defRPr sz="24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None/>
              <a:defRPr sz="20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None/>
              <a:defRPr sz="1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br>
              <a:rPr lang="ru-RU" sz="14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915928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7" name="Rectangle 8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Черный огражденный карандаш с одним желтым карандашом на лампочка">
            <a:extLst>
              <a:ext uri="{FF2B5EF4-FFF2-40B4-BE49-F238E27FC236}">
                <a16:creationId xmlns:a16="http://schemas.microsoft.com/office/drawing/2014/main" id="{C275DA1B-700F-4E43-96AA-1160B22351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9579" y="10"/>
            <a:ext cx="4110228" cy="6857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E06FC2-50E6-4AAD-832D-ED2B759C12C6}"/>
              </a:ext>
            </a:extLst>
          </p:cNvPr>
          <p:cNvSpPr txBox="1"/>
          <p:nvPr/>
        </p:nvSpPr>
        <p:spPr>
          <a:xfrm>
            <a:off x="337351" y="600075"/>
            <a:ext cx="738622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</a:p>
          <a:p>
            <a:endParaRPr lang="ru-RU" dirty="0"/>
          </a:p>
          <a:p>
            <a:r>
              <a:rPr lang="ru-RU" dirty="0"/>
              <a:t>обучение умению группировать предметы по определенным качествам с исключением лишнего.</a:t>
            </a:r>
          </a:p>
          <a:p>
            <a:endParaRPr lang="ru-RU" dirty="0"/>
          </a:p>
          <a:p>
            <a:endParaRPr lang="ru-RU" dirty="0"/>
          </a:p>
          <a:p>
            <a:pPr algn="ctr"/>
            <a:br>
              <a:rPr lang="ru-RU" dirty="0"/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endParaRPr lang="ru-RU" dirty="0"/>
          </a:p>
          <a:p>
            <a:r>
              <a:rPr lang="ru-RU" dirty="0"/>
              <a:t>1. обучение навыку анализа, сравнения, обобщения, нахождения связей между объектами,</a:t>
            </a:r>
          </a:p>
          <a:p>
            <a:r>
              <a:rPr lang="ru-RU" dirty="0"/>
              <a:t>2. развитие наглядно-образного мышления,</a:t>
            </a:r>
          </a:p>
          <a:p>
            <a:r>
              <a:rPr lang="ru-RU" dirty="0"/>
              <a:t>3. развитие словесно-логического мышления,</a:t>
            </a:r>
          </a:p>
          <a:p>
            <a:r>
              <a:rPr lang="ru-RU" dirty="0"/>
              <a:t>4. активизация индивидуального словаря по темам «Мебель» и «Посуда»,</a:t>
            </a:r>
          </a:p>
          <a:p>
            <a:r>
              <a:rPr lang="ru-RU" dirty="0"/>
              <a:t>5. улучшение памяти, концентрации внимания,</a:t>
            </a:r>
          </a:p>
          <a:p>
            <a:r>
              <a:rPr lang="ru-RU" dirty="0"/>
              <a:t>6. развитие зрительного восприятия,</a:t>
            </a:r>
          </a:p>
          <a:p>
            <a:r>
              <a:rPr lang="ru-RU" dirty="0"/>
              <a:t>7. развитие речевых способностей,</a:t>
            </a:r>
            <a:br>
              <a:rPr lang="ru-RU" dirty="0"/>
            </a:br>
            <a:r>
              <a:rPr lang="ru-RU" dirty="0"/>
              <a:t>8. обучение навыку изложения мыслей.</a:t>
            </a:r>
          </a:p>
        </p:txBody>
      </p:sp>
    </p:spTree>
    <p:extLst>
      <p:ext uri="{BB962C8B-B14F-4D97-AF65-F5344CB8AC3E}">
        <p14:creationId xmlns:p14="http://schemas.microsoft.com/office/powerpoint/2010/main" val="287557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C5359-D6BF-4F03-9F89-73783B765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Что здесь лишнее?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D0EDEF-A2E8-4A2A-AA29-A8E29383AC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9541" y="2006600"/>
            <a:ext cx="2192764" cy="32226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13626A-5789-4787-9AD8-3F955D893C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5733" y="2648364"/>
            <a:ext cx="3215708" cy="23550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3F28FFF-F4F5-41CB-8951-5BA2C1508341}"/>
              </a:ext>
            </a:extLst>
          </p:cNvPr>
          <p:cNvPicPr/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84870" y="2431635"/>
            <a:ext cx="2868930" cy="25717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7264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C5359-D6BF-4F03-9F89-73783B765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Что здесь лишнее?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9DFA872-2660-48A8-99A1-87025AFD5383}"/>
              </a:ext>
            </a:extLst>
          </p:cNvPr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4737" y="2545715"/>
            <a:ext cx="3146425" cy="24142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EADA0730-7857-4540-9F1E-8BC6B7511FB5}"/>
              </a:ext>
            </a:extLst>
          </p:cNvPr>
          <p:cNvGrpSpPr/>
          <p:nvPr/>
        </p:nvGrpSpPr>
        <p:grpSpPr>
          <a:xfrm>
            <a:off x="5096762" y="2059145"/>
            <a:ext cx="2238375" cy="3093423"/>
            <a:chOff x="4976812" y="2059146"/>
            <a:chExt cx="2238375" cy="3093423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CF8DC8CF-1012-416D-97F9-CCBC9EAD4C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76812" y="2059146"/>
              <a:ext cx="2238375" cy="3093423"/>
            </a:xfrm>
            <a:prstGeom prst="rect">
              <a:avLst/>
            </a:prstGeom>
          </p:spPr>
        </p:pic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B6E31F-F793-425C-AC84-5FDA298655D6}"/>
                </a:ext>
              </a:extLst>
            </p:cNvPr>
            <p:cNvSpPr/>
            <p:nvPr/>
          </p:nvSpPr>
          <p:spPr>
            <a:xfrm>
              <a:off x="4976812" y="4573899"/>
              <a:ext cx="709613" cy="386086"/>
            </a:xfrm>
            <a:prstGeom prst="ellipse">
              <a:avLst/>
            </a:prstGeom>
            <a:solidFill>
              <a:srgbClr val="D8DC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51A08892-6A9B-4DF1-BE94-18213F84B366}"/>
                </a:ext>
              </a:extLst>
            </p:cNvPr>
            <p:cNvSpPr/>
            <p:nvPr/>
          </p:nvSpPr>
          <p:spPr>
            <a:xfrm>
              <a:off x="4976812" y="4438835"/>
              <a:ext cx="278769" cy="713734"/>
            </a:xfrm>
            <a:prstGeom prst="rect">
              <a:avLst/>
            </a:prstGeom>
            <a:solidFill>
              <a:srgbClr val="D1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85F5C6E1-99E3-4E21-A57D-34C1880AE52C}"/>
              </a:ext>
            </a:extLst>
          </p:cNvPr>
          <p:cNvGrpSpPr/>
          <p:nvPr/>
        </p:nvGrpSpPr>
        <p:grpSpPr>
          <a:xfrm>
            <a:off x="8210738" y="2125481"/>
            <a:ext cx="2906525" cy="2960752"/>
            <a:chOff x="7970837" y="2191817"/>
            <a:chExt cx="2906525" cy="2960752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C13E96B6-9242-422C-8FAF-B1D87FF19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70837" y="2191818"/>
              <a:ext cx="2906525" cy="2960751"/>
            </a:xfrm>
            <a:prstGeom prst="rect">
              <a:avLst/>
            </a:prstGeom>
          </p:spPr>
        </p:pic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C4E00418-CD80-4ABF-A124-E445ED77ACE5}"/>
                </a:ext>
              </a:extLst>
            </p:cNvPr>
            <p:cNvSpPr/>
            <p:nvPr/>
          </p:nvSpPr>
          <p:spPr>
            <a:xfrm>
              <a:off x="9783192" y="4851401"/>
              <a:ext cx="932156" cy="301168"/>
            </a:xfrm>
            <a:prstGeom prst="rect">
              <a:avLst/>
            </a:prstGeom>
            <a:solidFill>
              <a:srgbClr val="B3A6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2D6272A4-4CA3-4243-AE5B-56B84E5893FE}"/>
                </a:ext>
              </a:extLst>
            </p:cNvPr>
            <p:cNvSpPr/>
            <p:nvPr/>
          </p:nvSpPr>
          <p:spPr>
            <a:xfrm>
              <a:off x="7970837" y="2191817"/>
              <a:ext cx="835812" cy="941999"/>
            </a:xfrm>
            <a:prstGeom prst="rect">
              <a:avLst/>
            </a:prstGeom>
            <a:solidFill>
              <a:srgbClr val="B6B1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01518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C5359-D6BF-4F03-9F89-73783B765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Что здесь лишнее?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E72DB1-88D4-4653-82C3-7D70886D79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905" y="2349431"/>
            <a:ext cx="2748619" cy="26014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A9DA69-87EE-4798-95C6-FBDBA0C91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890" y="2498655"/>
            <a:ext cx="3139205" cy="2452206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BADE2105-364A-41AE-9445-BA327D453966}"/>
              </a:ext>
            </a:extLst>
          </p:cNvPr>
          <p:cNvGrpSpPr/>
          <p:nvPr/>
        </p:nvGrpSpPr>
        <p:grpSpPr>
          <a:xfrm>
            <a:off x="4234756" y="2378747"/>
            <a:ext cx="3331902" cy="2771878"/>
            <a:chOff x="4596203" y="2812825"/>
            <a:chExt cx="4770083" cy="4326556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ADD00D36-BD5D-4504-AAFE-EDA8788160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6203" y="2812825"/>
              <a:ext cx="4770083" cy="4014751"/>
            </a:xfrm>
            <a:prstGeom prst="rect">
              <a:avLst/>
            </a:prstGeom>
          </p:spPr>
        </p:pic>
        <p:sp>
          <p:nvSpPr>
            <p:cNvPr id="7" name="Равнобедренный треугольник 6">
              <a:extLst>
                <a:ext uri="{FF2B5EF4-FFF2-40B4-BE49-F238E27FC236}">
                  <a16:creationId xmlns:a16="http://schemas.microsoft.com/office/drawing/2014/main" id="{AFF76313-885C-43E4-892D-A16D6D06E532}"/>
                </a:ext>
              </a:extLst>
            </p:cNvPr>
            <p:cNvSpPr/>
            <p:nvPr/>
          </p:nvSpPr>
          <p:spPr>
            <a:xfrm rot="15549999">
              <a:off x="6879420" y="5292725"/>
              <a:ext cx="986450" cy="2706861"/>
            </a:xfrm>
            <a:prstGeom prst="triangle">
              <a:avLst/>
            </a:prstGeom>
            <a:solidFill>
              <a:srgbClr val="F4FA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5284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C5359-D6BF-4F03-9F89-73783B765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Что здесь лишнее?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3218E2-9970-4893-A2C7-27E9DC76C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46" y="2463517"/>
            <a:ext cx="3380287" cy="25103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26B7B6-3751-4757-8231-755BD5297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851" y="2463517"/>
            <a:ext cx="2266297" cy="2510360"/>
          </a:xfrm>
          <a:prstGeom prst="rect">
            <a:avLst/>
          </a:prstGeo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6210C155-129D-4250-B4FF-CC6F60EA7525}"/>
              </a:ext>
            </a:extLst>
          </p:cNvPr>
          <p:cNvGrpSpPr/>
          <p:nvPr/>
        </p:nvGrpSpPr>
        <p:grpSpPr>
          <a:xfrm>
            <a:off x="8378172" y="2241589"/>
            <a:ext cx="2668873" cy="2732288"/>
            <a:chOff x="8508113" y="2381250"/>
            <a:chExt cx="2538932" cy="2592626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8BFA876B-D69C-416C-BBA0-63C59C6E20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08113" y="2381250"/>
              <a:ext cx="2538932" cy="2592626"/>
            </a:xfrm>
            <a:prstGeom prst="rect">
              <a:avLst/>
            </a:prstGeom>
          </p:spPr>
        </p:pic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CBBB3EF7-3EAA-47ED-A745-E0A139CDD31A}"/>
                </a:ext>
              </a:extLst>
            </p:cNvPr>
            <p:cNvSpPr/>
            <p:nvPr/>
          </p:nvSpPr>
          <p:spPr>
            <a:xfrm>
              <a:off x="10369118" y="2381250"/>
              <a:ext cx="512132" cy="82267"/>
            </a:xfrm>
            <a:prstGeom prst="ellipse">
              <a:avLst/>
            </a:prstGeom>
            <a:solidFill>
              <a:srgbClr val="D8DC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413798846"/>
      </p:ext>
    </p:extLst>
  </p:cSld>
  <p:clrMapOvr>
    <a:masterClrMapping/>
  </p:clrMapOvr>
</p:sld>
</file>

<file path=ppt/theme/theme1.xml><?xml version="1.0" encoding="utf-8"?>
<a:theme xmlns:a="http://schemas.openxmlformats.org/drawingml/2006/main" name="LuminousVTI">
  <a:themeElements>
    <a:clrScheme name="AnalogousFromRegularSeedLeftStep">
      <a:dk1>
        <a:srgbClr val="000000"/>
      </a:dk1>
      <a:lt1>
        <a:srgbClr val="FFFFFF"/>
      </a:lt1>
      <a:dk2>
        <a:srgbClr val="2B1C32"/>
      </a:dk2>
      <a:lt2>
        <a:srgbClr val="F0F1F3"/>
      </a:lt2>
      <a:accent1>
        <a:srgbClr val="CC9824"/>
      </a:accent1>
      <a:accent2>
        <a:srgbClr val="D54C17"/>
      </a:accent2>
      <a:accent3>
        <a:srgbClr val="E72944"/>
      </a:accent3>
      <a:accent4>
        <a:srgbClr val="D51781"/>
      </a:accent4>
      <a:accent5>
        <a:srgbClr val="E729E2"/>
      </a:accent5>
      <a:accent6>
        <a:srgbClr val="8B17D5"/>
      </a:accent6>
      <a:hlink>
        <a:srgbClr val="446AC0"/>
      </a:hlink>
      <a:folHlink>
        <a:srgbClr val="7F7F7F"/>
      </a:folHlink>
    </a:clrScheme>
    <a:fontScheme name="Custom 51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uminousVTI" id="{3EBF12FF-FD44-415B-AB75-5B4F7E5C3AC4}" vid="{521B7FAE-6A8D-4468-B79A-0706294A0D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159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Avenir Next LT Pro</vt:lpstr>
      <vt:lpstr>Sabon Next LT</vt:lpstr>
      <vt:lpstr>Times New Roman</vt:lpstr>
      <vt:lpstr>Wingdings</vt:lpstr>
      <vt:lpstr>LuminousVTI</vt:lpstr>
      <vt:lpstr>  Дидактическая игра для детей с задержкой психического развития среднего возраста «Третий лишний»  Тема: «Мебель» и «Посуда»</vt:lpstr>
      <vt:lpstr>Презентация PowerPoint</vt:lpstr>
      <vt:lpstr>Что здесь лишнее?</vt:lpstr>
      <vt:lpstr>Что здесь лишнее?</vt:lpstr>
      <vt:lpstr>Что здесь лишнее?</vt:lpstr>
      <vt:lpstr>Что здесь лишнее?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«Третий лишний» по темам «Мебель и посуда»</dc:title>
  <dc:creator>Анастасия Паринова</dc:creator>
  <cp:lastModifiedBy>Анастасия Паринова</cp:lastModifiedBy>
  <cp:revision>6</cp:revision>
  <dcterms:created xsi:type="dcterms:W3CDTF">2021-06-13T14:44:22Z</dcterms:created>
  <dcterms:modified xsi:type="dcterms:W3CDTF">2021-11-27T12:26:25Z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243471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