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256" r:id="rId2"/>
    <p:sldId id="400" r:id="rId3"/>
    <p:sldId id="384" r:id="rId4"/>
    <p:sldId id="409" r:id="rId5"/>
    <p:sldId id="395" r:id="rId6"/>
    <p:sldId id="394" r:id="rId7"/>
    <p:sldId id="386" r:id="rId8"/>
    <p:sldId id="385" r:id="rId9"/>
    <p:sldId id="393" r:id="rId10"/>
    <p:sldId id="388" r:id="rId11"/>
    <p:sldId id="414" r:id="rId12"/>
    <p:sldId id="381" r:id="rId13"/>
    <p:sldId id="419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2400"/>
    <a:srgbClr val="F26200"/>
    <a:srgbClr val="114711"/>
    <a:srgbClr val="003300"/>
    <a:srgbClr val="001A00"/>
    <a:srgbClr val="DE5A00"/>
    <a:srgbClr val="66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32" autoAdjust="0"/>
    <p:restoredTop sz="97615" autoAdjust="0"/>
  </p:normalViewPr>
  <p:slideViewPr>
    <p:cSldViewPr>
      <p:cViewPr varScale="1">
        <p:scale>
          <a:sx n="59" d="100"/>
          <a:sy n="59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2A86940-081E-48DB-8CAB-DF814D7D6851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3C358B8-C4EF-4BA8-85F9-440F161CD5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913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2D2AB7DB-DB07-4317-BAAD-B6B07EABFE3D}" type="datetimeFigureOut">
              <a:rPr lang="ru-RU" smtClean="0"/>
              <a:pPr/>
              <a:t>27.11.2021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55FBE6E1-0711-4CDB-8BC4-FCE7F776B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958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FEE369-B17E-415F-98EE-7FDDCD37652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3688D-7FC9-4BA0-B578-B7531E332F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DAA8C-AAF3-4A7F-B059-C7F78B2193E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B3538-8710-4100-8DF9-948EA1620D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27BB0-9E80-4888-A581-902EB3FFB15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23207-F186-4FAF-8957-3F33C5B83D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2EE7-729C-488E-9EDD-CDB7058CD9E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64534-A4CF-41AF-8CCA-EF9EA7A229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D19E1-18FA-4D35-938A-C024DE3CFAA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0BB25-BD47-4283-B8B7-5AC1052EB66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D7D1C-4CF7-41B4-ABC6-A99C8BD62CF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D089CE8-7A6A-44F7-9E85-61048C1E60A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114800"/>
            <a:ext cx="8153400" cy="1905000"/>
          </a:xfrm>
        </p:spPr>
        <p:txBody>
          <a:bodyPr/>
          <a:lstStyle/>
          <a:p>
            <a:pPr algn="r">
              <a:lnSpc>
                <a:spcPct val="9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Шатилова Нина Николаевна, 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физики и математики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«Гимназия №1»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5800" y="1219200"/>
            <a:ext cx="78486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 smtClean="0"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Интерактивные 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приёмы и  методы обучения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как условие формирования </a:t>
            </a:r>
          </a:p>
          <a:p>
            <a:pPr algn="ctr"/>
            <a:r>
              <a:rPr lang="ru-RU" sz="5400" b="1" kern="10" dirty="0" err="1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м</a:t>
            </a:r>
            <a:r>
              <a:rPr lang="ru-RU" sz="5400" b="1" kern="10" dirty="0" err="1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етапредметных</a:t>
            </a:r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умений учащихся.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Метод «</a:t>
            </a:r>
            <a:r>
              <a:rPr lang="ru-RU" sz="5400" b="1" kern="10" dirty="0" err="1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Кроссенс</a:t>
            </a:r>
            <a:r>
              <a:rPr lang="ru-RU" sz="5400" b="1" kern="10" smtClean="0">
                <a:ln w="9525">
                  <a:solidFill>
                    <a:schemeClr val="tx2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».</a:t>
            </a:r>
            <a:endParaRPr lang="ru-RU" sz="5400" b="1" kern="10" dirty="0" smtClean="0">
              <a:ln w="9525">
                <a:solidFill>
                  <a:schemeClr val="tx2">
                    <a:lumMod val="75000"/>
                  </a:schemeClr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93450" y="236022"/>
            <a:ext cx="5397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- КЛАСС</a:t>
            </a:r>
            <a:endParaRPr lang="ru-RU" sz="2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7" y="3810000"/>
            <a:ext cx="2727060" cy="235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09600" y="4302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ru-RU" b="1" kern="0" dirty="0" smtClean="0"/>
              <a:t>На каких этапах урока можно использовать «Кроссенс»?</a:t>
            </a:r>
            <a:endParaRPr lang="ru-RU" b="1" kern="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209800" y="2057400"/>
            <a:ext cx="6705600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для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проверки пройденного;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для формулировки темы и цели;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для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обобщения и закрепления материала;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для организации групповой работы;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для организации домашнего задания;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для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организации классного часа, праздничного мероприятия, юбилейной даты;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 для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организации коллективного творческого дела.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Font typeface="Wingdings" pitchFamily="2" charset="2"/>
              <a:buNone/>
            </a:pPr>
            <a:endParaRPr lang="ru-RU" sz="3800" b="1" kern="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907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09600" y="4302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ru-RU" b="1" kern="0" dirty="0" smtClean="0"/>
              <a:t>РЕЗУЛЬТАТЫ</a:t>
            </a:r>
            <a:endParaRPr lang="ru-RU" b="1" kern="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62000" y="1219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ru-RU" sz="2800" b="1" dirty="0">
                <a:latin typeface="Times New Roman"/>
                <a:ea typeface="Times New Roman"/>
              </a:rPr>
              <a:t>создание атмосферы научного </a:t>
            </a:r>
            <a:r>
              <a:rPr lang="ru-RU" sz="2800" b="1" dirty="0" smtClean="0">
                <a:latin typeface="Times New Roman"/>
                <a:ea typeface="Times New Roman"/>
              </a:rPr>
              <a:t>поиска</a:t>
            </a:r>
          </a:p>
          <a:p>
            <a:pPr algn="just"/>
            <a:r>
              <a:rPr lang="ru-RU" sz="2800" b="1" dirty="0" smtClean="0">
                <a:latin typeface="Times New Roman"/>
                <a:ea typeface="Times New Roman"/>
              </a:rPr>
              <a:t>формирование </a:t>
            </a:r>
            <a:r>
              <a:rPr lang="ru-RU" sz="2800" b="1" dirty="0">
                <a:latin typeface="Times New Roman"/>
                <a:ea typeface="Times New Roman"/>
              </a:rPr>
              <a:t>у учащихся стремления к вариативному </a:t>
            </a:r>
            <a:r>
              <a:rPr lang="ru-RU" sz="2800" b="1">
                <a:latin typeface="Times New Roman"/>
                <a:ea typeface="Times New Roman"/>
              </a:rPr>
              <a:t>решению </a:t>
            </a:r>
            <a:r>
              <a:rPr lang="ru-RU" sz="2800" b="1" smtClean="0">
                <a:latin typeface="Times New Roman"/>
                <a:ea typeface="Times New Roman"/>
              </a:rPr>
              <a:t>проблемы</a:t>
            </a:r>
          </a:p>
          <a:p>
            <a:pPr algn="just"/>
            <a:r>
              <a:rPr lang="ru-RU" sz="2800" b="1" dirty="0" smtClean="0">
                <a:latin typeface="Times New Roman"/>
                <a:ea typeface="Times New Roman"/>
              </a:rPr>
              <a:t>высказыванию </a:t>
            </a:r>
            <a:r>
              <a:rPr lang="ru-RU" sz="2800" b="1" dirty="0">
                <a:latin typeface="Times New Roman"/>
                <a:ea typeface="Times New Roman"/>
              </a:rPr>
              <a:t>своих </a:t>
            </a:r>
            <a:r>
              <a:rPr lang="ru-RU" sz="2800" b="1" dirty="0" smtClean="0">
                <a:latin typeface="Times New Roman"/>
                <a:ea typeface="Times New Roman"/>
              </a:rPr>
              <a:t>соображений</a:t>
            </a:r>
          </a:p>
          <a:p>
            <a:pPr algn="just"/>
            <a:r>
              <a:rPr lang="ru-RU" sz="2800" b="1" dirty="0" smtClean="0">
                <a:latin typeface="Times New Roman"/>
                <a:ea typeface="Times New Roman"/>
              </a:rPr>
              <a:t>умение </a:t>
            </a:r>
            <a:r>
              <a:rPr lang="ru-RU" sz="2800" b="1" dirty="0">
                <a:latin typeface="Times New Roman"/>
                <a:ea typeface="Times New Roman"/>
              </a:rPr>
              <a:t>включаться в </a:t>
            </a:r>
            <a:r>
              <a:rPr lang="ru-RU" sz="2800" b="1" dirty="0" smtClean="0">
                <a:latin typeface="Times New Roman"/>
                <a:ea typeface="Times New Roman"/>
              </a:rPr>
              <a:t>дискуссию</a:t>
            </a:r>
          </a:p>
          <a:p>
            <a:pPr algn="just"/>
            <a:r>
              <a:rPr lang="ru-RU" sz="2800" b="1" dirty="0" smtClean="0">
                <a:latin typeface="Times New Roman"/>
                <a:ea typeface="Times New Roman"/>
              </a:rPr>
              <a:t>проявлять </a:t>
            </a:r>
            <a:r>
              <a:rPr lang="ru-RU" sz="2800" b="1" dirty="0">
                <a:latin typeface="Times New Roman"/>
                <a:ea typeface="Times New Roman"/>
              </a:rPr>
              <a:t>инициативу в поиске решения </a:t>
            </a:r>
            <a:r>
              <a:rPr lang="ru-RU" sz="2800" b="1" dirty="0" smtClean="0">
                <a:latin typeface="Times New Roman"/>
                <a:ea typeface="Times New Roman"/>
              </a:rPr>
              <a:t>задач</a:t>
            </a:r>
            <a:endParaRPr lang="ru-RU" sz="2800" b="1" dirty="0"/>
          </a:p>
          <a:p>
            <a:pPr marL="0" indent="0">
              <a:spcAft>
                <a:spcPts val="0"/>
              </a:spcAft>
              <a:buFont typeface="Wingdings" pitchFamily="2" charset="2"/>
              <a:buNone/>
            </a:pPr>
            <a:endParaRPr lang="ru-RU" sz="3800" b="1" kern="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67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 УМЕНИЯ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30725"/>
          </a:xfrm>
        </p:spPr>
        <p:txBody>
          <a:bodyPr/>
          <a:lstStyle/>
          <a:p>
            <a:r>
              <a:rPr lang="ru-RU" sz="2700" b="1" dirty="0" smtClean="0">
                <a:solidFill>
                  <a:srgbClr val="114711"/>
                </a:solidFill>
              </a:rPr>
              <a:t>ОРГАНИЗАЦИЯ СВОЕЙ ДЕЯТЕЛЬНОСТИ</a:t>
            </a:r>
          </a:p>
          <a:p>
            <a:r>
              <a:rPr lang="ru-RU" sz="2700" b="1" dirty="0" smtClean="0">
                <a:solidFill>
                  <a:srgbClr val="114711"/>
                </a:solidFill>
              </a:rPr>
              <a:t>УМЕНИЕ ИСПОЛЬЗОВАТЬ СОВРЕМЕННЫЕ ИСТОЧНИКИ ИНФОРМАЦИИ</a:t>
            </a:r>
          </a:p>
          <a:p>
            <a:r>
              <a:rPr lang="ru-RU" sz="2700" b="1" dirty="0" smtClean="0">
                <a:solidFill>
                  <a:srgbClr val="114711"/>
                </a:solidFill>
              </a:rPr>
              <a:t>УМЕНИЕ РАБОТАТЬ С ИНФОРМАЦИЕЙ</a:t>
            </a:r>
          </a:p>
          <a:p>
            <a:r>
              <a:rPr lang="ru-RU" sz="2700" b="1" dirty="0" smtClean="0">
                <a:solidFill>
                  <a:srgbClr val="114711"/>
                </a:solidFill>
              </a:rPr>
              <a:t>СПОСОБНОСТЬ РЕШАТЬ ТВОРЧЕСКИЕ ЗАДАЧИ</a:t>
            </a:r>
          </a:p>
          <a:p>
            <a:r>
              <a:rPr lang="ru-RU" sz="2700" b="1" dirty="0" smtClean="0">
                <a:solidFill>
                  <a:srgbClr val="114711"/>
                </a:solidFill>
              </a:rPr>
              <a:t>ГОТОВНОСТЬ К СОТРУДНИЧЕСТВУ</a:t>
            </a:r>
          </a:p>
          <a:p>
            <a:r>
              <a:rPr lang="ru-RU" sz="2700" b="1" dirty="0" smtClean="0">
                <a:solidFill>
                  <a:srgbClr val="114711"/>
                </a:solidFill>
              </a:rPr>
              <a:t>ВЛАДЕНИЕ УМЕНИЕМ РАБОТАТЬ В ГРУППЕ, СЛУШАТЬ, ФОРМУЛИРОВАТЬ И АРГУМЕНТИРОВАТЬ СВОЁ МНЕНИЕ</a:t>
            </a:r>
          </a:p>
          <a:p>
            <a:endParaRPr lang="ru-RU" sz="2400" dirty="0">
              <a:solidFill>
                <a:srgbClr val="11471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1998" y="32766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ru-RU" b="1" kern="0" dirty="0" smtClean="0">
                <a:solidFill>
                  <a:srgbClr val="DE2A00"/>
                </a:solidFill>
                <a:latin typeface="Arial Black" panose="020B0A04020102020204" pitchFamily="34" charset="0"/>
              </a:rPr>
              <a:t>«Если человек знает зачем, он выдержит любое как»</a:t>
            </a:r>
          </a:p>
          <a:p>
            <a:r>
              <a:rPr lang="ru-RU" b="1" kern="0" dirty="0">
                <a:solidFill>
                  <a:srgbClr val="DE2A00"/>
                </a:solidFill>
                <a:latin typeface="Arial Black" panose="020B0A04020102020204" pitchFamily="34" charset="0"/>
              </a:rPr>
              <a:t> </a:t>
            </a:r>
            <a:r>
              <a:rPr lang="ru-RU" b="1" kern="0" dirty="0" smtClean="0">
                <a:solidFill>
                  <a:srgbClr val="DE2A00"/>
                </a:solidFill>
                <a:latin typeface="Arial Black" panose="020B0A04020102020204" pitchFamily="34" charset="0"/>
              </a:rPr>
              <a:t>                   </a:t>
            </a:r>
          </a:p>
          <a:p>
            <a:r>
              <a:rPr lang="ru-RU" b="1" kern="0" dirty="0">
                <a:solidFill>
                  <a:srgbClr val="DE2A00"/>
                </a:solidFill>
                <a:latin typeface="Arial Black" panose="020B0A04020102020204" pitchFamily="34" charset="0"/>
              </a:rPr>
              <a:t> </a:t>
            </a:r>
            <a:r>
              <a:rPr lang="ru-RU" b="1" kern="0" dirty="0" smtClean="0">
                <a:solidFill>
                  <a:srgbClr val="DE2A00"/>
                </a:solidFill>
                <a:latin typeface="Arial Black" panose="020B0A04020102020204" pitchFamily="34" charset="0"/>
              </a:rPr>
              <a:t>                          </a:t>
            </a:r>
            <a:r>
              <a:rPr lang="ru-RU" b="1" kern="0" dirty="0" smtClean="0">
                <a:solidFill>
                  <a:schemeClr val="accent6">
                    <a:lumMod val="75000"/>
                  </a:schemeClr>
                </a:solidFill>
              </a:rPr>
              <a:t>Виктор </a:t>
            </a:r>
            <a:r>
              <a:rPr lang="ru-RU" b="1" kern="0" dirty="0" err="1" smtClean="0">
                <a:solidFill>
                  <a:schemeClr val="accent6">
                    <a:lumMod val="75000"/>
                  </a:schemeClr>
                </a:solidFill>
              </a:rPr>
              <a:t>Франкл</a:t>
            </a:r>
            <a:endParaRPr lang="ru-RU" b="1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kern="0" dirty="0" smtClean="0">
                <a:solidFill>
                  <a:srgbClr val="DE2A00"/>
                </a:solidFill>
              </a:rPr>
              <a:t> </a:t>
            </a:r>
            <a:endParaRPr lang="ru-RU" b="1" kern="0" dirty="0">
              <a:solidFill>
                <a:srgbClr val="DE2A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351" r="51221" b="12565"/>
          <a:stretch/>
        </p:blipFill>
        <p:spPr>
          <a:xfrm>
            <a:off x="457200" y="228600"/>
            <a:ext cx="3505200" cy="28069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70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594" y="157162"/>
            <a:ext cx="8229600" cy="1139825"/>
          </a:xfrm>
        </p:spPr>
        <p:txBody>
          <a:bodyPr/>
          <a:lstStyle/>
          <a:p>
            <a:r>
              <a:rPr lang="ru-RU" b="1" dirty="0" smtClean="0"/>
              <a:t>СХЕМА ИНТЕРАКТИВНОЙ МОДЕЛИ ОБУЧЕНИЯ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42432222"/>
              </p:ext>
            </p:extLst>
          </p:nvPr>
        </p:nvGraphicFramePr>
        <p:xfrm>
          <a:off x="457200" y="1600200"/>
          <a:ext cx="8229600" cy="496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</a:t>
                      </a:r>
                      <a:endParaRPr lang="ru-RU" sz="3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УЧИТЕЛЬ</a:t>
                      </a:r>
                      <a:endParaRPr lang="ru-RU" sz="3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</a:t>
                      </a:r>
                    </a:p>
                    <a:p>
                      <a:pPr marL="0" algn="ctr" defTabSz="914400" rtl="0" eaLnBrk="1" latinLnBrk="0" hangingPunct="1"/>
                      <a:endParaRPr lang="ru-RU" sz="3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2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УЧЕБНОЕ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ОКРУЖЕНИЕ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</a:t>
                      </a:r>
                    </a:p>
                    <a:p>
                      <a:pPr marL="0" algn="ctr" defTabSz="914400" rtl="0" eaLnBrk="1" latinLnBrk="0" hangingPunct="1"/>
                      <a:endParaRPr lang="ru-RU" sz="36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36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Двойная стрелка влево/вправо 5"/>
          <p:cNvSpPr/>
          <p:nvPr/>
        </p:nvSpPr>
        <p:spPr>
          <a:xfrm>
            <a:off x="2895600" y="3865562"/>
            <a:ext cx="685800" cy="2492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5676900" y="3865562"/>
            <a:ext cx="685800" cy="2492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лево/вправо 8"/>
          <p:cNvSpPr/>
          <p:nvPr/>
        </p:nvSpPr>
        <p:spPr>
          <a:xfrm rot="5400000">
            <a:off x="4229100" y="2961481"/>
            <a:ext cx="685800" cy="2492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 rot="5400000">
            <a:off x="4229100" y="4686050"/>
            <a:ext cx="685800" cy="2492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47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572000"/>
            <a:ext cx="8371656" cy="1944216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sz="2800" b="1" dirty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Владимир </a:t>
            </a:r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Николаевич Бусленко –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 </a:t>
            </a:r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   доктор технических наук, художник и философ.</a:t>
            </a:r>
          </a:p>
          <a:p>
            <a:pPr algn="just"/>
            <a:r>
              <a:rPr lang="ru-RU" sz="2800" b="1" dirty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Сергей Николаевич </a:t>
            </a:r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Федин –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 </a:t>
            </a:r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   писатель, педагог, математик. 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  <a:latin typeface="Times New Roman"/>
              </a:rPr>
              <a:t> 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26200"/>
                </a:solidFill>
              </a:rPr>
              <a:t>СОЗДАТЕЛИ  КРОССЕНСА</a:t>
            </a:r>
            <a:endParaRPr lang="ru-RU" b="1" dirty="0">
              <a:solidFill>
                <a:srgbClr val="F26200"/>
              </a:solidFill>
            </a:endParaRPr>
          </a:p>
        </p:txBody>
      </p:sp>
      <p:pic>
        <p:nvPicPr>
          <p:cNvPr id="191490" name="Picture 2" descr="http://roboticslib.ru/books/item/f00/s00/z0000004/pic/000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966173"/>
            <a:ext cx="2514601" cy="36038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1492" name="Picture 4" descr="http://urss.ru/images/add_ru/72345-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062618"/>
            <a:ext cx="2637987" cy="350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087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КРОССЕНС – </a:t>
            </a:r>
            <a:br>
              <a:rPr lang="ru-RU" b="1" dirty="0" smtClean="0"/>
            </a:br>
            <a:r>
              <a:rPr lang="ru-RU" b="1" dirty="0" smtClean="0"/>
              <a:t>ПЕРЕСЕЧЕНИЕ СМЫСЛОВ </a:t>
            </a:r>
            <a:endParaRPr lang="ru-RU" b="1" dirty="0"/>
          </a:p>
        </p:txBody>
      </p:sp>
      <p:pic>
        <p:nvPicPr>
          <p:cNvPr id="5" name="Picture 2" descr="kpLKdYHld6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5878016" cy="502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159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РАЗГАДЫВАНИЯ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76453475"/>
              </p:ext>
            </p:extLst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488000">
                <a:tc>
                  <a:txBody>
                    <a:bodyPr/>
                    <a:lstStyle/>
                    <a:p>
                      <a:pPr algn="ctr"/>
                      <a:r>
                        <a:rPr lang="ru-RU" sz="9600" b="1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600" b="1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трелка вправо 6"/>
          <p:cNvSpPr/>
          <p:nvPr/>
        </p:nvSpPr>
        <p:spPr>
          <a:xfrm rot="1893321">
            <a:off x="2576013" y="2990436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823580">
            <a:off x="5372099" y="3005769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4331004" y="3060396"/>
            <a:ext cx="609600" cy="280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5342528" y="3859369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078148">
            <a:off x="2640575" y="4671643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3442811">
            <a:off x="5221661" y="4595531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4321465" y="4574857"/>
            <a:ext cx="587144" cy="321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576014" y="3805748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33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РАЗГАДЫВАНИЯ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02418763"/>
              </p:ext>
            </p:extLst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488000">
                <a:tc>
                  <a:txBody>
                    <a:bodyPr/>
                    <a:lstStyle/>
                    <a:p>
                      <a:pPr algn="ctr"/>
                      <a:r>
                        <a:rPr lang="ru-RU" sz="9600" b="1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600" b="1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1488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96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96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2578855" y="2236083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372100" y="2236083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6019800" y="3218745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5372100" y="5396046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2576014" y="5396047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6019800" y="4696707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2007355" y="4525396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576014" y="3805748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91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5" y="2305770"/>
            <a:ext cx="17748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59" y="4040075"/>
            <a:ext cx="2108200" cy="220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63461"/>
            <a:ext cx="173672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3" y="4095670"/>
            <a:ext cx="1782763" cy="21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259" y="1255286"/>
            <a:ext cx="1717675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1" y="1252913"/>
            <a:ext cx="1755775" cy="202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613" y="1257675"/>
            <a:ext cx="17462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609600" y="4302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ru-RU" b="1" kern="0" dirty="0" smtClean="0"/>
              <a:t>СПОСОБЫ РАЗГАДЫВАНИЯ</a:t>
            </a:r>
            <a:endParaRPr lang="ru-RU" b="1" kern="0" dirty="0"/>
          </a:p>
        </p:txBody>
      </p:sp>
    </p:spTree>
    <p:extLst>
      <p:ext uri="{BB962C8B-B14F-4D97-AF65-F5344CB8AC3E}">
        <p14:creationId xmlns="" xmlns:p14="http://schemas.microsoft.com/office/powerpoint/2010/main" val="213561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6048672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ТЕМА</a:t>
            </a:r>
            <a:endParaRPr lang="ru-RU" sz="38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9 ЭЛЕМЕНТОВ</a:t>
            </a:r>
            <a:endParaRPr lang="ru-RU" sz="3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СВЯЗЬ,  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5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ПОСЛЕДОВАТЕЛЬНОСТЬ</a:t>
            </a:r>
            <a:endParaRPr lang="ru-RU" sz="35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НЕСКОЛЬКО СВЯЗЕЙ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ЦЕНТРАЛЬНЫЙ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ЭЛЕМЕНТ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ОСОБЕННОСТИ</a:t>
            </a:r>
            <a:endParaRPr lang="ru-RU" sz="38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7. ИЗОБРАЖЕНИЯ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37220" y="25383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ru-RU" b="1" kern="0" dirty="0" smtClean="0"/>
              <a:t>АЛГОРИТМ </a:t>
            </a:r>
          </a:p>
          <a:p>
            <a:r>
              <a:rPr lang="ru-RU" b="1" kern="0" dirty="0" smtClean="0"/>
              <a:t>СОСТАВЛЕНИЯ КРОССЕНСА</a:t>
            </a:r>
            <a:endParaRPr lang="ru-RU" b="1" kern="0" dirty="0"/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12363193"/>
              </p:ext>
            </p:extLst>
          </p:nvPr>
        </p:nvGraphicFramePr>
        <p:xfrm>
          <a:off x="6477000" y="1600200"/>
          <a:ext cx="254124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7080"/>
                <a:gridCol w="847080"/>
                <a:gridCol w="847080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200" b="1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3200" b="1" kern="1200" dirty="0" smtClean="0">
                          <a:solidFill>
                            <a:srgbClr val="F262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3200" b="1" kern="1200" dirty="0">
                        <a:solidFill>
                          <a:srgbClr val="F262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821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pLKdYHld6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69"/>
            <a:ext cx="9144000" cy="684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12" y="2247385"/>
            <a:ext cx="2060575" cy="23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http://itd1.mycdn.me/image?id=854079117182&amp;t=20&amp;plc=WEB&amp;tkn=*XVkjNYgrwMWguhSo2NI2YqVE-cc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821129"/>
            <a:ext cx="1651635" cy="173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5975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ай">
  <a:themeElements>
    <a:clrScheme name="Другая моя!!!">
      <a:dk1>
        <a:srgbClr val="336600"/>
      </a:dk1>
      <a:lt1>
        <a:srgbClr val="FFFF99"/>
      </a:lt1>
      <a:dk2>
        <a:srgbClr val="DE2A00"/>
      </a:dk2>
      <a:lt2>
        <a:srgbClr val="5F5F5F"/>
      </a:lt2>
      <a:accent1>
        <a:srgbClr val="2CB22C"/>
      </a:accent1>
      <a:accent2>
        <a:srgbClr val="3B812F"/>
      </a:accent2>
      <a:accent3>
        <a:srgbClr val="FFFFCA"/>
      </a:accent3>
      <a:accent4>
        <a:srgbClr val="2A5600"/>
      </a:accent4>
      <a:accent5>
        <a:srgbClr val="ACD5AC"/>
      </a:accent5>
      <a:accent6>
        <a:srgbClr val="35742A"/>
      </a:accent6>
      <a:hlink>
        <a:srgbClr val="193300"/>
      </a:hlink>
      <a:folHlink>
        <a:srgbClr val="193300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33CC33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DE2AD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2CB22C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CD5AC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1792</TotalTime>
  <Words>264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Край</vt:lpstr>
      <vt:lpstr>Слайд 1</vt:lpstr>
      <vt:lpstr>СХЕМА ИНТЕРАКТИВНОЙ МОДЕЛИ ОБУЧЕНИЯ</vt:lpstr>
      <vt:lpstr>СОЗДАТЕЛИ  КРОССЕНСА</vt:lpstr>
      <vt:lpstr>КРОССЕНС –  ПЕРЕСЕЧЕНИЕ СМЫСЛОВ </vt:lpstr>
      <vt:lpstr>СПОСОБЫ РАЗГАДЫВАНИЯ</vt:lpstr>
      <vt:lpstr>СПОСОБЫ РАЗГАДЫВАНИЯ</vt:lpstr>
      <vt:lpstr>Слайд 7</vt:lpstr>
      <vt:lpstr>Слайд 8</vt:lpstr>
      <vt:lpstr>Слайд 9</vt:lpstr>
      <vt:lpstr>Слайд 10</vt:lpstr>
      <vt:lpstr>Слайд 11</vt:lpstr>
      <vt:lpstr>МЕТАПРЕДМЕТНЫЕ  УМЕНИЯ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славик</dc:creator>
  <cp:lastModifiedBy>Нина</cp:lastModifiedBy>
  <cp:revision>212</cp:revision>
  <cp:lastPrinted>2018-12-24T09:13:45Z</cp:lastPrinted>
  <dcterms:created xsi:type="dcterms:W3CDTF">2013-11-19T18:12:41Z</dcterms:created>
  <dcterms:modified xsi:type="dcterms:W3CDTF">2021-11-26T19:57:16Z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