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79" r:id="rId4"/>
    <p:sldId id="258" r:id="rId5"/>
    <p:sldId id="274" r:id="rId6"/>
    <p:sldId id="280" r:id="rId7"/>
    <p:sldId id="275" r:id="rId8"/>
    <p:sldId id="272" r:id="rId9"/>
    <p:sldId id="281" r:id="rId10"/>
    <p:sldId id="273" r:id="rId11"/>
    <p:sldId id="262" r:id="rId12"/>
    <p:sldId id="282" r:id="rId13"/>
    <p:sldId id="263" r:id="rId14"/>
    <p:sldId id="259" r:id="rId15"/>
    <p:sldId id="290" r:id="rId16"/>
    <p:sldId id="261" r:id="rId17"/>
    <p:sldId id="266" r:id="rId18"/>
    <p:sldId id="284" r:id="rId19"/>
    <p:sldId id="267" r:id="rId20"/>
    <p:sldId id="268" r:id="rId21"/>
    <p:sldId id="285" r:id="rId22"/>
    <p:sldId id="269" r:id="rId23"/>
    <p:sldId id="270" r:id="rId24"/>
    <p:sldId id="286" r:id="rId25"/>
    <p:sldId id="271" r:id="rId26"/>
    <p:sldId id="277" r:id="rId27"/>
    <p:sldId id="287" r:id="rId28"/>
    <p:sldId id="278" r:id="rId29"/>
    <p:sldId id="264" r:id="rId30"/>
    <p:sldId id="289" r:id="rId31"/>
    <p:sldId id="265" r:id="rId32"/>
    <p:sldId id="276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32"/>
    <p:penClr>
      <a:srgbClr val="FF0000"/>
    </p:penClr>
  </p:showPr>
  <p:clrMru>
    <a:srgbClr val="FFFF66"/>
    <a:srgbClr val="FF797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38" autoAdjust="0"/>
    <p:restoredTop sz="94606" autoAdjust="0"/>
  </p:normalViewPr>
  <p:slideViewPr>
    <p:cSldViewPr>
      <p:cViewPr>
        <p:scale>
          <a:sx n="84" d="100"/>
          <a:sy n="84" d="100"/>
        </p:scale>
        <p:origin x="-58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0AAA7-B7E1-4ADD-AC44-F5C389B30D6B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BDC20-8008-4199-BA00-A1CFCD513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7BDC20-8008-4199-BA00-A1CFCD51354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45000">
              <a:schemeClr val="accent3">
                <a:lumMod val="40000"/>
                <a:lumOff val="60000"/>
              </a:schemeClr>
            </a:gs>
            <a:gs pos="70000">
              <a:srgbClr val="FF7979"/>
            </a:gs>
            <a:gs pos="70000">
              <a:schemeClr val="tx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7;&#1077;&#1084;&#1100;&#1103;\Desktop\&#1042;&#1080;&#1082;&#1090;&#1086;&#1088;&#1080;&#1085;&#1072;%20&#1082;%20&#1044;&#1085;&#1102;%20&#1079;&#1076;&#1086;&#1088;&#1086;&#1074;&#1100;&#1103;%2009.01.10\iosif_kobzon_-_pesnya_o_dalekoy_rodine_semnadcat_mgnoveniy_vesni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7;&#1077;&#1084;&#1100;&#1103;\Desktop\&#1042;&#1080;&#1082;&#1090;&#1086;&#1088;&#1080;&#1085;&#1072;%20&#1082;%20&#1044;&#1085;&#1102;%20&#1079;&#1076;&#1086;&#1088;&#1086;&#1074;&#1100;&#1103;%2009.01.10\iosif_kobzon_-_pesnya_o_dalekoy_rodine_semnadcat_mgnoveniy_vesni.mp3" TargetMode="Externa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7;&#1077;&#1084;&#1100;&#1103;\Desktop\&#1042;&#1080;&#1082;&#1090;&#1086;&#1088;&#1080;&#1085;&#1072;%20&#1082;%20&#1044;&#1085;&#1102;%20&#1079;&#1076;&#1086;&#1088;&#1086;&#1074;&#1100;&#1103;%2009.01.10\iosif_kobzon_-_pesnya_o_dalekoy_rodine_semnadcat_mgnoveniy_vesni.mp3" TargetMode="Externa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7;&#1077;&#1084;&#1100;&#1103;\Desktop\&#1042;&#1080;&#1082;&#1090;&#1086;&#1088;&#1080;&#1085;&#1072;%20&#1082;%20&#1044;&#1085;&#1102;%20&#1079;&#1076;&#1086;&#1088;&#1086;&#1074;&#1100;&#1103;%2009.01.10\iosif_kobzon_-_pesnya_o_dalekoy_rodine_semnadcat_mgnoveniy_vesni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7;&#1077;&#1084;&#1100;&#1103;\Desktop\&#1042;&#1080;&#1082;&#1090;&#1086;&#1088;&#1080;&#1085;&#1072;%20&#1082;%20&#1044;&#1085;&#1102;%20&#1079;&#1076;&#1086;&#1088;&#1086;&#1074;&#1100;&#1103;%2009.01.10\iosif_kobzon_-_pesnya_o_dalekoy_rodine_semnadcat_mgnoveniy_vesni.mp3" TargetMode="Externa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7;&#1077;&#1084;&#1100;&#1103;\Desktop\&#1042;&#1080;&#1082;&#1090;&#1086;&#1088;&#1080;&#1085;&#1072;%20&#1082;%20&#1044;&#1085;&#1102;%20&#1079;&#1076;&#1086;&#1088;&#1086;&#1074;&#1100;&#1103;%2009.01.10\iosif_kobzon_-_pesnya_o_dalekoy_rodine_semnadcat_mgnoveniy_vesni.mp3" TargetMode="Externa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67" TargetMode="External"/><Relationship Id="rId3" Type="http://schemas.openxmlformats.org/officeDocument/2006/relationships/hyperlink" Target="http://ru.wikipedia.org/wiki/%D0%A0%D0%BE%D1%81%D1%81%D0%B8%D1%8F" TargetMode="External"/><Relationship Id="rId7" Type="http://schemas.openxmlformats.org/officeDocument/2006/relationships/hyperlink" Target="http://ru.wikipedia.org/wiki/1959" TargetMode="External"/><Relationship Id="rId2" Type="http://schemas.openxmlformats.org/officeDocument/2006/relationships/hyperlink" Target="http://ru.wikipedia.org/wiki/%D0%A1%D1%82%D1%80%D0%B0%D0%BD%D0%B0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D%D0%B8%D0%BA%D0%B8%D1%82%D0%B8%D0%BD,_%D0%9D%D0%B8%D0%BA%D0%BE%D0%BB%D0%B0%D0%B9_%D0%92%D0%B0%D1%81%D0%B8%D0%BB%D1%8C%D0%B5%D0%B2%D0%B8%D1%87" TargetMode="External"/><Relationship Id="rId11" Type="http://schemas.openxmlformats.org/officeDocument/2006/relationships/image" Target="../media/image44.jpeg"/><Relationship Id="rId5" Type="http://schemas.openxmlformats.org/officeDocument/2006/relationships/hyperlink" Target="http://ru.wikipedia.org/wiki/%D0%92%D1%83%D1%87%D0%B5%D1%82%D0%B8%D1%87,_%D0%95%D0%B2%D0%B3%D0%B5%D0%BD%D0%B8%D0%B9_%D0%92%D0%B8%D0%BA%D1%82%D0%BE%D1%80%D0%BE%D0%B2%D0%B8%D1%87" TargetMode="External"/><Relationship Id="rId10" Type="http://schemas.openxmlformats.org/officeDocument/2006/relationships/hyperlink" Target="http://ru.wikipedia.org/wiki/%D0%9C%D0%B0%D0%BC%D0%B0%D0%B5%D0%B2_%D0%BA%D1%83%D1%80%D0%B3%D0%B0%D0%BD" TargetMode="External"/><Relationship Id="rId4" Type="http://schemas.openxmlformats.org/officeDocument/2006/relationships/hyperlink" Target="http://ru.wikipedia.org/wiki/%D0%92%D0%BE%D0%BB%D0%B3%D0%BE%D0%B3%D1%80%D0%B0%D0%B4" TargetMode="External"/><Relationship Id="rId9" Type="http://schemas.openxmlformats.org/officeDocument/2006/relationships/hyperlink" Target="http://ru.wikipedia.org/wiki/%D0%A1%D1%82%D0%B0%D0%BB%D0%B8%D0%BD%D0%B3%D1%80%D0%B0%D0%B4%D1%81%D0%BA%D0%B0%D1%8F_%D0%B1%D0%B8%D1%82%D0%B2%D0%B0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7;&#1077;&#1084;&#1100;&#1103;\Desktop\&#1042;&#1080;&#1082;&#1090;&#1086;&#1088;&#1080;&#1085;&#1072;%20&#1082;%20&#1044;&#1085;&#1102;%20&#1079;&#1076;&#1086;&#1088;&#1086;&#1074;&#1100;&#1103;%2009.01.10\iosif_kobzon_-_pesnya_o_dalekoy_rodine_semnadcat_mgnoveniy_vesni.mp3" TargetMode="Externa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7;&#1077;&#1084;&#1100;&#1103;\Desktop\&#1042;&#1080;&#1082;&#1090;&#1086;&#1088;&#1080;&#1085;&#1072;%20&#1082;%20&#1044;&#1085;&#1102;%20&#1079;&#1076;&#1086;&#1088;&#1086;&#1074;&#1100;&#1103;%2009.01.10\iosif_kobzon_-_pesnya_o_dalekoy_rodine_semnadcat_mgnoveniy_vesni.mp3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file:///C:\Users\&#1057;&#1077;&#1084;&#1100;&#1103;\Desktop\&#1042;&#1080;&#1082;&#1090;&#1086;&#1088;&#1080;&#1085;&#1072;%20&#1082;%20&#1044;&#1085;&#1102;%20&#1079;&#1076;&#1086;&#1088;&#1086;&#1074;&#1100;&#1103;%2009.01.10\iosif_kobzon_-_pesnya_o_dalekoy_rodine_semnadcat_mgnoveniy_vesni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7;&#1077;&#1084;&#1100;&#1103;\Desktop\&#1042;&#1080;&#1082;&#1090;&#1086;&#1088;&#1080;&#1085;&#1072;%20&#1082;%20&#1044;&#1085;&#1102;%20&#1079;&#1076;&#1086;&#1088;&#1086;&#1074;&#1100;&#1103;%2009.01.10\iosif_kobzon_-_pesnya_o_dalekoy_rodine_semnadcat_mgnoveniy_vesni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785926"/>
            <a:ext cx="8429684" cy="3357586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8350000" scaled="0"/>
          </a:gradFill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Когда гремит над городом салют,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Погибшие за Родину встают.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Мы их не видим, мы не слышим их,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Но павшие всегда среди живых.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Молчат и смотрят, будто ищут ответ: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Мы этой жизни стоим или нет?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</a:br>
            <a:endParaRPr lang="ru-RU" sz="3200" dirty="0">
              <a:solidFill>
                <a:schemeClr val="accent4">
                  <a:lumMod val="50000"/>
                </a:schemeClr>
              </a:solidFill>
              <a:effectLst/>
              <a:latin typeface="+mn-lt"/>
            </a:endParaRPr>
          </a:p>
        </p:txBody>
      </p:sp>
      <p:pic>
        <p:nvPicPr>
          <p:cNvPr id="15362" name="Picture 2" descr="http://im3-tub.yandex.ru/i?id=2228479&amp;tov=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4729767"/>
            <a:ext cx="2918720" cy="21282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71472" y="214290"/>
            <a:ext cx="8001056" cy="142876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</a:rPr>
              <a:t>Помнит мир спасенный…</a:t>
            </a:r>
            <a:endParaRPr lang="ru-RU" sz="4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effectLst/>
                <a:latin typeface="+mn-lt"/>
              </a:rPr>
              <a:t>Внимание, правильный ответ:</a:t>
            </a:r>
            <a:endParaRPr lang="ru-RU" dirty="0"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214282" y="1071546"/>
            <a:ext cx="8715436" cy="1928826"/>
          </a:xfrm>
          <a:solidFill>
            <a:srgbClr val="FFFF66"/>
          </a:solidFill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Блокада Ленинграда длилась  871 день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С 8 сентября 1941 по 27 января 1944 г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30731" name="Picture 11" descr="http://stat15.privet.ru/lr/0904081507840fe7fdccadaedd9ad65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571744"/>
            <a:ext cx="6434334" cy="4286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Вопрос № 4 </a:t>
            </a:r>
            <a:endParaRPr lang="ru-RU" dirty="0">
              <a:solidFill>
                <a:schemeClr val="accent4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142984"/>
            <a:ext cx="8643998" cy="1857388"/>
          </a:xfrm>
        </p:spPr>
        <p:txBody>
          <a:bodyPr/>
          <a:lstStyle/>
          <a:p>
            <a:pPr lvl="0"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Назовите известных вам пионеров- героев, участников ВОВ</a:t>
            </a:r>
          </a:p>
          <a:p>
            <a:endParaRPr lang="ru-RU" dirty="0"/>
          </a:p>
        </p:txBody>
      </p:sp>
      <p:pic>
        <p:nvPicPr>
          <p:cNvPr id="19460" name="Picture 4" descr="http://im4-tub.yandex.ru/i?id=121000367&amp;tov=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429000"/>
            <a:ext cx="3905277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4" name="Picture 8" descr="http://s47.radikal.ru/i116/0809/e4/6e5ab3158f6et.jpg"/>
          <p:cNvPicPr>
            <a:picLocks noChangeAspect="1" noChangeArrowheads="1"/>
          </p:cNvPicPr>
          <p:nvPr/>
        </p:nvPicPr>
        <p:blipFill>
          <a:blip r:embed="rId4" cstate="print"/>
          <a:srcRect r="2499" b="4545"/>
          <a:stretch>
            <a:fillRect/>
          </a:stretch>
        </p:blipFill>
        <p:spPr bwMode="auto">
          <a:xfrm>
            <a:off x="4429124" y="2786058"/>
            <a:ext cx="4357718" cy="3910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osif_kobzon_-_pesnya_o_dalekoy_rodine_semnadcat_mgnoveniy_vesni.mp3"/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0003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23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media2.picsearch.com/is?cbw-iUvBCsX79rZN-f1kwtx4KArFxVPf3I_20OyAlp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500174"/>
            <a:ext cx="3429024" cy="342902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Внимание, правильный ответ: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18434" name="Picture 2" descr="http://upload.wikimedia.org/wikipedia/commons/3/34/Portnova_Z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928670"/>
            <a:ext cx="1271585" cy="185904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 </a:t>
            </a:r>
            <a:endParaRPr lang="ru-RU" dirty="0"/>
          </a:p>
        </p:txBody>
      </p:sp>
      <p:pic>
        <p:nvPicPr>
          <p:cNvPr id="18438" name="Picture 6" descr="http://im7-tub.yandex.net/i?id=150269470&amp;tov=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857628"/>
            <a:ext cx="1285884" cy="177860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42844" y="2928934"/>
            <a:ext cx="1643074" cy="857256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Зина Портнова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5786454"/>
            <a:ext cx="1571636" cy="928694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Марат </a:t>
            </a:r>
            <a:r>
              <a:rPr lang="ru-RU" sz="2800" dirty="0" err="1" smtClean="0"/>
              <a:t>Казей</a:t>
            </a:r>
            <a:endParaRPr lang="ru-RU" sz="2800" dirty="0" smtClean="0"/>
          </a:p>
          <a:p>
            <a:pPr algn="ctr"/>
            <a:endParaRPr lang="ru-RU" sz="2800" dirty="0"/>
          </a:p>
        </p:txBody>
      </p:sp>
      <p:pic>
        <p:nvPicPr>
          <p:cNvPr id="18440" name="Picture 8" descr="http://im4-tub.yandex.net/i?id=11317015&amp;tov=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1142984"/>
            <a:ext cx="1571636" cy="174626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857356" y="2928934"/>
            <a:ext cx="1785950" cy="857256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Леня Голиков</a:t>
            </a:r>
            <a:endParaRPr lang="ru-RU" sz="2800" dirty="0"/>
          </a:p>
        </p:txBody>
      </p:sp>
      <p:pic>
        <p:nvPicPr>
          <p:cNvPr id="18442" name="Picture 10" descr="http://im2-tub.yandex.net/i?id=120818045&amp;tov=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4000504"/>
            <a:ext cx="1617859" cy="157163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857356" y="5786454"/>
            <a:ext cx="1500198" cy="857256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Валя </a:t>
            </a:r>
          </a:p>
          <a:p>
            <a:pPr algn="ctr"/>
            <a:r>
              <a:rPr lang="ru-RU" sz="2800" dirty="0" smtClean="0"/>
              <a:t>Котик</a:t>
            </a:r>
            <a:endParaRPr lang="ru-RU" sz="2800" dirty="0"/>
          </a:p>
        </p:txBody>
      </p:sp>
      <p:pic>
        <p:nvPicPr>
          <p:cNvPr id="18448" name="Picture 16" descr="http://im6-tub.yandex.net/i?id=95025265&amp;tov=6"/>
          <p:cNvPicPr>
            <a:picLocks noChangeAspect="1" noChangeArrowheads="1"/>
          </p:cNvPicPr>
          <p:nvPr/>
        </p:nvPicPr>
        <p:blipFill>
          <a:blip r:embed="rId6" cstate="print"/>
          <a:srcRect l="31322"/>
          <a:stretch>
            <a:fillRect/>
          </a:stretch>
        </p:blipFill>
        <p:spPr bwMode="auto">
          <a:xfrm>
            <a:off x="3786182" y="1071546"/>
            <a:ext cx="1310788" cy="1793423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3714744" y="2928934"/>
            <a:ext cx="1785950" cy="857256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Галя Комлева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500430" y="5857892"/>
            <a:ext cx="1785950" cy="857256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Костя Кравчук</a:t>
            </a:r>
            <a:endParaRPr lang="ru-RU" sz="2800" dirty="0"/>
          </a:p>
        </p:txBody>
      </p:sp>
      <p:pic>
        <p:nvPicPr>
          <p:cNvPr id="18450" name="Picture 18" descr="http://img-fotki.yandex.ru/get/4003/lenavoronova.17/0_1b25a_4ef35205_-2-L"/>
          <p:cNvPicPr>
            <a:picLocks noChangeAspect="1" noChangeArrowheads="1"/>
          </p:cNvPicPr>
          <p:nvPr/>
        </p:nvPicPr>
        <p:blipFill>
          <a:blip r:embed="rId7" cstate="print"/>
          <a:srcRect l="16997" t="1500" r="2266" b="11499"/>
          <a:stretch>
            <a:fillRect/>
          </a:stretch>
        </p:blipFill>
        <p:spPr bwMode="auto">
          <a:xfrm>
            <a:off x="3714744" y="3929066"/>
            <a:ext cx="1216909" cy="1857388"/>
          </a:xfrm>
          <a:prstGeom prst="rect">
            <a:avLst/>
          </a:prstGeom>
          <a:noFill/>
        </p:spPr>
      </p:pic>
      <p:pic>
        <p:nvPicPr>
          <p:cNvPr id="18452" name="Picture 20" descr="http://images.google.com/images?q=tbn:kr4PsSWPF9iuWM:pages.marsu.ru/iac/resurs/istory/foto/lar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72132" y="928670"/>
            <a:ext cx="1500198" cy="1861853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5572132" y="2857496"/>
            <a:ext cx="1785950" cy="857256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Лара </a:t>
            </a:r>
            <a:r>
              <a:rPr lang="ru-RU" sz="2800" dirty="0" err="1" smtClean="0"/>
              <a:t>Михеенко</a:t>
            </a:r>
            <a:endParaRPr lang="ru-RU" sz="2800" dirty="0"/>
          </a:p>
        </p:txBody>
      </p:sp>
      <p:pic>
        <p:nvPicPr>
          <p:cNvPr id="18454" name="Picture 22" descr="http://im6-tub.yandex.ru/i?id=27497798&amp;tov=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72396" y="928670"/>
            <a:ext cx="1285884" cy="1865792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7358050" y="2857496"/>
            <a:ext cx="1785950" cy="857256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Вася </a:t>
            </a:r>
            <a:r>
              <a:rPr lang="ru-RU" sz="2800" dirty="0" err="1" smtClean="0"/>
              <a:t>Коробко</a:t>
            </a:r>
            <a:endParaRPr lang="ru-RU" sz="2800" dirty="0"/>
          </a:p>
        </p:txBody>
      </p:sp>
      <p:pic>
        <p:nvPicPr>
          <p:cNvPr id="18456" name="Picture 24" descr="http://images.google.com/images?q=tbn:Kf-uiXP6QUO0zM:www.history-gatchina.ru/article/img2/borodulin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5008" y="3929066"/>
            <a:ext cx="1308443" cy="1714512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5357818" y="5857892"/>
            <a:ext cx="1857388" cy="857256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Саша Бородулин</a:t>
            </a:r>
            <a:endParaRPr lang="ru-RU" sz="28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358050" y="5857892"/>
            <a:ext cx="1785950" cy="857256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Надя Богданова</a:t>
            </a:r>
            <a:endParaRPr lang="ru-RU" sz="2800" dirty="0"/>
          </a:p>
        </p:txBody>
      </p:sp>
      <p:pic>
        <p:nvPicPr>
          <p:cNvPr id="18458" name="Picture 26" descr="http://images.google.com/images?q=tbn:knS6nzDctDqtDM:pages.marsu.ru/iac/resurs/istory/foto/006.jpg"/>
          <p:cNvPicPr>
            <a:picLocks noChangeAspect="1" noChangeArrowheads="1"/>
          </p:cNvPicPr>
          <p:nvPr/>
        </p:nvPicPr>
        <p:blipFill>
          <a:blip r:embed="rId11" cstate="print"/>
          <a:srcRect t="11825" b="17226"/>
          <a:stretch>
            <a:fillRect/>
          </a:stretch>
        </p:blipFill>
        <p:spPr bwMode="auto">
          <a:xfrm>
            <a:off x="7215206" y="4071942"/>
            <a:ext cx="1714480" cy="1543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Вопрос № 5 </a:t>
            </a:r>
            <a:endParaRPr lang="ru-RU" dirty="0">
              <a:solidFill>
                <a:schemeClr val="accent4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1214423"/>
            <a:ext cx="4357686" cy="2071702"/>
          </a:xfrm>
        </p:spPr>
        <p:txBody>
          <a:bodyPr>
            <a:noAutofit/>
          </a:bodyPr>
          <a:lstStyle/>
          <a:p>
            <a:pPr lvl="0" algn="ctr">
              <a:buNone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Перечислите</a:t>
            </a:r>
          </a:p>
          <a:p>
            <a:pPr lvl="0" algn="ctr">
              <a:buNone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известные  вам</a:t>
            </a:r>
          </a:p>
          <a:p>
            <a:pPr lvl="0" algn="ctr">
              <a:buNone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 города-герои</a:t>
            </a:r>
          </a:p>
          <a:p>
            <a:endParaRPr lang="ru-RU" sz="4000" dirty="0"/>
          </a:p>
        </p:txBody>
      </p:sp>
      <p:pic>
        <p:nvPicPr>
          <p:cNvPr id="17412" name="Picture 4" descr="image.phtml (1000×724)"/>
          <p:cNvPicPr>
            <a:picLocks noChangeAspect="1" noChangeArrowheads="1"/>
          </p:cNvPicPr>
          <p:nvPr/>
        </p:nvPicPr>
        <p:blipFill>
          <a:blip r:embed="rId3" cstate="print"/>
          <a:srcRect l="2250" t="1036" r="69250" b="77210"/>
          <a:stretch>
            <a:fillRect/>
          </a:stretch>
        </p:blipFill>
        <p:spPr bwMode="auto">
          <a:xfrm>
            <a:off x="6558625" y="1357298"/>
            <a:ext cx="2585375" cy="1428760"/>
          </a:xfrm>
          <a:prstGeom prst="rect">
            <a:avLst/>
          </a:prstGeom>
          <a:noFill/>
        </p:spPr>
      </p:pic>
      <p:pic>
        <p:nvPicPr>
          <p:cNvPr id="17414" name="Picture 6" descr="image.phtml (1000×724)"/>
          <p:cNvPicPr>
            <a:picLocks noChangeAspect="1" noChangeArrowheads="1"/>
          </p:cNvPicPr>
          <p:nvPr/>
        </p:nvPicPr>
        <p:blipFill>
          <a:blip r:embed="rId3" cstate="print"/>
          <a:srcRect l="32250" t="9323" r="32500" b="75138"/>
          <a:stretch>
            <a:fillRect/>
          </a:stretch>
        </p:blipFill>
        <p:spPr bwMode="auto">
          <a:xfrm>
            <a:off x="4500562" y="0"/>
            <a:ext cx="4252942" cy="1357322"/>
          </a:xfrm>
          <a:prstGeom prst="rect">
            <a:avLst/>
          </a:prstGeom>
          <a:noFill/>
        </p:spPr>
      </p:pic>
      <p:pic>
        <p:nvPicPr>
          <p:cNvPr id="11" name="Picture 4" descr="image.phtml (1000×724)"/>
          <p:cNvPicPr>
            <a:picLocks noChangeAspect="1" noChangeArrowheads="1"/>
          </p:cNvPicPr>
          <p:nvPr/>
        </p:nvPicPr>
        <p:blipFill>
          <a:blip r:embed="rId3" cstate="print"/>
          <a:srcRect l="70749" t="2072" r="4500" b="76174"/>
          <a:stretch>
            <a:fillRect/>
          </a:stretch>
        </p:blipFill>
        <p:spPr bwMode="auto">
          <a:xfrm>
            <a:off x="2143108" y="4500570"/>
            <a:ext cx="3367791" cy="2143140"/>
          </a:xfrm>
          <a:prstGeom prst="rect">
            <a:avLst/>
          </a:prstGeom>
          <a:noFill/>
        </p:spPr>
      </p:pic>
      <p:pic>
        <p:nvPicPr>
          <p:cNvPr id="12" name="Picture 2" descr="image.phtml (1000×724)"/>
          <p:cNvPicPr>
            <a:picLocks noChangeAspect="1" noChangeArrowheads="1"/>
          </p:cNvPicPr>
          <p:nvPr/>
        </p:nvPicPr>
        <p:blipFill>
          <a:blip r:embed="rId3" cstate="print"/>
          <a:srcRect l="81001" t="27970" r="3249" b="58563"/>
          <a:stretch>
            <a:fillRect/>
          </a:stretch>
        </p:blipFill>
        <p:spPr bwMode="auto">
          <a:xfrm>
            <a:off x="5000628" y="5357826"/>
            <a:ext cx="2192597" cy="1357322"/>
          </a:xfrm>
          <a:prstGeom prst="rect">
            <a:avLst/>
          </a:prstGeom>
          <a:noFill/>
        </p:spPr>
      </p:pic>
      <p:pic>
        <p:nvPicPr>
          <p:cNvPr id="15" name="Picture 2" descr="image.phtml (1000×724)"/>
          <p:cNvPicPr>
            <a:picLocks noChangeAspect="1" noChangeArrowheads="1"/>
          </p:cNvPicPr>
          <p:nvPr/>
        </p:nvPicPr>
        <p:blipFill>
          <a:blip r:embed="rId3" cstate="print"/>
          <a:srcRect l="57751" t="68371" r="24999" b="12982"/>
          <a:stretch>
            <a:fillRect/>
          </a:stretch>
        </p:blipFill>
        <p:spPr bwMode="auto">
          <a:xfrm>
            <a:off x="4786314" y="1428736"/>
            <a:ext cx="1643074" cy="1285884"/>
          </a:xfrm>
          <a:prstGeom prst="rect">
            <a:avLst/>
          </a:prstGeom>
          <a:noFill/>
        </p:spPr>
      </p:pic>
      <p:pic>
        <p:nvPicPr>
          <p:cNvPr id="16" name="Picture 2" descr="image.phtml (1000×724)"/>
          <p:cNvPicPr>
            <a:picLocks noChangeAspect="1" noChangeArrowheads="1"/>
          </p:cNvPicPr>
          <p:nvPr/>
        </p:nvPicPr>
        <p:blipFill>
          <a:blip r:embed="rId3" cstate="print"/>
          <a:srcRect l="80251" t="63191" r="6999" b="15054"/>
          <a:stretch>
            <a:fillRect/>
          </a:stretch>
        </p:blipFill>
        <p:spPr bwMode="auto">
          <a:xfrm>
            <a:off x="7562159" y="3000372"/>
            <a:ext cx="1581841" cy="1954039"/>
          </a:xfrm>
          <a:prstGeom prst="rect">
            <a:avLst/>
          </a:prstGeom>
          <a:noFill/>
        </p:spPr>
      </p:pic>
      <p:pic>
        <p:nvPicPr>
          <p:cNvPr id="17" name="Picture 2" descr="image.phtml (1000×724)"/>
          <p:cNvPicPr>
            <a:picLocks noChangeAspect="1" noChangeArrowheads="1"/>
          </p:cNvPicPr>
          <p:nvPr/>
        </p:nvPicPr>
        <p:blipFill>
          <a:blip r:embed="rId3" cstate="print"/>
          <a:srcRect l="14250" t="67335" r="56500" b="12982"/>
          <a:stretch>
            <a:fillRect/>
          </a:stretch>
        </p:blipFill>
        <p:spPr bwMode="auto">
          <a:xfrm>
            <a:off x="214282" y="3357562"/>
            <a:ext cx="2714676" cy="1322534"/>
          </a:xfrm>
          <a:prstGeom prst="rect">
            <a:avLst/>
          </a:prstGeom>
          <a:noFill/>
        </p:spPr>
      </p:pic>
      <p:pic>
        <p:nvPicPr>
          <p:cNvPr id="18" name="Picture 2" descr="image.phtml (1000×724)"/>
          <p:cNvPicPr>
            <a:picLocks noChangeAspect="1" noChangeArrowheads="1"/>
          </p:cNvPicPr>
          <p:nvPr/>
        </p:nvPicPr>
        <p:blipFill>
          <a:blip r:embed="rId3" cstate="print"/>
          <a:srcRect l="4400" t="65125" r="85850" b="17264"/>
          <a:stretch>
            <a:fillRect/>
          </a:stretch>
        </p:blipFill>
        <p:spPr bwMode="auto">
          <a:xfrm>
            <a:off x="6000760" y="2928934"/>
            <a:ext cx="1512805" cy="1978283"/>
          </a:xfrm>
          <a:prstGeom prst="rect">
            <a:avLst/>
          </a:prstGeom>
          <a:noFill/>
        </p:spPr>
      </p:pic>
      <p:pic>
        <p:nvPicPr>
          <p:cNvPr id="19" name="Picture 2" descr="image.phtml (1000×724)"/>
          <p:cNvPicPr>
            <a:picLocks noChangeAspect="1" noChangeArrowheads="1"/>
          </p:cNvPicPr>
          <p:nvPr/>
        </p:nvPicPr>
        <p:blipFill>
          <a:blip r:embed="rId3" cstate="print"/>
          <a:srcRect l="1749" t="44545" r="84751" b="43024"/>
          <a:stretch>
            <a:fillRect/>
          </a:stretch>
        </p:blipFill>
        <p:spPr bwMode="auto">
          <a:xfrm>
            <a:off x="0" y="5214950"/>
            <a:ext cx="2035983" cy="1357322"/>
          </a:xfrm>
          <a:prstGeom prst="rect">
            <a:avLst/>
          </a:prstGeom>
          <a:noFill/>
        </p:spPr>
      </p:pic>
      <p:pic>
        <p:nvPicPr>
          <p:cNvPr id="20" name="Picture 2" descr="image.phtml (1000×724)"/>
          <p:cNvPicPr>
            <a:picLocks noChangeAspect="1" noChangeArrowheads="1"/>
          </p:cNvPicPr>
          <p:nvPr/>
        </p:nvPicPr>
        <p:blipFill>
          <a:blip r:embed="rId3" cstate="print"/>
          <a:srcRect l="1749" t="27970" r="84851" b="58701"/>
          <a:stretch>
            <a:fillRect/>
          </a:stretch>
        </p:blipFill>
        <p:spPr bwMode="auto">
          <a:xfrm>
            <a:off x="3929058" y="2786058"/>
            <a:ext cx="1968027" cy="1417274"/>
          </a:xfrm>
          <a:prstGeom prst="rect">
            <a:avLst/>
          </a:prstGeom>
          <a:noFill/>
        </p:spPr>
      </p:pic>
      <p:pic>
        <p:nvPicPr>
          <p:cNvPr id="14" name="Picture 2" descr="image.phtml (1000×724)"/>
          <p:cNvPicPr>
            <a:picLocks noChangeAspect="1" noChangeArrowheads="1"/>
          </p:cNvPicPr>
          <p:nvPr/>
        </p:nvPicPr>
        <p:blipFill>
          <a:blip r:embed="rId3" cstate="print"/>
          <a:srcRect l="81001" t="43370" r="4099" b="41989"/>
          <a:stretch>
            <a:fillRect/>
          </a:stretch>
        </p:blipFill>
        <p:spPr bwMode="auto">
          <a:xfrm>
            <a:off x="7340526" y="5214950"/>
            <a:ext cx="1803474" cy="1283006"/>
          </a:xfrm>
          <a:prstGeom prst="rect">
            <a:avLst/>
          </a:prstGeom>
          <a:noFill/>
        </p:spPr>
      </p:pic>
      <p:pic>
        <p:nvPicPr>
          <p:cNvPr id="21" name="iosif_kobzon_-_pesnya_o_dalekoy_rodine_semnadcat_mgnoveniy_vesni.mp3"/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0003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235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media5.picsearch.com/is?VcgxbLqBwHpC9c_BhDcaAgWyoSuG65DQBkLm76Z7Ej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214422"/>
            <a:ext cx="4000528" cy="40005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image.phtml (1000×724)"/>
          <p:cNvPicPr>
            <a:picLocks noChangeAspect="1" noChangeArrowheads="1"/>
          </p:cNvPicPr>
          <p:nvPr/>
        </p:nvPicPr>
        <p:blipFill>
          <a:blip r:embed="rId2" cstate="print"/>
          <a:srcRect l="2613" t="902" r="69951" b="72030"/>
          <a:stretch>
            <a:fillRect/>
          </a:stretch>
        </p:blipFill>
        <p:spPr bwMode="auto">
          <a:xfrm>
            <a:off x="3643306" y="4500546"/>
            <a:ext cx="3300436" cy="2357454"/>
          </a:xfrm>
          <a:prstGeom prst="rect">
            <a:avLst/>
          </a:prstGeom>
          <a:noFill/>
        </p:spPr>
      </p:pic>
      <p:pic>
        <p:nvPicPr>
          <p:cNvPr id="4" name="Picture 4" descr="image.phtml (1000×724)"/>
          <p:cNvPicPr>
            <a:picLocks noChangeAspect="1" noChangeArrowheads="1"/>
          </p:cNvPicPr>
          <p:nvPr/>
        </p:nvPicPr>
        <p:blipFill>
          <a:blip r:embed="rId2" cstate="print"/>
          <a:srcRect l="71266" t="1036" r="3854" b="72030"/>
          <a:stretch>
            <a:fillRect/>
          </a:stretch>
        </p:blipFill>
        <p:spPr bwMode="auto">
          <a:xfrm>
            <a:off x="357158" y="4214818"/>
            <a:ext cx="2916641" cy="2286016"/>
          </a:xfrm>
          <a:prstGeom prst="rect">
            <a:avLst/>
          </a:prstGeom>
          <a:noFill/>
        </p:spPr>
      </p:pic>
      <p:pic>
        <p:nvPicPr>
          <p:cNvPr id="5" name="Picture 2" descr="image.phtml (1000×724)"/>
          <p:cNvPicPr>
            <a:picLocks noChangeAspect="1" noChangeArrowheads="1"/>
          </p:cNvPicPr>
          <p:nvPr/>
        </p:nvPicPr>
        <p:blipFill>
          <a:blip r:embed="rId2" cstate="print"/>
          <a:srcRect l="57750" t="68371" r="25000" b="8838"/>
          <a:stretch>
            <a:fillRect/>
          </a:stretch>
        </p:blipFill>
        <p:spPr bwMode="auto">
          <a:xfrm>
            <a:off x="7072330" y="4857760"/>
            <a:ext cx="1941815" cy="1857388"/>
          </a:xfrm>
          <a:prstGeom prst="rect">
            <a:avLst/>
          </a:prstGeom>
          <a:noFill/>
        </p:spPr>
      </p:pic>
      <p:pic>
        <p:nvPicPr>
          <p:cNvPr id="6" name="Picture 2" descr="image.phtml (1000×724)"/>
          <p:cNvPicPr>
            <a:picLocks noChangeAspect="1" noChangeArrowheads="1"/>
          </p:cNvPicPr>
          <p:nvPr/>
        </p:nvPicPr>
        <p:blipFill>
          <a:blip r:embed="rId2" cstate="print"/>
          <a:srcRect l="1749" t="27970" r="84001" b="38656"/>
          <a:stretch>
            <a:fillRect/>
          </a:stretch>
        </p:blipFill>
        <p:spPr bwMode="auto">
          <a:xfrm>
            <a:off x="7072330" y="1571612"/>
            <a:ext cx="1857388" cy="3149484"/>
          </a:xfrm>
          <a:prstGeom prst="rect">
            <a:avLst/>
          </a:prstGeom>
          <a:noFill/>
        </p:spPr>
      </p:pic>
      <p:pic>
        <p:nvPicPr>
          <p:cNvPr id="7" name="Picture 2" descr="image.phtml (1000×724)"/>
          <p:cNvPicPr>
            <a:picLocks noChangeAspect="1" noChangeArrowheads="1"/>
          </p:cNvPicPr>
          <p:nvPr/>
        </p:nvPicPr>
        <p:blipFill>
          <a:blip r:embed="rId2" cstate="print"/>
          <a:srcRect l="81001" t="27970" r="3249" b="36809"/>
          <a:stretch>
            <a:fillRect/>
          </a:stretch>
        </p:blipFill>
        <p:spPr bwMode="auto">
          <a:xfrm>
            <a:off x="5214942" y="1643050"/>
            <a:ext cx="1785950" cy="2891538"/>
          </a:xfrm>
          <a:prstGeom prst="rect">
            <a:avLst/>
          </a:prstGeom>
          <a:noFill/>
        </p:spPr>
      </p:pic>
      <p:pic>
        <p:nvPicPr>
          <p:cNvPr id="8" name="Picture 2" descr="image.phtml (1000×724)"/>
          <p:cNvPicPr>
            <a:picLocks noChangeAspect="1" noChangeArrowheads="1"/>
          </p:cNvPicPr>
          <p:nvPr/>
        </p:nvPicPr>
        <p:blipFill>
          <a:blip r:embed="rId2" cstate="print"/>
          <a:srcRect l="2250" t="64227" r="85000" b="11947"/>
          <a:stretch>
            <a:fillRect/>
          </a:stretch>
        </p:blipFill>
        <p:spPr bwMode="auto">
          <a:xfrm>
            <a:off x="3571868" y="2428868"/>
            <a:ext cx="1428760" cy="1933028"/>
          </a:xfrm>
          <a:prstGeom prst="rect">
            <a:avLst/>
          </a:prstGeom>
          <a:noFill/>
        </p:spPr>
      </p:pic>
      <p:pic>
        <p:nvPicPr>
          <p:cNvPr id="9" name="Picture 2" descr="image.phtml (1000×724)"/>
          <p:cNvPicPr>
            <a:picLocks noChangeAspect="1" noChangeArrowheads="1"/>
          </p:cNvPicPr>
          <p:nvPr/>
        </p:nvPicPr>
        <p:blipFill>
          <a:blip r:embed="rId2" cstate="print"/>
          <a:srcRect l="79400" t="63053" r="6249" b="10013"/>
          <a:stretch>
            <a:fillRect/>
          </a:stretch>
        </p:blipFill>
        <p:spPr bwMode="auto">
          <a:xfrm>
            <a:off x="3500430" y="0"/>
            <a:ext cx="1643074" cy="2232594"/>
          </a:xfrm>
          <a:prstGeom prst="rect">
            <a:avLst/>
          </a:prstGeom>
          <a:noFill/>
        </p:spPr>
      </p:pic>
      <p:pic>
        <p:nvPicPr>
          <p:cNvPr id="10" name="Picture 2" descr="image.phtml (1000×724)"/>
          <p:cNvPicPr>
            <a:picLocks noChangeAspect="1" noChangeArrowheads="1"/>
          </p:cNvPicPr>
          <p:nvPr/>
        </p:nvPicPr>
        <p:blipFill>
          <a:blip r:embed="rId2" cstate="print"/>
          <a:srcRect l="14250" t="66756" r="56500" b="5731"/>
          <a:stretch>
            <a:fillRect/>
          </a:stretch>
        </p:blipFill>
        <p:spPr bwMode="auto">
          <a:xfrm>
            <a:off x="0" y="1785926"/>
            <a:ext cx="3429024" cy="2335060"/>
          </a:xfrm>
          <a:prstGeom prst="rect">
            <a:avLst/>
          </a:prstGeom>
          <a:noFill/>
        </p:spPr>
      </p:pic>
      <p:pic>
        <p:nvPicPr>
          <p:cNvPr id="11" name="Picture 6" descr="image.phtml (1000×724)"/>
          <p:cNvPicPr>
            <a:picLocks noChangeAspect="1" noChangeArrowheads="1"/>
          </p:cNvPicPr>
          <p:nvPr/>
        </p:nvPicPr>
        <p:blipFill>
          <a:blip r:embed="rId2" cstate="print"/>
          <a:srcRect l="32250" t="9323" r="32500" b="75138"/>
          <a:stretch>
            <a:fillRect/>
          </a:stretch>
        </p:blipFill>
        <p:spPr bwMode="auto">
          <a:xfrm>
            <a:off x="5357818" y="214290"/>
            <a:ext cx="3581500" cy="114303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42844" y="214290"/>
            <a:ext cx="33940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Внимание, правильный ответ: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2400288" cy="1571636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Вопрос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 № 6 </a:t>
            </a:r>
            <a:endParaRPr lang="ru-RU" dirty="0">
              <a:solidFill>
                <a:schemeClr val="accent4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643306" y="285728"/>
            <a:ext cx="3857652" cy="642942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По какому принципу эти люди оказались в одном списке? </a:t>
            </a:r>
          </a:p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Что их объединяет?</a:t>
            </a:r>
          </a:p>
          <a:p>
            <a:endParaRPr lang="ru-RU" sz="3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С. Ильюшин, </a:t>
            </a: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С. Лавочкин,</a:t>
            </a: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Н. Поликарпов, </a:t>
            </a: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А. Туполев,</a:t>
            </a: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А. Яковлев?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3556" name="Picture 4" descr="http://im4-tub.yandex.ru/i?id=128469871&amp;tov=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897853"/>
            <a:ext cx="1428760" cy="2031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8" name="Picture 6" descr="http://im5-tub.yandex.ru/i?id=34143002&amp;tov=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2357430"/>
            <a:ext cx="1428760" cy="1873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60" name="Picture 8" descr="http://media2.picsearch.com/is?U8zzmvvzhuWhi5GqmgiXn6U7OIi8cIysjTzFQkV2lQ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3357562"/>
            <a:ext cx="1602568" cy="1214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62" name="Picture 10" descr="http://im4-tub.yandex.ru/i?id=15076531&amp;tov=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20" y="4643446"/>
            <a:ext cx="1285877" cy="1787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64" name="Picture 12" descr="http://images.google.com/images?q=tbn:N4km7Jy9yuxGNM:library.istu.edu/hoe/books/avia/images/yakovlev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71670" y="4821257"/>
            <a:ext cx="1428760" cy="2036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osif_kobzon_-_pesnya_o_dalekoy_rodine_semnadcat_mgnoveniy_vesni.mp3"/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50003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23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media2.picsearch.com/is?cbw-iUvBCsX79rZN-f1kwtx4KArFxVPf3I_20OyAlp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500174"/>
            <a:ext cx="3429024" cy="342902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572000" cy="12255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Внимание, правильный ответ:</a:t>
            </a:r>
            <a:endParaRPr lang="ru-RU" dirty="0">
              <a:solidFill>
                <a:schemeClr val="accent4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00496" y="1428736"/>
            <a:ext cx="4786314" cy="1614486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Это известные советские авиаконструкторы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4578" name="Picture 2" descr="http://im3-tub.yandex.ru/i?id=51465120&amp;tov=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71678"/>
            <a:ext cx="3750495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0" name="Picture 4" descr="http://www.pseudology.org/Rabinovich_VI/images/p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14818"/>
            <a:ext cx="3286118" cy="2468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4" name="Picture 8" descr="Як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4572008"/>
            <a:ext cx="3695696" cy="2120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6" name="Picture 10" descr="http://htmlbooks.narod.ru/fly/il4.jpg"/>
          <p:cNvPicPr>
            <a:picLocks noChangeAspect="1" noChangeArrowheads="1"/>
          </p:cNvPicPr>
          <p:nvPr/>
        </p:nvPicPr>
        <p:blipFill>
          <a:blip r:embed="rId5" cstate="print"/>
          <a:srcRect r="1862" b="76620"/>
          <a:stretch>
            <a:fillRect/>
          </a:stretch>
        </p:blipFill>
        <p:spPr bwMode="auto">
          <a:xfrm>
            <a:off x="214282" y="357166"/>
            <a:ext cx="4235853" cy="1500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2" name="Picture 6" descr="http://im8-tub.yandex.ru/i?id=114249075&amp;tov=8"/>
          <p:cNvPicPr>
            <a:picLocks noChangeAspect="1" noChangeArrowheads="1"/>
          </p:cNvPicPr>
          <p:nvPr/>
        </p:nvPicPr>
        <p:blipFill>
          <a:blip r:embed="rId6" cstate="print"/>
          <a:srcRect l="2632" t="11100" r="5263" b="22303"/>
          <a:stretch>
            <a:fillRect/>
          </a:stretch>
        </p:blipFill>
        <p:spPr bwMode="auto">
          <a:xfrm>
            <a:off x="5857884" y="3143248"/>
            <a:ext cx="3103585" cy="1596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428860" y="785794"/>
            <a:ext cx="3571900" cy="1143000"/>
          </a:xfrm>
          <a:solidFill>
            <a:srgbClr val="FFFF66"/>
          </a:solidFill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Вопрос № 1 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half" idx="1"/>
          </p:nvPr>
        </p:nvSpPr>
        <p:spPr>
          <a:xfrm>
            <a:off x="142844" y="2285992"/>
            <a:ext cx="6072230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Назовите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 точную дату начала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и окончания Великой Отечественной войны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051" name="Picture 3" descr="http://images.google.com/images?q=tbn:utvD_ZeeSVmm4M:newzz.in.ua/uploads/posts/2009-10/1254408454_9may-w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2024758" cy="1714512"/>
          </a:xfrm>
          <a:prstGeom prst="rect">
            <a:avLst/>
          </a:prstGeom>
          <a:noFill/>
        </p:spPr>
      </p:pic>
      <p:pic>
        <p:nvPicPr>
          <p:cNvPr id="2053" name="Picture 5" descr="http://images.google.com/images?q=tbn:WdnmUrNejbGAZM:www.ruskerealie.zcu.cz/images/ma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1357298"/>
            <a:ext cx="2904018" cy="4071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osif_kobzon_-_pesnya_o_dalekoy_rodine_semnadcat_mgnoveniy_vesni.mp3"/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50003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761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Вопрос № 7 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357298"/>
            <a:ext cx="5000660" cy="4625989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Как расшифровывается аббревиатура знаменитого пистолета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 советских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офицеров ТТ?</a:t>
            </a:r>
            <a:endParaRPr lang="ru-RU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Picture 2" descr="Пистолет ТТ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928934"/>
            <a:ext cx="4857784" cy="3643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iosif_kobzon_-_pesnya_o_dalekoy_rodine_semnadcat_mgnoveniy_vesni.mp3"/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0003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23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media5.picsearch.com/is?VcgxbLqBwHpC9c_BhDcaAgWyoSuG65DQBkLm76Z7Ej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214422"/>
            <a:ext cx="4000528" cy="40005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Внимание, правильный ответ:</a:t>
            </a:r>
            <a:endParaRPr lang="ru-RU" dirty="0">
              <a:solidFill>
                <a:schemeClr val="accent4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285860"/>
            <a:ext cx="4043362" cy="2071703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/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Пистолет ТТ (Тульский Токарева)</a:t>
            </a:r>
          </a:p>
          <a:p>
            <a:endParaRPr lang="ru-RU" dirty="0"/>
          </a:p>
        </p:txBody>
      </p:sp>
      <p:pic>
        <p:nvPicPr>
          <p:cNvPr id="25602" name="Picture 2" descr="Пистолет Т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3905278" cy="2928958"/>
          </a:xfrm>
          <a:prstGeom prst="rect">
            <a:avLst/>
          </a:prstGeom>
          <a:noFill/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Ф.В. Токарев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/>
            </a:r>
            <a:b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</a:b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В 1930 г. на вооружение командного состава был принят новый самозарядный пистолет ТТ, созданный Ф.В. Токаревым (ТТ –Тульский, Токарев).</a:t>
            </a:r>
            <a:endParaRPr kumimoji="0" lang="ru-RU" sz="10700" b="0" i="0" u="none" strike="noStrike" cap="none" normalizeH="0" baseline="0" smtClean="0">
              <a:ln>
                <a:noFill/>
              </a:ln>
              <a:solidFill>
                <a:srgbClr val="444444"/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5606" name="Picture 6" descr="http://vpk.ladoga100.ru/img/tokar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357562"/>
            <a:ext cx="3294916" cy="32766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Прямоугольник 11"/>
          <p:cNvSpPr/>
          <p:nvPr/>
        </p:nvSpPr>
        <p:spPr>
          <a:xfrm>
            <a:off x="4071934" y="3429000"/>
            <a:ext cx="4643470" cy="3143272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Ф.В. Токарев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В 1930 г. на вооружение командного состава был принят новый самозарядный пистолет ТТ, созданный Ф.В. Токаревым (ТТ –Тульский, Токарев).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Вопрос № 8 </a:t>
            </a:r>
            <a:endParaRPr lang="ru-RU" dirty="0">
              <a:solidFill>
                <a:schemeClr val="accent4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8" y="1600201"/>
            <a:ext cx="3214710" cy="2900370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Как называется этот памятник и где он расположен?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7654" name="Picture 6" descr="Родина-мать зовет!&#10;---------&#10; (кликните по изображению, чтобы открыть его в полный экран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2984"/>
            <a:ext cx="5685118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osif_kobzon_-_pesnya_o_dalekoy_rodine_semnadcat_mgnoveniy_vesni.mp3"/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0003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23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4-tub.yandex.ru/i?id=137255229&amp;tov=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214421"/>
            <a:ext cx="4500594" cy="33904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Внимание, правильный ответ:</a:t>
            </a:r>
            <a:endParaRPr lang="ru-RU" dirty="0">
              <a:solidFill>
                <a:schemeClr val="accent4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285784" y="1600200"/>
            <a:ext cx="4214842" cy="45259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hlinkClick r:id="rId2" action="ppaction://hlinkfile" tooltip="Страна"/>
              </a:rPr>
              <a:t>Страна</a:t>
            </a:r>
            <a:r>
              <a:rPr lang="ru-RU" sz="2800" b="1" dirty="0" smtClean="0">
                <a:solidFill>
                  <a:srgbClr val="002060"/>
                </a:solidFill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  <a:hlinkClick r:id="rId3" action="ppaction://hlinkfile" tooltip="Россия"/>
              </a:rPr>
              <a:t>Россия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Город    </a:t>
            </a:r>
            <a:r>
              <a:rPr lang="ru-RU" sz="2800" b="1" dirty="0" smtClean="0">
                <a:solidFill>
                  <a:srgbClr val="002060"/>
                </a:solidFill>
                <a:hlinkClick r:id="rId4" action="ppaction://hlinkfile" tooltip="Волгоград"/>
              </a:rPr>
              <a:t>Волгоград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Автор проекта </a:t>
            </a:r>
          </a:p>
          <a:p>
            <a:r>
              <a:rPr lang="ru-RU" sz="2800" b="1" dirty="0" smtClean="0">
                <a:solidFill>
                  <a:srgbClr val="002060"/>
                </a:solidFill>
                <a:hlinkClick r:id="rId5" action="ppaction://hlinkfile" tooltip="Вучетич, Евгений Викторович"/>
              </a:rPr>
              <a:t>Е. В. Вучетич</a:t>
            </a:r>
            <a:r>
              <a:rPr lang="ru-RU" sz="2800" b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 </a:t>
            </a:r>
            <a:r>
              <a:rPr lang="ru-RU" sz="2800" b="1" dirty="0" smtClean="0">
                <a:solidFill>
                  <a:srgbClr val="002060"/>
                </a:solidFill>
                <a:hlinkClick r:id="rId6" action="ppaction://hlinkfile" tooltip="Никитин, Николай Васильевич"/>
              </a:rPr>
              <a:t>Н. В. Никитин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Строительство</a:t>
            </a:r>
          </a:p>
          <a:p>
            <a:r>
              <a:rPr lang="ru-RU" sz="2800" b="1" dirty="0" smtClean="0">
                <a:solidFill>
                  <a:srgbClr val="002060"/>
                </a:solidFill>
                <a:hlinkClick r:id="rId7" action="ppaction://hlinkfile" tooltip="1959"/>
              </a:rPr>
              <a:t>1959</a:t>
            </a:r>
            <a:r>
              <a:rPr lang="ru-RU" sz="2800" b="1" dirty="0" smtClean="0">
                <a:solidFill>
                  <a:srgbClr val="002060"/>
                </a:solidFill>
              </a:rPr>
              <a:t>—</a:t>
            </a:r>
            <a:r>
              <a:rPr lang="ru-RU" sz="2800" b="1" dirty="0" smtClean="0">
                <a:solidFill>
                  <a:srgbClr val="002060"/>
                </a:solidFill>
                <a:hlinkClick r:id="rId8" action="ppaction://hlinkfile" tooltip="1967"/>
              </a:rPr>
              <a:t>1967</a:t>
            </a:r>
            <a:r>
              <a:rPr lang="ru-RU" sz="2800" b="1" dirty="0" smtClean="0">
                <a:solidFill>
                  <a:srgbClr val="002060"/>
                </a:solidFill>
              </a:rPr>
              <a:t> годы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600200"/>
            <a:ext cx="4643438" cy="4525963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Скульптура «Родина-мать зовёт!» — композиционный центр памятника-ансамбля «Героям 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hlinkClick r:id="rId9" action="ppaction://hlinkfile" tooltip="Сталинградская битва"/>
              </a:rPr>
              <a:t>Сталинградской битвы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» на 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hlinkClick r:id="rId10" action="ppaction://hlinkfile" tooltip="Мамаев курган"/>
              </a:rPr>
              <a:t>Мамаевом кургане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 в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hlinkClick r:id="rId4" action="ppaction://hlinkfile" tooltip="Волгоград"/>
              </a:rPr>
              <a:t>Волгограде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8674" name="Picture 2" descr="Rodina mat zovet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143240" y="2857496"/>
            <a:ext cx="1732810" cy="3786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Вопрос № 9</a:t>
            </a:r>
            <a:endParaRPr lang="ru-RU" dirty="0">
              <a:solidFill>
                <a:schemeClr val="accent5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7186634" cy="535784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Назовите имена героев Советского союза уроженцев Ульяновского района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126" name="Picture 6" descr="http://im6-tub.yandex.ru/i?id=111394159&amp;tov=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857496"/>
            <a:ext cx="5429288" cy="3632006"/>
          </a:xfrm>
          <a:prstGeom prst="rect">
            <a:avLst/>
          </a:prstGeom>
          <a:noFill/>
        </p:spPr>
      </p:pic>
      <p:pic>
        <p:nvPicPr>
          <p:cNvPr id="5" name="iosif_kobzon_-_pesnya_o_dalekoy_rodine_semnadcat_mgnoveniy_vesni.mp3"/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0003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2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Picture 10" descr="http://im7-tub.yandex.ru/i?id=19394796&amp;tov=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357430"/>
            <a:ext cx="3786214" cy="252414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/>
                <a:latin typeface="+mn-lt"/>
              </a:rPr>
              <a:t>Внимание, правильный ответ:</a:t>
            </a:r>
            <a:endParaRPr lang="ru-RU" dirty="0"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600200"/>
            <a:ext cx="4352956" cy="4525963"/>
          </a:xfrm>
        </p:spPr>
        <p:txBody>
          <a:bodyPr/>
          <a:lstStyle/>
          <a:p>
            <a:pPr marL="651510" indent="-51435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 </a:t>
            </a:r>
            <a:r>
              <a:rPr lang="ru-RU" sz="3200" b="1" dirty="0" err="1" smtClean="0">
                <a:solidFill>
                  <a:srgbClr val="002060"/>
                </a:solidFill>
              </a:rPr>
              <a:t>Каштанкин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 marL="651510" indent="-51435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Виктор Николаевич</a:t>
            </a:r>
          </a:p>
          <a:p>
            <a:pPr marL="651510" indent="-51435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(с. Б.Ключищи)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2. Прокофьев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Виктор Иванович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3. </a:t>
            </a:r>
            <a:r>
              <a:rPr lang="ru-RU" sz="3200" b="1" dirty="0" err="1" smtClean="0">
                <a:solidFill>
                  <a:srgbClr val="002060"/>
                </a:solidFill>
              </a:rPr>
              <a:t>Хватков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Михаил Петрович</a:t>
            </a:r>
          </a:p>
          <a:p>
            <a:pPr algn="ctr"/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8577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4</a:t>
            </a:r>
            <a:r>
              <a:rPr lang="ru-RU" sz="3200" b="1" dirty="0" smtClean="0">
                <a:solidFill>
                  <a:srgbClr val="002060"/>
                </a:solidFill>
              </a:rPr>
              <a:t>. Курин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Алексей Васильевич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5. </a:t>
            </a:r>
            <a:r>
              <a:rPr lang="ru-RU" sz="3200" b="1" dirty="0" err="1" smtClean="0">
                <a:solidFill>
                  <a:srgbClr val="002060"/>
                </a:solidFill>
              </a:rPr>
              <a:t>Шигаев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Андрей Васильевич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6. Матросов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Александр Матвеевич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5" name="Picture 4" descr="http://images.google.com/images?q=tbn:0YKEfaj_4esd6M:www.pfo.ru/_data/objects/0001/9420/ic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5143512"/>
            <a:ext cx="890727" cy="1500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Вопрос № 10</a:t>
            </a:r>
            <a:endParaRPr lang="ru-RU" dirty="0">
              <a:solidFill>
                <a:schemeClr val="accent4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38" y="2143116"/>
            <a:ext cx="4357718" cy="3614749"/>
          </a:xfrm>
          <a:solidFill>
            <a:srgbClr val="FFFF00"/>
          </a:solidFill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Кто водрузил Красное знамя над рейхстагом?</a:t>
            </a:r>
          </a:p>
          <a:p>
            <a:endParaRPr lang="ru-RU" dirty="0"/>
          </a:p>
        </p:txBody>
      </p:sp>
      <p:pic>
        <p:nvPicPr>
          <p:cNvPr id="21506" name="Picture 2" descr="http://images.google.com/images?q=tbn:YsDemhNKL3yBbM:www.soldatru.ru/photo/texts/241_ma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14422"/>
            <a:ext cx="4017673" cy="528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osif_kobzon_-_pesnya_o_dalekoy_rodine_semnadcat_mgnoveniy_vesni.mp3"/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0003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2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0-tub.yandex.ru/i?id=103393107&amp;tov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857364"/>
            <a:ext cx="4485636" cy="25717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4-tub.yandex.ru/i?id=137255229&amp;tov=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285860"/>
            <a:ext cx="4500594" cy="33904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3428992" cy="3654428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Внимание, правильный ответ: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4000504"/>
            <a:ext cx="8786874" cy="2857496"/>
          </a:xfrm>
          <a:solidFill>
            <a:srgbClr val="FFFF00"/>
          </a:solidFill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30 апреля 1945 года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Михаил Петрович Минин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000" b="1" i="1" dirty="0" smtClean="0">
                <a:solidFill>
                  <a:schemeClr val="accent4">
                    <a:lumMod val="50000"/>
                  </a:schemeClr>
                </a:solidFill>
              </a:rPr>
              <a:t>при штурме Рейхстага ворвался в здание и первым водрузил Красное знамя на его башне. В мае 1945 года за этот подвиг он был представлен к званию Героя Советского Союза</a:t>
            </a:r>
            <a:endParaRPr lang="ru-RU" sz="3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2530" name="Picture 2" descr="30 апреля 1945 года Михаил Петрович Минин при штурме Рейхстага ворвался в здание и первым водрузил Красное знамя на его башне. В мае 1945 года за этот подвиг он был представлен к званию Героя Советского Союз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142852"/>
            <a:ext cx="5048283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0"/>
          </a:gradFill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66"/>
                </a:solidFill>
                <a:effectLst/>
                <a:latin typeface="+mn-lt"/>
              </a:rPr>
              <a:t>Благодарим за игру!</a:t>
            </a:r>
            <a:endParaRPr lang="ru-RU" sz="6000" dirty="0">
              <a:solidFill>
                <a:srgbClr val="FFFF66"/>
              </a:solidFill>
              <a:effectLst/>
              <a:latin typeface="+mn-lt"/>
            </a:endParaRPr>
          </a:p>
        </p:txBody>
      </p:sp>
      <p:pic>
        <p:nvPicPr>
          <p:cNvPr id="35842" name="Picture 2" descr="http://im4-tub.yandex.ru/i?id=77282840&amp;tov=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071678"/>
            <a:ext cx="5857916" cy="4412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29048" cy="187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Внимание, правильный ответ:</a:t>
            </a:r>
            <a:endParaRPr lang="ru-RU" sz="4400" b="1" dirty="0">
              <a:solidFill>
                <a:schemeClr val="accent4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357686" y="500042"/>
            <a:ext cx="4471990" cy="3857652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txBody>
          <a:bodyPr>
            <a:normAutofit lnSpcReduction="10000"/>
          </a:bodyPr>
          <a:lstStyle/>
          <a:p>
            <a:pPr algn="ctr"/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</a:rPr>
              <a:t>22 июня 1941 года -</a:t>
            </a:r>
          </a:p>
          <a:p>
            <a:pPr algn="ctr"/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</a:rPr>
              <a:t>9 мая </a:t>
            </a:r>
          </a:p>
          <a:p>
            <a:pPr algn="ctr"/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</a:rPr>
              <a:t>1945 года</a:t>
            </a:r>
            <a:endParaRPr lang="ru-RU" sz="6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 descr="http://im2-tub.yandex.ru/i?id=47837785&amp;tov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714620"/>
            <a:ext cx="4714909" cy="3198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29114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Вопрос  № 2 </a:t>
            </a:r>
            <a:endParaRPr lang="ru-RU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86238" cy="4525963"/>
          </a:xfrm>
          <a:solidFill>
            <a:srgbClr val="FFFF66"/>
          </a:solidFill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А) Что такое план “Барбаросса”?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Б) Что такое “Бухенвальд”?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0" name="Picture 2" descr="http://images.google.com/images?q=tbn:pX3UDx4jGgF0UM:hamster02.narod.ru/0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0"/>
            <a:ext cx="4071966" cy="331186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2774" name="Picture 6" descr="БУХЕНВАЛЬД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3357562"/>
            <a:ext cx="3468008" cy="3357562"/>
          </a:xfrm>
          <a:prstGeom prst="rect">
            <a:avLst/>
          </a:prstGeom>
          <a:noFill/>
        </p:spPr>
      </p:pic>
      <p:pic>
        <p:nvPicPr>
          <p:cNvPr id="7" name="iosif_kobzon_-_pesnya_o_dalekoy_rodine_semnadcat_mgnoveniy_vesni.mp3"/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500034" y="6143644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23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media2.picsearch.com/is?cbw-iUvBCsX79rZN-f1kwtx4KArFxVPf3I_20OyAlp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500174"/>
            <a:ext cx="3429024" cy="342902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/>
                <a:latin typeface="+mn-lt"/>
              </a:rPr>
              <a:t>Внимание, правильный ответ:</a:t>
            </a:r>
            <a:endParaRPr lang="ru-RU" dirty="0"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285860"/>
            <a:ext cx="4071966" cy="535785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А) План молниеносной войны гитлеровской Германии против СССР, утверждённый в 1940 году</a:t>
            </a:r>
          </a:p>
          <a:p>
            <a:pPr lvl="0" algn="ctr"/>
            <a:endParaRPr lang="ru-RU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Б)  Это концлагерь, где проводились различные опыты над пленными, уничтожение пленных</a:t>
            </a:r>
          </a:p>
          <a:p>
            <a:pPr algn="ctr"/>
            <a:endParaRPr lang="ru-RU" dirty="0"/>
          </a:p>
        </p:txBody>
      </p:sp>
      <p:pic>
        <p:nvPicPr>
          <p:cNvPr id="31748" name="Picture 4" descr="http://im8-tub.yandex.ru/i?id=16726053&amp;tov=8"/>
          <p:cNvPicPr>
            <a:picLocks noChangeAspect="1" noChangeArrowheads="1"/>
          </p:cNvPicPr>
          <p:nvPr/>
        </p:nvPicPr>
        <p:blipFill>
          <a:blip r:embed="rId2" cstate="print"/>
          <a:srcRect r="3030" b="16742"/>
          <a:stretch>
            <a:fillRect/>
          </a:stretch>
        </p:blipFill>
        <p:spPr bwMode="auto">
          <a:xfrm>
            <a:off x="4786314" y="3714752"/>
            <a:ext cx="2528404" cy="3143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50" name="Picture 6" descr="http://images.google.com/images?q=tbn:h0tQ3WnGOTSGZM:www.genstab.ru/wp-content/uploads/2009/06/002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071546"/>
            <a:ext cx="3214710" cy="243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/>
                <a:latin typeface="+mn-lt"/>
              </a:rPr>
              <a:t>Вопрос № 3 </a:t>
            </a:r>
            <a:endParaRPr lang="ru-RU" dirty="0"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357298"/>
            <a:ext cx="4210080" cy="2071703"/>
          </a:xfrm>
          <a:solidFill>
            <a:srgbClr val="FFFF66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Сколько дней длилась блокада Ленинграда?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" name="Picture 9" descr="http://images.google.com/images?q=tbn:SzVynh8ep1WBYM:scottthong.files.wordpress.com/2009/10/tanyasavichevadia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714752"/>
            <a:ext cx="3872599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 descr="http://images.google.com/images?q=tbn:4ElVHRK-5UFDqM:rentalsflat.com/images/shor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643050"/>
            <a:ext cx="4094991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osif_kobzon_-_pesnya_o_dalekoy_rodine_semnadcat_mgnoveniy_vesni.mp3"/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0003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23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0-tub.yandex.ru/i?id=103393107&amp;tov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428736"/>
            <a:ext cx="4485636" cy="25717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</TotalTime>
  <Words>382</Words>
  <Application>Microsoft Office PowerPoint</Application>
  <PresentationFormat>Экран (4:3)</PresentationFormat>
  <Paragraphs>100</Paragraphs>
  <Slides>32</Slides>
  <Notes>1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Апекс</vt:lpstr>
      <vt:lpstr>Когда гремит над городом салют, Погибшие за Родину встают. Мы их не видим, мы не слышим их, Но павшие всегда среди живых. Молчат и смотрят, будто ищут ответ: Мы этой жизни стоим или нет? </vt:lpstr>
      <vt:lpstr>Вопрос № 1 </vt:lpstr>
      <vt:lpstr>Слайд 3</vt:lpstr>
      <vt:lpstr>Внимание, правильный ответ:</vt:lpstr>
      <vt:lpstr>Вопрос  № 2 </vt:lpstr>
      <vt:lpstr>Слайд 6</vt:lpstr>
      <vt:lpstr>Внимание, правильный ответ:</vt:lpstr>
      <vt:lpstr>Вопрос № 3 </vt:lpstr>
      <vt:lpstr>Слайд 9</vt:lpstr>
      <vt:lpstr>Внимание, правильный ответ:</vt:lpstr>
      <vt:lpstr>Вопрос № 4 </vt:lpstr>
      <vt:lpstr>Слайд 12</vt:lpstr>
      <vt:lpstr>Внимание, правильный ответ: </vt:lpstr>
      <vt:lpstr>Вопрос № 5 </vt:lpstr>
      <vt:lpstr>Слайд 15</vt:lpstr>
      <vt:lpstr>Слайд 16</vt:lpstr>
      <vt:lpstr>Вопрос  № 6 </vt:lpstr>
      <vt:lpstr>Слайд 18</vt:lpstr>
      <vt:lpstr>Внимание, правильный ответ:</vt:lpstr>
      <vt:lpstr>Вопрос № 7 </vt:lpstr>
      <vt:lpstr>Слайд 21</vt:lpstr>
      <vt:lpstr>Внимание, правильный ответ:</vt:lpstr>
      <vt:lpstr>Вопрос № 8 </vt:lpstr>
      <vt:lpstr>Слайд 24</vt:lpstr>
      <vt:lpstr>Внимание, правильный ответ:</vt:lpstr>
      <vt:lpstr>Вопрос № 9</vt:lpstr>
      <vt:lpstr>Слайд 27</vt:lpstr>
      <vt:lpstr>Внимание, правильный ответ:</vt:lpstr>
      <vt:lpstr>Вопрос № 10</vt:lpstr>
      <vt:lpstr>Слайд 30</vt:lpstr>
      <vt:lpstr>Внимание, правильный ответ: </vt:lpstr>
      <vt:lpstr>Благодарим за игру!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Когда гремит над городом салют, Погибшие за Родину встают. Мы их не видим, мы не слышим их, Но павшие всегда среди живых. Молчат и смотрят, будто ищут ответ: Мы этой жизни стоим или нет?</dc:title>
  <dc:creator>Семья</dc:creator>
  <cp:lastModifiedBy>Саша</cp:lastModifiedBy>
  <cp:revision>42</cp:revision>
  <dcterms:created xsi:type="dcterms:W3CDTF">2010-01-07T15:19:52Z</dcterms:created>
  <dcterms:modified xsi:type="dcterms:W3CDTF">2014-01-15T10:56:29Z</dcterms:modified>
</cp:coreProperties>
</file>