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8645" y="908721"/>
            <a:ext cx="6637468" cy="93610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English lesson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258645" y="2348880"/>
            <a:ext cx="6637467" cy="3438733"/>
          </a:xfrm>
        </p:spPr>
        <p:txBody>
          <a:bodyPr/>
          <a:lstStyle/>
          <a:p>
            <a:pPr algn="ctr"/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Numerals</a:t>
            </a:r>
          </a:p>
          <a:p>
            <a:pPr algn="ctr"/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for the 4</a:t>
            </a:r>
            <a:r>
              <a:rPr lang="en-US" sz="3200" b="1" u="sng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grade</a:t>
            </a:r>
          </a:p>
          <a:p>
            <a:endParaRPr lang="en-US" dirty="0" smtClean="0"/>
          </a:p>
          <a:p>
            <a:endParaRPr lang="en-US" dirty="0"/>
          </a:p>
          <a:p>
            <a:pPr algn="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Презентацию составила</a:t>
            </a:r>
          </a:p>
          <a:p>
            <a:pPr algn="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Учитель английского языка</a:t>
            </a:r>
          </a:p>
          <a:p>
            <a:pPr algn="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Федорова Л.Ф.</a:t>
            </a:r>
          </a:p>
          <a:p>
            <a:pPr algn="r"/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ГБОУ школа № 639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137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800" b="1" dirty="0" smtClean="0"/>
              <a:t>Numerals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84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087948"/>
              </p:ext>
            </p:extLst>
          </p:nvPr>
        </p:nvGraphicFramePr>
        <p:xfrm>
          <a:off x="179513" y="3"/>
          <a:ext cx="8964489" cy="7370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995"/>
                <a:gridCol w="892156"/>
                <a:gridCol w="504056"/>
                <a:gridCol w="1368152"/>
                <a:gridCol w="504056"/>
                <a:gridCol w="1152128"/>
                <a:gridCol w="432048"/>
                <a:gridCol w="1728192"/>
                <a:gridCol w="504056"/>
                <a:gridCol w="144016"/>
                <a:gridCol w="1259634"/>
              </a:tblGrid>
              <a:tr h="1225130">
                <a:tc gridSpan="11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CARDINAL NUMBERS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22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ZERO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sz="1600" b="1" u="sng" dirty="0" smtClean="0"/>
                        <a:t>- TEEN</a:t>
                      </a:r>
                      <a:endParaRPr lang="ru-RU" sz="1600" b="1" u="sng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sz="1600" b="1" u="sng" dirty="0" smtClean="0"/>
                        <a:t>- TY</a:t>
                      </a:r>
                      <a:endParaRPr lang="ru-RU" sz="1600" b="1" u="sng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Десяток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ru-RU" sz="1400" baseline="0" dirty="0" smtClean="0"/>
                        <a:t> единица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600" dirty="0" smtClean="0"/>
                        <a:t>Базовая</a:t>
                      </a:r>
                      <a:r>
                        <a:rPr lang="ru-RU" sz="1600" baseline="0" dirty="0" smtClean="0"/>
                        <a:t> цифра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ru-RU" sz="1600" baseline="0" dirty="0" smtClean="0"/>
                        <a:t>+ </a:t>
                      </a:r>
                      <a:r>
                        <a:rPr lang="en-US" sz="1600" baseline="0" dirty="0" smtClean="0"/>
                        <a:t>hundred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22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ONE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ELEVEN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TEN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21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Twenty</a:t>
                      </a:r>
                      <a:r>
                        <a:rPr lang="en-US" sz="1600" baseline="0" dirty="0" smtClean="0"/>
                        <a:t> - one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One hundred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22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TWO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TWELVE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TWENTY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22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Twenty - two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Two hundred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22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THREE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13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70C0"/>
                          </a:solidFill>
                        </a:rPr>
                        <a:t>THIR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TEEN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30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70C0"/>
                          </a:solidFill>
                        </a:rPr>
                        <a:t>THIR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TY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33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thirty - three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Three hundred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22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FOUR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FOUR</a:t>
                      </a:r>
                      <a:r>
                        <a:rPr lang="en-US" sz="1600" b="1" dirty="0" smtClean="0"/>
                        <a:t>TEEN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70C0"/>
                          </a:solidFill>
                        </a:rPr>
                        <a:t>FOR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TY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44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Forty - four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400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22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FIVE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15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70C0"/>
                          </a:solidFill>
                        </a:rPr>
                        <a:t>FIF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TEEN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50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70C0"/>
                          </a:solidFill>
                        </a:rPr>
                        <a:t>FIF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</a:rPr>
                        <a:t>TY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55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Fifty - five</a:t>
                      </a:r>
                      <a:endParaRPr lang="ru-RU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400" dirty="0" smtClean="0"/>
                        <a:t>Базовая цифра + </a:t>
                      </a:r>
                      <a:r>
                        <a:rPr lang="en-US" sz="1400" dirty="0" smtClean="0"/>
                        <a:t> thousand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22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SIX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16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SIX</a:t>
                      </a:r>
                      <a:r>
                        <a:rPr lang="en-US" sz="1600" b="1" dirty="0" smtClean="0"/>
                        <a:t>TEEN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SIX</a:t>
                      </a:r>
                      <a:r>
                        <a:rPr lang="en-US" sz="1600" b="1" dirty="0" smtClean="0"/>
                        <a:t>TY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66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Sixty - six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1000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thousand</a:t>
                      </a:r>
                      <a:endParaRPr lang="ru-RU" dirty="0"/>
                    </a:p>
                  </a:txBody>
                  <a:tcPr/>
                </a:tc>
              </a:tr>
              <a:tr h="53722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SEVEN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17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SEVEN</a:t>
                      </a:r>
                      <a:r>
                        <a:rPr lang="en-US" sz="1600" b="1" dirty="0" smtClean="0"/>
                        <a:t>TEEN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SEVEN</a:t>
                      </a:r>
                      <a:r>
                        <a:rPr lang="en-US" sz="1600" b="1" dirty="0" smtClean="0"/>
                        <a:t>TY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77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Seventy - seven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2000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Two thousand</a:t>
                      </a:r>
                      <a:endParaRPr lang="ru-RU" dirty="0"/>
                    </a:p>
                  </a:txBody>
                  <a:tcPr/>
                </a:tc>
              </a:tr>
              <a:tr h="53722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EIGHT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18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EIGH</a:t>
                      </a:r>
                      <a:r>
                        <a:rPr lang="en-US" sz="1600" b="1" dirty="0" smtClean="0"/>
                        <a:t>TEEN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80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EIGH</a:t>
                      </a:r>
                      <a:r>
                        <a:rPr lang="en-US" sz="1600" b="1" dirty="0" smtClean="0"/>
                        <a:t>TY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88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Eighty - eight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3000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Three thousand</a:t>
                      </a:r>
                      <a:endParaRPr lang="ru-RU" dirty="0"/>
                    </a:p>
                  </a:txBody>
                  <a:tcPr/>
                </a:tc>
              </a:tr>
              <a:tr h="53722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NINE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NINE</a:t>
                      </a:r>
                      <a:r>
                        <a:rPr lang="en-US" sz="1600" b="1" dirty="0" smtClean="0"/>
                        <a:t>TEEN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NINE</a:t>
                      </a:r>
                      <a:r>
                        <a:rPr lang="en-US" sz="1600" b="1" dirty="0" smtClean="0"/>
                        <a:t>TY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99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Ninety - nine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4000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Four thousand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61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Большие числа</a:t>
            </a:r>
            <a:br>
              <a:rPr lang="ru-RU" b="1" dirty="0" smtClean="0"/>
            </a:b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4256190"/>
              </p:ext>
            </p:extLst>
          </p:nvPr>
        </p:nvGraphicFramePr>
        <p:xfrm>
          <a:off x="1042988" y="1556792"/>
          <a:ext cx="6777036" cy="444500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872828"/>
                <a:gridCol w="4904208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/>
                        <a:t>100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en-US" dirty="0" smtClean="0"/>
                        <a:t>one</a:t>
                      </a:r>
                      <a:r>
                        <a:rPr lang="en-US" baseline="0" dirty="0" smtClean="0"/>
                        <a:t> hundred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Four hundred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Three hundred </a:t>
                      </a:r>
                      <a:r>
                        <a:rPr lang="en-US" b="1" u="sng" dirty="0" smtClean="0">
                          <a:solidFill>
                            <a:srgbClr val="00B050"/>
                          </a:solidFill>
                        </a:rPr>
                        <a:t>and</a:t>
                      </a:r>
                      <a:r>
                        <a:rPr lang="en-US" dirty="0" smtClean="0"/>
                        <a:t> twenty five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hundred </a:t>
                      </a:r>
                      <a:r>
                        <a:rPr lang="en-US" b="1" dirty="0" smtClean="0"/>
                        <a:t>and</a:t>
                      </a:r>
                      <a:r>
                        <a:rPr lang="en-US" dirty="0" smtClean="0"/>
                        <a:t> forty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Nine hundred </a:t>
                      </a:r>
                      <a:r>
                        <a:rPr lang="en-US" b="1" dirty="0" smtClean="0"/>
                        <a:t>and</a:t>
                      </a:r>
                      <a:r>
                        <a:rPr lang="en-US" dirty="0" smtClean="0"/>
                        <a:t> five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thousand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2,050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Two</a:t>
                      </a:r>
                      <a:r>
                        <a:rPr lang="en-US" baseline="0" dirty="0" smtClean="0"/>
                        <a:t> thousand </a:t>
                      </a:r>
                      <a:r>
                        <a:rPr lang="en-US" b="1" baseline="0" dirty="0" smtClean="0"/>
                        <a:t>and</a:t>
                      </a:r>
                      <a:r>
                        <a:rPr lang="en-US" baseline="0" dirty="0" smtClean="0"/>
                        <a:t> fifty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1,250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thousand  two hundred </a:t>
                      </a:r>
                      <a:r>
                        <a:rPr lang="en-US" b="1" dirty="0" smtClean="0"/>
                        <a:t>and</a:t>
                      </a:r>
                      <a:r>
                        <a:rPr lang="en-US" dirty="0" smtClean="0"/>
                        <a:t> fifty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100, 000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hundred  thousand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700, 000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Seven hundred thousand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1,000, 000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</a:t>
                      </a:r>
                      <a:r>
                        <a:rPr lang="en-US" baseline="0" dirty="0" smtClean="0"/>
                        <a:t> million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1,000, 000,000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billion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880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1224136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Для лучшего восприятия каждый третий разряд числа в английском языке отделяется запятой. 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>Цифры разделенные запятыми называем как одно число, а вместо запятой произносим </a:t>
            </a:r>
            <a:r>
              <a:rPr lang="en-US" sz="1800" b="1" dirty="0" smtClean="0"/>
              <a:t>million, thousand 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323652"/>
            <a:ext cx="8064896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5400" dirty="0" smtClean="0"/>
              <a:t>000</a:t>
            </a:r>
            <a:r>
              <a:rPr lang="ru-RU" sz="5400" b="1" dirty="0" smtClean="0">
                <a:solidFill>
                  <a:srgbClr val="FF0000"/>
                </a:solidFill>
              </a:rPr>
              <a:t>,</a:t>
            </a:r>
            <a:r>
              <a:rPr lang="ru-RU" sz="5400" dirty="0" smtClean="0"/>
              <a:t> 000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r>
              <a:rPr lang="ru-RU" sz="5400" dirty="0" smtClean="0"/>
              <a:t> 000</a:t>
            </a:r>
            <a:endParaRPr lang="en-US" sz="5400" dirty="0" smtClean="0"/>
          </a:p>
          <a:p>
            <a:pPr marL="6858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                                    million</a:t>
            </a:r>
            <a:r>
              <a:rPr lang="en-US" sz="2000" b="1" dirty="0" smtClean="0"/>
              <a:t>       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thousand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8580" indent="0" algn="ctr">
              <a:buNone/>
            </a:pPr>
            <a:r>
              <a:rPr lang="en-US" sz="6000" dirty="0" smtClean="0"/>
              <a:t>123</a:t>
            </a:r>
            <a:r>
              <a:rPr lang="en-US" sz="6000" dirty="0" smtClean="0">
                <a:solidFill>
                  <a:srgbClr val="FF0000"/>
                </a:solidFill>
              </a:rPr>
              <a:t>,</a:t>
            </a:r>
            <a:r>
              <a:rPr lang="en-US" sz="6000" dirty="0" smtClean="0"/>
              <a:t>456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r>
              <a:rPr lang="en-US" sz="6000" dirty="0" smtClean="0"/>
              <a:t>789</a:t>
            </a:r>
          </a:p>
          <a:p>
            <a:pPr marL="68580" indent="0" algn="ctr">
              <a:buNone/>
            </a:pPr>
            <a:r>
              <a:rPr lang="en-US" sz="1800" b="1" i="1" dirty="0" smtClean="0"/>
              <a:t>One hundred twenty – three </a:t>
            </a:r>
            <a:r>
              <a:rPr lang="en-US" sz="1800" b="1" dirty="0" smtClean="0">
                <a:solidFill>
                  <a:srgbClr val="FF0000"/>
                </a:solidFill>
              </a:rPr>
              <a:t>million  </a:t>
            </a: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four hundred fifty – six </a:t>
            </a:r>
            <a:r>
              <a:rPr lang="en-US" sz="18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</a:rPr>
              <a:t>thousand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seven hundred eighty - nine</a:t>
            </a:r>
            <a:endParaRPr lang="ru-RU" sz="1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85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pPr algn="ctr"/>
            <a:r>
              <a:rPr lang="en-US" b="1" dirty="0" smtClean="0"/>
              <a:t>ATTENTION!!!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dirty="0" smtClean="0"/>
              <a:t>В ПОДОБНЫХ ЦИФРАХ СЛОВА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HUNDRED, THOUSAND, MILLION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ИСПОЛЬЗУЮТСЯ ТОЛЬКО </a:t>
            </a:r>
            <a:r>
              <a:rPr lang="ru-RU" u="sng" dirty="0" smtClean="0">
                <a:solidFill>
                  <a:srgbClr val="00B050"/>
                </a:solidFill>
              </a:rPr>
              <a:t>В ЕДИНСТВЕННОМ ЧИСЛЕ</a:t>
            </a:r>
          </a:p>
          <a:p>
            <a:pPr marL="68580" indent="0"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Two hundred </a:t>
            </a:r>
            <a:r>
              <a:rPr lang="en-US" b="1" dirty="0" smtClean="0">
                <a:solidFill>
                  <a:srgbClr val="FF0000"/>
                </a:solidFill>
              </a:rPr>
              <a:t>not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two hundreds</a:t>
            </a:r>
          </a:p>
          <a:p>
            <a:pPr marL="68580" indent="0"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Three million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three millions</a:t>
            </a:r>
          </a:p>
          <a:p>
            <a:pPr marL="68580" indent="0"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Seven thousand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seven thousands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635896" y="3573016"/>
            <a:ext cx="273630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635896" y="3573016"/>
            <a:ext cx="237626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707904" y="3933056"/>
            <a:ext cx="2304256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851920" y="4077072"/>
            <a:ext cx="187220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211960" y="4581128"/>
            <a:ext cx="266429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4211960" y="4437112"/>
            <a:ext cx="252028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356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27664"/>
            <a:ext cx="7384666" cy="601136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Task 1. Write number in words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680519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25 – </a:t>
            </a: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twenty – five</a:t>
            </a:r>
          </a:p>
          <a:p>
            <a:pPr marL="68580" indent="0">
              <a:buNone/>
            </a:pP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</a:p>
          <a:p>
            <a:pPr marL="68580" indent="0">
              <a:buNone/>
            </a:pP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19</a:t>
            </a:r>
          </a:p>
          <a:p>
            <a:pPr marL="68580" indent="0">
              <a:buNone/>
            </a:pP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66</a:t>
            </a:r>
          </a:p>
          <a:p>
            <a:pPr marL="68580" indent="0">
              <a:buNone/>
            </a:pP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49</a:t>
            </a:r>
          </a:p>
          <a:p>
            <a:pPr marL="68580" indent="0">
              <a:buNone/>
            </a:pP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51</a:t>
            </a:r>
          </a:p>
          <a:p>
            <a:pPr marL="68580" indent="0">
              <a:buNone/>
            </a:pP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118</a:t>
            </a:r>
          </a:p>
          <a:p>
            <a:pPr marL="68580" indent="0">
              <a:buNone/>
            </a:pP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210</a:t>
            </a:r>
          </a:p>
          <a:p>
            <a:pPr marL="68580" indent="0">
              <a:buNone/>
            </a:pP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356</a:t>
            </a:r>
          </a:p>
          <a:p>
            <a:pPr marL="68580" indent="0">
              <a:buNone/>
            </a:pP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678</a:t>
            </a:r>
          </a:p>
          <a:p>
            <a:pPr marL="68580" indent="0">
              <a:buNone/>
            </a:pP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999</a:t>
            </a:r>
          </a:p>
          <a:p>
            <a:pPr marL="68580" indent="0">
              <a:buNone/>
            </a:pP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5,055</a:t>
            </a:r>
          </a:p>
          <a:p>
            <a:pPr marL="68580" indent="0">
              <a:buNone/>
            </a:pPr>
            <a:r>
              <a:rPr lang="en-US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11,300</a:t>
            </a:r>
          </a:p>
        </p:txBody>
      </p:sp>
    </p:spTree>
    <p:extLst>
      <p:ext uri="{BB962C8B-B14F-4D97-AF65-F5344CB8AC3E}">
        <p14:creationId xmlns:p14="http://schemas.microsoft.com/office/powerpoint/2010/main" val="373916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Task 2. Correct the mistakes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>
            <a:normAutofit/>
          </a:bodyPr>
          <a:lstStyle/>
          <a:p>
            <a:r>
              <a:rPr lang="en-US" sz="2800" b="1" i="1" dirty="0" smtClean="0"/>
              <a:t>Thirty one – thirty –one</a:t>
            </a:r>
          </a:p>
          <a:p>
            <a:r>
              <a:rPr lang="en-US" sz="2800" b="1" i="1" dirty="0"/>
              <a:t> </a:t>
            </a:r>
            <a:r>
              <a:rPr lang="en-US" sz="2800" b="1" i="1" dirty="0" smtClean="0"/>
              <a:t>two hundreds – </a:t>
            </a:r>
          </a:p>
          <a:p>
            <a:r>
              <a:rPr lang="en-US" sz="2800" b="1" i="1" dirty="0" smtClean="0"/>
              <a:t>Three hundred forty – </a:t>
            </a:r>
          </a:p>
          <a:p>
            <a:r>
              <a:rPr lang="en-US" sz="2800" b="1" i="1" dirty="0" smtClean="0"/>
              <a:t>Twenty two – </a:t>
            </a:r>
          </a:p>
          <a:p>
            <a:r>
              <a:rPr lang="en-US" sz="2800" b="1" i="1" dirty="0" smtClean="0"/>
              <a:t>42500</a:t>
            </a:r>
          </a:p>
          <a:p>
            <a:r>
              <a:rPr lang="en-US" sz="2800" b="1" i="1" dirty="0" smtClean="0"/>
              <a:t>One thousand and two hundred – </a:t>
            </a:r>
          </a:p>
          <a:p>
            <a:r>
              <a:rPr lang="en-US" sz="2800" b="1" i="1" dirty="0" smtClean="0"/>
              <a:t>Two thousand three hundred fifty - 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47468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156</TotalTime>
  <Words>344</Words>
  <Application>Microsoft Office PowerPoint</Application>
  <PresentationFormat>Экран (4:3)</PresentationFormat>
  <Paragraphs>162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Остин</vt:lpstr>
      <vt:lpstr>English lesson</vt:lpstr>
      <vt:lpstr>Numerals </vt:lpstr>
      <vt:lpstr>Презентация PowerPoint</vt:lpstr>
      <vt:lpstr>Большие числа </vt:lpstr>
      <vt:lpstr>Для лучшего восприятия каждый третий разряд числа в английском языке отделяется запятой.  Цифры разделенные запятыми называем как одно число, а вместо запятой произносим million, thousand </vt:lpstr>
      <vt:lpstr>ATTENTION!!!</vt:lpstr>
      <vt:lpstr>Task 1. Write number in words</vt:lpstr>
      <vt:lpstr>Task 2. Correct the mistakes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Numerals</dc:title>
  <dc:creator>Пользователь</dc:creator>
  <cp:lastModifiedBy>User</cp:lastModifiedBy>
  <cp:revision>15</cp:revision>
  <dcterms:created xsi:type="dcterms:W3CDTF">2020-11-17T15:56:28Z</dcterms:created>
  <dcterms:modified xsi:type="dcterms:W3CDTF">2021-11-28T18:36:22Z</dcterms:modified>
</cp:coreProperties>
</file>