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68" r:id="rId3"/>
    <p:sldId id="256" r:id="rId4"/>
    <p:sldId id="258" r:id="rId6"/>
    <p:sldId id="262" r:id="rId7"/>
    <p:sldId id="263" r:id="rId8"/>
    <p:sldId id="259" r:id="rId9"/>
    <p:sldId id="261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51493-81EB-44BA-842D-6A08B1D81595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E5A82-E8E4-409A-9909-8075477F7ADB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400" b="1" dirty="0" smtClean="0">
                <a:cs typeface="Times New Roman" panose="02020603050405020304" pitchFamily="18" charset="0"/>
              </a:rPr>
              <a:t>2 часть:</a:t>
            </a:r>
            <a:br>
              <a:rPr lang="ru-RU" sz="1400" dirty="0" smtClean="0">
                <a:cs typeface="Times New Roman" panose="02020603050405020304" pitchFamily="18" charset="0"/>
              </a:rPr>
            </a:br>
            <a:r>
              <a:rPr lang="ru-RU" sz="1400" dirty="0" smtClean="0">
                <a:cs typeface="Times New Roman" panose="02020603050405020304" pitchFamily="18" charset="0"/>
              </a:rPr>
              <a:t>Современные дети живут и развиваются в эпоху информатизации. В условиях быстро меняющейся жизни от человека требуется не только владение знаниями, но и в первую очередь умение добывать эти знания самому и оперировать ими, мыслить самостоятельно и творчески. Мы хотим видеть наших детей любознательными, общительными, умеющими ориентироваться в окружающей обстановке, решать возникающие проблемы, самостоятельными, творческими личностями.</a:t>
            </a:r>
            <a:br>
              <a:rPr lang="ru-RU" sz="1400" dirty="0" smtClean="0">
                <a:cs typeface="Times New Roman" panose="02020603050405020304" pitchFamily="18" charset="0"/>
              </a:rPr>
            </a:br>
            <a:r>
              <a:rPr lang="ru-RU" sz="1400" dirty="0" smtClean="0">
                <a:cs typeface="Times New Roman" panose="02020603050405020304" pitchFamily="18" charset="0"/>
              </a:rPr>
              <a:t>Основа познавательного интереса – активная мыслительная деятельность. Под ее влиянием ребенок оказывается способен к более длительной и устойчивой сосредоточенности внимания, проявляет самостоятельность при решении умственной или практической задачи.</a:t>
            </a:r>
            <a:br>
              <a:rPr lang="ru-RU" sz="1400" dirty="0" smtClean="0">
                <a:cs typeface="Times New Roman" panose="02020603050405020304" pitchFamily="18" charset="0"/>
              </a:rPr>
            </a:br>
            <a:r>
              <a:rPr lang="ru-RU" sz="1400" dirty="0" smtClean="0">
                <a:cs typeface="Times New Roman" panose="02020603050405020304" pitchFamily="18" charset="0"/>
              </a:rPr>
              <a:t>Полноценное познавательное развитие подразумевает объединение усилий взрослых (педагогов и родителей, окружающих ребенка). Сотрудничество позволяет перераспределить информационную нагрузку, учитывать индивидуальные особенности и возможности каждого ребенка.</a:t>
            </a:r>
            <a:br>
              <a:rPr lang="ru-RU" sz="1400" dirty="0" smtClean="0">
                <a:cs typeface="Times New Roman" panose="02020603050405020304" pitchFamily="18" charset="0"/>
              </a:rPr>
            </a:br>
            <a:r>
              <a:rPr lang="ru-RU" sz="1400" dirty="0" smtClean="0">
                <a:cs typeface="Times New Roman" panose="02020603050405020304" pitchFamily="18" charset="0"/>
              </a:rPr>
              <a:t>Для усиления результативности и эффективности воздействия на ребенка педагоги и родители должны действовать по единой программе, выполнять общие задачи, согласовывать свои действия и помогать друг другу.</a:t>
            </a:r>
            <a:br>
              <a:rPr lang="ru-RU" sz="1400" dirty="0" smtClean="0">
                <a:cs typeface="Times New Roman" panose="02020603050405020304" pitchFamily="18" charset="0"/>
              </a:rPr>
            </a:br>
            <a:r>
              <a:rPr lang="ru-RU" sz="1400" dirty="0" smtClean="0">
                <a:cs typeface="Times New Roman" panose="02020603050405020304" pitchFamily="18" charset="0"/>
              </a:rPr>
              <a:t>Цель познавательного развития - развивать познавательные интересы, потребности и способности детей, их самостоятельную поисковую деятельность на базе обогащенного сознания и сформированного эмоционально-чувственного опыта.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E5A82-E8E4-409A-9909-8075477F7ADB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развитии познавательной деятельности важным фактором является любознательность ребёнка.</a:t>
            </a:r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-Что же такое любознательность? </a:t>
            </a:r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важно, родителям совместно с педагогами расширять представления детей об окружающем мире, его разнообразии и особенностях, поддерживать их в стремлении к получению знаний.</a:t>
            </a:r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E5A82-E8E4-409A-9909-8075477F7ADB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Ребенок по своей натуре исследователь. Он познаёт мир, при этом очень важно помогать ему. В дошкольных  учреждениях  эта задача стоит перед педагогами, но многое зависит также от родителей! Преодолевая важные ступени развития, ребенок оказывается на пороге самого значительного и замечательного периода в его в жизни - это школа.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E5A82-E8E4-409A-9909-8075477F7ADB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Главное достоинство экспериментально-исследовательской деятельности заключается в том, что она близка дошкольникам и дает детям реальные представления о различных сторонах изучаемого объекта,  о его взаимоотношениях с другими объектами окружающей среды.  Семейная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рогулка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ребёнком – это уникальная возможность для познавательной деятельности, спонтанного исследования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ребёнком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окружающего мира, что ,безусловно, положительно  повлияет на развитие!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E5A82-E8E4-409A-9909-8075477F7ADB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процессе эксперимента помимо развития познавательной деятельности,  идет развитие психических процессов -  обогащение памяти, речи, активизация мышления, умственных умений так как постоянно возникает необходимость совершать операции анализа и синтеза, сравнения и классификации, необходимость давать отчет об увиденном, формулировать обнаруженные закономерности и выводы; происходит не только ознакомление ребенка с новыми фактами, но и накопление фонда умственных приемов и операций.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E5A82-E8E4-409A-9909-8075477F7ADB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заключение хочется сказать, что только последовательная и целенаправленная работа значительно расширит детский кругозор, активизирует их познавательные интересы. Постепенно дети смогут выявлять в окружающем мире связи  и отношения, что очень важно для полноценной подготовки их к школьному обучению.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E5A82-E8E4-409A-9909-8075477F7ADB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2EEC-71B8-4E07-A70D-837983FE268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B602-A2B6-4DA3-BA53-915019D1722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2EEC-71B8-4E07-A70D-837983FE268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B602-A2B6-4DA3-BA53-915019D1722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2EEC-71B8-4E07-A70D-837983FE268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B602-A2B6-4DA3-BA53-915019D1722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2EEC-71B8-4E07-A70D-837983FE268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B602-A2B6-4DA3-BA53-915019D1722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2EEC-71B8-4E07-A70D-837983FE268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B602-A2B6-4DA3-BA53-915019D1722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2EEC-71B8-4E07-A70D-837983FE2687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B602-A2B6-4DA3-BA53-915019D1722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2EEC-71B8-4E07-A70D-837983FE2687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B602-A2B6-4DA3-BA53-915019D1722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2EEC-71B8-4E07-A70D-837983FE2687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B602-A2B6-4DA3-BA53-915019D1722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2EEC-71B8-4E07-A70D-837983FE2687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B602-A2B6-4DA3-BA53-915019D1722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2EEC-71B8-4E07-A70D-837983FE2687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B602-A2B6-4DA3-BA53-915019D1722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2EEC-71B8-4E07-A70D-837983FE2687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B602-A2B6-4DA3-BA53-915019D1722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42EEC-71B8-4E07-A70D-837983FE268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2B602-A2B6-4DA3-BA53-915019D1722E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932040"/>
          </a:xfrm>
        </p:spPr>
        <p:txBody>
          <a:bodyPr>
            <a:normAutofit/>
          </a:bodyPr>
          <a:lstStyle/>
          <a:p>
            <a:pPr algn="l"/>
            <a:br>
              <a:rPr lang="ru-RU" sz="1800" dirty="0" smtClean="0">
                <a:latin typeface="+mn-lt"/>
                <a:cs typeface="Times New Roman" panose="02020603050405020304" pitchFamily="18" charset="0"/>
              </a:rPr>
            </a:br>
            <a:br>
              <a:rPr lang="ru-RU" sz="1800" dirty="0" smtClean="0">
                <a:latin typeface="+mn-lt"/>
                <a:cs typeface="Times New Roman" panose="02020603050405020304" pitchFamily="18" charset="0"/>
              </a:rPr>
            </a:br>
            <a:endParaRPr lang="ru-RU" sz="1800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"/>
            <a:ext cx="9144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cs typeface="Times New Roman" panose="02020603050405020304" pitchFamily="18" charset="0"/>
              </a:rPr>
              <a:t>Родительское собрание</a:t>
            </a:r>
            <a:br>
              <a:rPr lang="ru-RU" b="1" dirty="0" smtClean="0">
                <a:cs typeface="Times New Roman" panose="02020603050405020304" pitchFamily="18" charset="0"/>
              </a:rPr>
            </a:br>
            <a:r>
              <a:rPr lang="ru-RU" b="1" dirty="0" smtClean="0">
                <a:cs typeface="Times New Roman" panose="02020603050405020304" pitchFamily="18" charset="0"/>
              </a:rPr>
              <a:t>в подготовительной группе на тему:</a:t>
            </a:r>
            <a:br>
              <a:rPr lang="ru-RU" b="1" dirty="0" smtClean="0">
                <a:cs typeface="Times New Roman" panose="02020603050405020304" pitchFamily="18" charset="0"/>
              </a:rPr>
            </a:br>
            <a:r>
              <a:rPr lang="ru-RU" b="1" dirty="0" smtClean="0">
                <a:cs typeface="Times New Roman" panose="02020603050405020304" pitchFamily="18" charset="0"/>
              </a:rPr>
              <a:t>«Познавательное развитие детей дошкольного возраста»</a:t>
            </a:r>
            <a:br>
              <a:rPr lang="ru-RU" dirty="0" smtClean="0">
                <a:cs typeface="Times New Roman" panose="02020603050405020304" pitchFamily="18" charset="0"/>
              </a:rPr>
            </a:br>
            <a:r>
              <a:rPr lang="ru-RU" dirty="0" smtClean="0">
                <a:cs typeface="Times New Roman" panose="02020603050405020304" pitchFamily="18" charset="0"/>
              </a:rPr>
              <a:t>Подготовили: Лукьянова У.В.</a:t>
            </a:r>
            <a:br>
              <a:rPr lang="ru-RU" dirty="0" smtClean="0">
                <a:cs typeface="Times New Roman" panose="02020603050405020304" pitchFamily="18" charset="0"/>
              </a:rPr>
            </a:br>
            <a:r>
              <a:rPr lang="ru-RU" dirty="0" smtClean="0">
                <a:cs typeface="Times New Roman" panose="02020603050405020304" pitchFamily="18" charset="0"/>
              </a:rPr>
              <a:t>                                  </a:t>
            </a:r>
            <a:r>
              <a:rPr lang="ru-RU" dirty="0" err="1" smtClean="0">
                <a:cs typeface="Times New Roman" panose="02020603050405020304" pitchFamily="18" charset="0"/>
              </a:rPr>
              <a:t>Куртмеметова</a:t>
            </a:r>
            <a:r>
              <a:rPr lang="ru-RU" dirty="0" smtClean="0">
                <a:cs typeface="Times New Roman" panose="02020603050405020304" pitchFamily="18" charset="0"/>
              </a:rPr>
              <a:t> Н.А.</a:t>
            </a:r>
            <a:br>
              <a:rPr lang="ru-RU" dirty="0" smtClean="0">
                <a:cs typeface="Times New Roman" panose="02020603050405020304" pitchFamily="18" charset="0"/>
              </a:rPr>
            </a:br>
            <a:br>
              <a:rPr lang="en-US" dirty="0" smtClean="0">
                <a:cs typeface="Times New Roman" panose="02020603050405020304" pitchFamily="18" charset="0"/>
              </a:rPr>
            </a:br>
            <a:br>
              <a:rPr lang="en-US" dirty="0" smtClean="0">
                <a:cs typeface="Times New Roman" panose="02020603050405020304" pitchFamily="18" charset="0"/>
              </a:rPr>
            </a:br>
            <a:r>
              <a:rPr lang="ru-RU" b="1" dirty="0" smtClean="0">
                <a:cs typeface="Times New Roman" panose="02020603050405020304" pitchFamily="18" charset="0"/>
              </a:rPr>
              <a:t>Цель:</a:t>
            </a:r>
            <a:br>
              <a:rPr lang="ru-RU" dirty="0" smtClean="0">
                <a:cs typeface="Times New Roman" panose="02020603050405020304" pitchFamily="18" charset="0"/>
              </a:rPr>
            </a:br>
            <a:r>
              <a:rPr lang="ru-RU" dirty="0" smtClean="0">
                <a:cs typeface="Times New Roman" panose="02020603050405020304" pitchFamily="18" charset="0"/>
              </a:rPr>
              <a:t>расширить представления родителей о развитии познавательного интереса и познавательной активности детей дошкольного возраста.</a:t>
            </a:r>
            <a:br>
              <a:rPr lang="ru-RU" dirty="0" smtClean="0">
                <a:cs typeface="Times New Roman" panose="02020603050405020304" pitchFamily="18" charset="0"/>
              </a:rPr>
            </a:br>
            <a:r>
              <a:rPr lang="ru-RU" b="1" dirty="0" smtClean="0">
                <a:cs typeface="Times New Roman" panose="02020603050405020304" pitchFamily="18" charset="0"/>
              </a:rPr>
              <a:t>Задачи:</a:t>
            </a:r>
            <a:br>
              <a:rPr lang="ru-RU" dirty="0" smtClean="0">
                <a:cs typeface="Times New Roman" panose="02020603050405020304" pitchFamily="18" charset="0"/>
              </a:rPr>
            </a:br>
            <a:r>
              <a:rPr lang="ru-RU" dirty="0" smtClean="0">
                <a:cs typeface="Times New Roman" panose="02020603050405020304" pitchFamily="18" charset="0"/>
              </a:rPr>
              <a:t>Способствовать приобретению родителями практических знаний и навыков по развитию познавательной активности у детей.</a:t>
            </a:r>
            <a:br>
              <a:rPr lang="ru-RU" dirty="0" smtClean="0">
                <a:cs typeface="Times New Roman" panose="02020603050405020304" pitchFamily="18" charset="0"/>
              </a:rPr>
            </a:br>
            <a:r>
              <a:rPr lang="ru-RU" dirty="0" smtClean="0">
                <a:cs typeface="Times New Roman" panose="02020603050405020304" pitchFamily="18" charset="0"/>
              </a:rPr>
              <a:t>Дать практические рекомендации родителям по развитию познавательной активности у детей.</a:t>
            </a:r>
            <a:br>
              <a:rPr lang="ru-RU" dirty="0" smtClean="0">
                <a:cs typeface="Times New Roman" panose="02020603050405020304" pitchFamily="18" charset="0"/>
              </a:rPr>
            </a:br>
            <a:r>
              <a:rPr lang="ru-RU" b="1" dirty="0" smtClean="0">
                <a:cs typeface="Times New Roman" panose="02020603050405020304" pitchFamily="18" charset="0"/>
              </a:rPr>
              <a:t>Форма проведения: </a:t>
            </a:r>
            <a:r>
              <a:rPr lang="ru-RU" dirty="0" smtClean="0">
                <a:cs typeface="Times New Roman" panose="02020603050405020304" pitchFamily="18" charset="0"/>
              </a:rPr>
              <a:t>конференция в </a:t>
            </a:r>
            <a:r>
              <a:rPr lang="en-US" dirty="0" smtClean="0">
                <a:cs typeface="Times New Roman" panose="02020603050405020304" pitchFamily="18" charset="0"/>
              </a:rPr>
              <a:t>Zoom</a:t>
            </a:r>
            <a:r>
              <a:rPr lang="ru-RU" dirty="0" smtClean="0">
                <a:cs typeface="Times New Roman" panose="02020603050405020304" pitchFamily="18" charset="0"/>
              </a:rPr>
              <a:t>.</a:t>
            </a:r>
            <a:br>
              <a:rPr lang="ru-RU" dirty="0" smtClean="0">
                <a:cs typeface="Times New Roman" panose="02020603050405020304" pitchFamily="18" charset="0"/>
              </a:rPr>
            </a:br>
            <a:r>
              <a:rPr lang="ru-RU" b="1" dirty="0" smtClean="0">
                <a:cs typeface="Times New Roman" panose="02020603050405020304" pitchFamily="18" charset="0"/>
              </a:rPr>
              <a:t>Участники: </a:t>
            </a:r>
            <a:r>
              <a:rPr lang="ru-RU" dirty="0" smtClean="0">
                <a:cs typeface="Times New Roman" panose="02020603050405020304" pitchFamily="18" charset="0"/>
              </a:rPr>
              <a:t>воспитатели, педагог-психолог, родители.</a:t>
            </a:r>
            <a:br>
              <a:rPr lang="ru-RU" dirty="0" smtClean="0">
                <a:cs typeface="Times New Roman" panose="02020603050405020304" pitchFamily="18" charset="0"/>
              </a:rPr>
            </a:br>
            <a:r>
              <a:rPr lang="ru-RU" b="1" dirty="0" smtClean="0">
                <a:cs typeface="Times New Roman" panose="02020603050405020304" pitchFamily="18" charset="0"/>
              </a:rPr>
              <a:t>Повестка:</a:t>
            </a:r>
            <a:endParaRPr lang="ru-RU" dirty="0" smtClean="0"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cs typeface="Times New Roman" panose="02020603050405020304" pitchFamily="18" charset="0"/>
              </a:rPr>
              <a:t>1.Вступительное </a:t>
            </a:r>
            <a:r>
              <a:rPr lang="ru-RU" dirty="0" smtClean="0">
                <a:cs typeface="Times New Roman" panose="02020603050405020304" pitchFamily="18" charset="0"/>
              </a:rPr>
              <a:t>слово (сообщение о цели встречи).</a:t>
            </a:r>
            <a:br>
              <a:rPr lang="ru-RU" dirty="0" smtClean="0">
                <a:cs typeface="Times New Roman" panose="02020603050405020304" pitchFamily="18" charset="0"/>
              </a:rPr>
            </a:br>
            <a:r>
              <a:rPr lang="ru-RU" dirty="0" smtClean="0">
                <a:cs typeface="Times New Roman" panose="02020603050405020304" pitchFamily="18" charset="0"/>
              </a:rPr>
              <a:t>2.Сообщение </a:t>
            </a:r>
            <a:r>
              <a:rPr lang="ru-RU" dirty="0" smtClean="0">
                <a:cs typeface="Times New Roman" panose="02020603050405020304" pitchFamily="18" charset="0"/>
              </a:rPr>
              <a:t>на тему: «Познавательное развитие детей дошкольного возраста</a:t>
            </a:r>
            <a:r>
              <a:rPr lang="ru-RU" dirty="0" smtClean="0">
                <a:cs typeface="Times New Roman" panose="02020603050405020304" pitchFamily="18" charset="0"/>
              </a:rPr>
              <a:t>».</a:t>
            </a:r>
            <a:endParaRPr lang="ru-RU" dirty="0" smtClean="0"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cs typeface="Times New Roman" panose="02020603050405020304" pitchFamily="18" charset="0"/>
              </a:rPr>
              <a:t>3.Сообщение на тему: «Любознательность детей»</a:t>
            </a:r>
            <a:br>
              <a:rPr lang="ru-RU" dirty="0" smtClean="0">
                <a:cs typeface="Times New Roman" panose="02020603050405020304" pitchFamily="18" charset="0"/>
              </a:rPr>
            </a:br>
            <a:r>
              <a:rPr lang="ru-RU" dirty="0" smtClean="0">
                <a:cs typeface="Times New Roman" panose="02020603050405020304" pitchFamily="18" charset="0"/>
              </a:rPr>
              <a:t>4</a:t>
            </a:r>
            <a:r>
              <a:rPr lang="ru-RU" dirty="0" smtClean="0">
                <a:cs typeface="Times New Roman" panose="02020603050405020304" pitchFamily="18" charset="0"/>
              </a:rPr>
              <a:t>.Выступление педагога-психолога (сообщение </a:t>
            </a:r>
            <a:r>
              <a:rPr lang="ru-RU" dirty="0" smtClean="0">
                <a:cs typeface="Times New Roman" panose="02020603050405020304" pitchFamily="18" charset="0"/>
              </a:rPr>
              <a:t>на тему</a:t>
            </a:r>
            <a:r>
              <a:rPr lang="ru-RU" dirty="0" smtClean="0">
                <a:cs typeface="Times New Roman" panose="02020603050405020304" pitchFamily="18" charset="0"/>
              </a:rPr>
              <a:t>: </a:t>
            </a:r>
            <a:r>
              <a:rPr lang="ru-RU" dirty="0" smtClean="0"/>
              <a:t>«Как отвечать на вопросы детей?»</a:t>
            </a:r>
            <a:endParaRPr lang="ru-RU" dirty="0" smtClean="0"/>
          </a:p>
          <a:p>
            <a:pPr algn="ctr">
              <a:defRPr/>
            </a:pPr>
            <a:r>
              <a:rPr lang="ru-RU" dirty="0" smtClean="0">
                <a:cs typeface="Times New Roman" panose="02020603050405020304" pitchFamily="18" charset="0"/>
              </a:rPr>
              <a:t>5.</a:t>
            </a:r>
            <a:r>
              <a:rPr lang="ru-RU" dirty="0" smtClean="0"/>
              <a:t>Заключение.</a:t>
            </a: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ds04.infourok.ru/uploads/ex/1308/000913b7-4bc786fb/img1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7504" y="2636912"/>
            <a:ext cx="4971830" cy="32849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0" y="0"/>
            <a:ext cx="52920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Художественная литература является богатейшим источником познавательного и нравственного развития детей, прививает любовь к истории и культуре нашей Родины, позволяет передавать опыт поколений.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5157192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/>
              <a:t>Посещение музеев, выставок и театров активно развивает у детей любознательность, наблюдательность, пробуждает в ребенке познавательный интерес. </a:t>
            </a:r>
            <a:endParaRPr lang="ru-RU" b="1" dirty="0"/>
          </a:p>
        </p:txBody>
      </p:sp>
      <p:pic>
        <p:nvPicPr>
          <p:cNvPr id="24580" name="Picture 4" descr="https://i1.wp.com/www.stantoler.com/wp-content/uploads/2016/08/learningkid.jpeg?fit=1724%2C1025&amp;ssl=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404664"/>
            <a:ext cx="4104457" cy="34563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340768"/>
            <a:ext cx="74888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C00000"/>
                </a:solidFill>
              </a:rPr>
              <a:t>Спасибо </a:t>
            </a:r>
            <a:endParaRPr lang="ru-RU" sz="8000" dirty="0" smtClean="0">
              <a:solidFill>
                <a:srgbClr val="C00000"/>
              </a:solidFill>
            </a:endParaRPr>
          </a:p>
          <a:p>
            <a:pPr algn="ctr"/>
            <a:r>
              <a:rPr lang="ru-RU" sz="8000" dirty="0" smtClean="0">
                <a:solidFill>
                  <a:srgbClr val="C00000"/>
                </a:solidFill>
              </a:rPr>
              <a:t>за </a:t>
            </a:r>
            <a:endParaRPr lang="ru-RU" sz="8000" dirty="0" smtClean="0">
              <a:solidFill>
                <a:srgbClr val="C00000"/>
              </a:solidFill>
            </a:endParaRPr>
          </a:p>
          <a:p>
            <a:pPr algn="ctr"/>
            <a:r>
              <a:rPr lang="ru-RU" sz="8000" dirty="0" smtClean="0">
                <a:solidFill>
                  <a:srgbClr val="C00000"/>
                </a:solidFill>
              </a:rPr>
              <a:t>внимание!</a:t>
            </a:r>
            <a:endParaRPr lang="ru-RU" sz="8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548680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Познавательное развитие дошкольников </a:t>
            </a:r>
            <a:endParaRPr lang="ru-RU" b="1" dirty="0" smtClean="0"/>
          </a:p>
          <a:p>
            <a:pPr algn="just"/>
            <a:r>
              <a:rPr lang="ru-RU" dirty="0" smtClean="0"/>
              <a:t>– это развитие их познавательных интересов, потребностей и способностей, самостоятельной поисковой деятельности на базе обогащенного сознания и сформированного эмоционально-чувственного опыта, что очень важно для успешной подготовки детей к школе.</a:t>
            </a:r>
            <a:endParaRPr lang="ru-RU" dirty="0" smtClean="0"/>
          </a:p>
          <a:p>
            <a:pPr algn="ctr"/>
            <a:r>
              <a:rPr lang="ru-RU" b="1" dirty="0" smtClean="0"/>
              <a:t>Цель познавательного развития </a:t>
            </a:r>
            <a:endParaRPr lang="ru-RU" b="1" dirty="0" smtClean="0"/>
          </a:p>
          <a:p>
            <a:pPr algn="just">
              <a:buFontTx/>
              <a:buChar char="-"/>
            </a:pPr>
            <a:r>
              <a:rPr lang="ru-RU" dirty="0" smtClean="0"/>
              <a:t>развивать познавательные интересы, потребности и способности детей, их самостоятельную поисковую деятельность на базе обогащенного сознания и сформированного эмоционально-чувственного опыта.</a:t>
            </a:r>
            <a:endParaRPr lang="ru-RU" dirty="0" smtClean="0"/>
          </a:p>
          <a:p>
            <a:pPr algn="ctr"/>
            <a:r>
              <a:rPr lang="ru-RU" b="1" dirty="0"/>
              <a:t>Основа познавательного интереса </a:t>
            </a:r>
            <a:endParaRPr lang="ru-RU" b="1" dirty="0" smtClean="0"/>
          </a:p>
          <a:p>
            <a:pPr algn="just"/>
            <a:r>
              <a:rPr lang="ru-RU" dirty="0" smtClean="0"/>
              <a:t>– </a:t>
            </a:r>
            <a:r>
              <a:rPr lang="ru-RU" dirty="0"/>
              <a:t>активная мыслительная деятельность. </a:t>
            </a:r>
            <a:endParaRPr lang="ru-RU" dirty="0" smtClean="0"/>
          </a:p>
          <a:p>
            <a:pPr algn="ctr"/>
            <a:endParaRPr lang="ru-RU" dirty="0" smtClean="0"/>
          </a:p>
          <a:p>
            <a:endParaRPr lang="ru-RU" dirty="0" smtClean="0"/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42930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Социальная среда </a:t>
            </a:r>
            <a:endParaRPr lang="ru-RU" b="1" dirty="0" smtClean="0"/>
          </a:p>
          <a:p>
            <a:pPr algn="ctr"/>
            <a:r>
              <a:rPr lang="ru-RU" dirty="0" smtClean="0"/>
              <a:t>– условие, необходимое для успешного формирования познавательного развития у ребёнка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836712"/>
            <a:ext cx="45365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П</a:t>
            </a:r>
            <a:r>
              <a:rPr lang="ru-RU" b="1" dirty="0" smtClean="0"/>
              <a:t>оказатели </a:t>
            </a:r>
            <a:r>
              <a:rPr lang="ru-RU" b="1" dirty="0"/>
              <a:t>познавательной активности дошкольников:</a:t>
            </a:r>
            <a:endParaRPr lang="ru-RU" b="1" dirty="0"/>
          </a:p>
          <a:p>
            <a:pPr lvl="0" algn="ctr"/>
            <a:r>
              <a:rPr lang="ru-RU" dirty="0" smtClean="0"/>
              <a:t>-Увлеченность </a:t>
            </a:r>
            <a:r>
              <a:rPr lang="ru-RU" dirty="0"/>
              <a:t>изучением материала (сосредоточенность, внимание</a:t>
            </a:r>
            <a:r>
              <a:rPr lang="ru-RU" dirty="0" smtClean="0"/>
              <a:t>);</a:t>
            </a:r>
            <a:endParaRPr lang="ru-RU" dirty="0"/>
          </a:p>
          <a:p>
            <a:pPr lvl="0" algn="ctr"/>
            <a:r>
              <a:rPr lang="ru-RU" dirty="0" smtClean="0"/>
              <a:t>-Явно </a:t>
            </a:r>
            <a:r>
              <a:rPr lang="ru-RU" dirty="0"/>
              <a:t>выраженное стремление выполнять разнообразные, особенно сложные </a:t>
            </a:r>
            <a:r>
              <a:rPr lang="ru-RU" dirty="0" smtClean="0"/>
              <a:t>задания;</a:t>
            </a:r>
            <a:endParaRPr lang="ru-RU" dirty="0"/>
          </a:p>
          <a:p>
            <a:pPr lvl="0" algn="ctr"/>
            <a:r>
              <a:rPr lang="ru-RU" dirty="0"/>
              <a:t>-</a:t>
            </a:r>
            <a:r>
              <a:rPr lang="ru-RU" dirty="0" smtClean="0"/>
              <a:t>Желание </a:t>
            </a:r>
            <a:r>
              <a:rPr lang="ru-RU" dirty="0"/>
              <a:t>продолжить занятие (нередко такие дети сами являются инициаторами игры, совместной познавательной деятельности со </a:t>
            </a:r>
            <a:r>
              <a:rPr lang="ru-RU" dirty="0" smtClean="0"/>
              <a:t>взрослыми);</a:t>
            </a:r>
            <a:endParaRPr lang="ru-RU" dirty="0"/>
          </a:p>
          <a:p>
            <a:pPr lvl="0" algn="ctr"/>
            <a:r>
              <a:rPr lang="ru-RU" dirty="0" smtClean="0"/>
              <a:t>-Проявление </a:t>
            </a:r>
            <a:r>
              <a:rPr lang="ru-RU" dirty="0"/>
              <a:t>самостоятельности в подборе средств, способов действий, достижении результата, осуществление </a:t>
            </a:r>
            <a:r>
              <a:rPr lang="ru-RU" dirty="0" smtClean="0"/>
              <a:t>контроля;</a:t>
            </a:r>
            <a:endParaRPr lang="ru-RU" dirty="0"/>
          </a:p>
          <a:p>
            <a:pPr lvl="0" algn="ctr"/>
            <a:r>
              <a:rPr lang="ru-RU" dirty="0" smtClean="0"/>
              <a:t>-Использование </a:t>
            </a:r>
            <a:r>
              <a:rPr lang="ru-RU" dirty="0"/>
              <a:t>знаний в самостоятельной деятельности (игре, труде, конструировании</a:t>
            </a:r>
            <a:r>
              <a:rPr lang="ru-RU" dirty="0" smtClean="0"/>
              <a:t>);</a:t>
            </a:r>
            <a:endParaRPr lang="ru-RU" dirty="0"/>
          </a:p>
          <a:p>
            <a:pPr lvl="0" algn="ctr"/>
            <a:r>
              <a:rPr lang="ru-RU" dirty="0" smtClean="0"/>
              <a:t>-Обращение </a:t>
            </a:r>
            <a:r>
              <a:rPr lang="ru-RU" dirty="0"/>
              <a:t>к воспитателю с вопросами, направленными на познавательный интерес.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916832"/>
            <a:ext cx="42484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Любознательность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склонность </a:t>
            </a:r>
            <a:r>
              <a:rPr lang="ru-RU" dirty="0"/>
              <a:t>к приобретению новых знаний, пытливость, направленность положительного отношения к широкому кругу явлений. </a:t>
            </a:r>
            <a:endParaRPr lang="ru-RU" dirty="0" smtClean="0"/>
          </a:p>
          <a:p>
            <a:pPr algn="ctr"/>
            <a:r>
              <a:rPr lang="ru-RU" b="1" dirty="0"/>
              <a:t>Основное условие развития </a:t>
            </a:r>
            <a:r>
              <a:rPr lang="ru-RU" b="1" dirty="0" smtClean="0"/>
              <a:t>любознательности:</a:t>
            </a:r>
            <a:endParaRPr lang="ru-RU" b="1" dirty="0" smtClean="0"/>
          </a:p>
          <a:p>
            <a:r>
              <a:rPr lang="ru-RU" dirty="0" smtClean="0"/>
              <a:t>- </a:t>
            </a:r>
            <a:r>
              <a:rPr lang="ru-RU" dirty="0"/>
              <a:t>широкое ознакомление детей с явлениями окружающего мира, природой и воспитание активного, заинтересованного отношения к ним. </a:t>
            </a:r>
            <a:endParaRPr lang="ru-RU" dirty="0"/>
          </a:p>
        </p:txBody>
      </p:sp>
      <p:pic>
        <p:nvPicPr>
          <p:cNvPr id="4098" name="Picture 2" descr="https://sun9-70.userapi.com/c845123/v845123968/7f1f6/O3nkG4wWYoY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228184" y="116632"/>
            <a:ext cx="2736304" cy="20882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0" name="Picture 4" descr="https://lux-time.ru/wp-content/uploads/2014/11/Kak_sohranit_zrenie_rebe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713423"/>
            <a:ext cx="3131840" cy="21445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2" name="Picture 6" descr="https://bel.cultreg.ru/uploads/61d7f0ae2bee20c80bf98d1e5e8fccfe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4631670"/>
            <a:ext cx="3347864" cy="22263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4" name="Picture 8" descr="http://rybcdut.ru/wp-content/uploads/2018/10/%D0%BC%D0%B0%D0%BB%D1%8C%D1%87%D0%B8%D0%BA-%D0%B8-%D0%B7%D0%B5%D0%BC%D0%BD%D0%BE%D0%B9-%D1%88%D0%B0%D1%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16632"/>
            <a:ext cx="3672408" cy="20162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Советы психолога:</a:t>
            </a:r>
            <a:endParaRPr lang="ru-RU" dirty="0" smtClean="0"/>
          </a:p>
          <a:p>
            <a:pPr algn="ctr"/>
            <a:r>
              <a:rPr lang="ru-RU" b="1" i="1" dirty="0" smtClean="0"/>
              <a:t>«КАК ОТВЕЧАТЬ НА ВОПРОСЫ ДЕТЕЙ»</a:t>
            </a:r>
            <a:endParaRPr lang="ru-RU" dirty="0" smtClean="0"/>
          </a:p>
          <a:p>
            <a:pPr algn="ctr"/>
            <a:r>
              <a:rPr lang="ru-RU" dirty="0" smtClean="0"/>
              <a:t>-Все </a:t>
            </a:r>
            <a:r>
              <a:rPr lang="ru-RU" dirty="0" smtClean="0"/>
              <a:t>вопросы ребенка очень важны для него. </a:t>
            </a:r>
            <a:endParaRPr lang="ru-RU" dirty="0" smtClean="0"/>
          </a:p>
          <a:p>
            <a:pPr algn="ctr"/>
            <a:r>
              <a:rPr lang="ru-RU" dirty="0" smtClean="0"/>
              <a:t>-Не </a:t>
            </a:r>
            <a:r>
              <a:rPr lang="ru-RU" dirty="0" smtClean="0"/>
              <a:t>отмахивайтесь, не раздражайтесь, не отказывайте детям в ответах. </a:t>
            </a:r>
            <a:endParaRPr lang="ru-RU" dirty="0" smtClean="0"/>
          </a:p>
          <a:p>
            <a:pPr algn="ctr"/>
            <a:r>
              <a:rPr lang="ru-RU" dirty="0" smtClean="0"/>
              <a:t>-Помните</a:t>
            </a:r>
            <a:r>
              <a:rPr lang="ru-RU" dirty="0" smtClean="0"/>
              <a:t>: если ребенок задал вопрос вам, значит, он доверяет вам и ценит ваше мнение.</a:t>
            </a:r>
            <a:endParaRPr lang="ru-RU" dirty="0" smtClean="0"/>
          </a:p>
          <a:p>
            <a:pPr algn="ctr"/>
            <a:r>
              <a:rPr lang="ru-RU" dirty="0" smtClean="0"/>
              <a:t>-Прежде </a:t>
            </a:r>
            <a:r>
              <a:rPr lang="ru-RU" dirty="0" smtClean="0"/>
              <a:t>чем дать ответ, спросите ребенка: "А как тебе кажется?", "Как ты сам считаешь?". </a:t>
            </a:r>
            <a:r>
              <a:rPr lang="ru-RU" dirty="0" smtClean="0"/>
              <a:t>-Дети </a:t>
            </a:r>
            <a:r>
              <a:rPr lang="ru-RU" dirty="0" smtClean="0"/>
              <a:t>должны учиться думать самостоятельно. </a:t>
            </a:r>
            <a:endParaRPr lang="ru-RU" dirty="0" smtClean="0"/>
          </a:p>
          <a:p>
            <a:pPr algn="ctr"/>
            <a:r>
              <a:rPr lang="ru-RU" dirty="0" smtClean="0"/>
              <a:t>-Отвечать </a:t>
            </a:r>
            <a:r>
              <a:rPr lang="ru-RU" dirty="0" smtClean="0"/>
              <a:t>нужно кратко, чтобы у ребенка остался интерес. </a:t>
            </a:r>
            <a:endParaRPr lang="ru-RU" dirty="0" smtClean="0"/>
          </a:p>
          <a:p>
            <a:pPr algn="ctr"/>
            <a:r>
              <a:rPr lang="ru-RU" dirty="0" smtClean="0"/>
              <a:t>-Если </a:t>
            </a:r>
            <a:r>
              <a:rPr lang="ru-RU" dirty="0" smtClean="0"/>
              <a:t>он уже умеет читать — подскажите, где найти более подробную информацию.</a:t>
            </a:r>
            <a:endParaRPr lang="ru-RU" dirty="0" smtClean="0"/>
          </a:p>
          <a:p>
            <a:pPr algn="ctr"/>
            <a:r>
              <a:rPr lang="ru-RU" dirty="0" smtClean="0"/>
              <a:t>-Отвечайте </a:t>
            </a:r>
            <a:r>
              <a:rPr lang="ru-RU" dirty="0" smtClean="0"/>
              <a:t>вдумчиво, опираясь на возраст ребенка. Ребёнку не стоит знать больше того, что он готов услышать.</a:t>
            </a:r>
            <a:endParaRPr lang="ru-RU" dirty="0" smtClean="0"/>
          </a:p>
          <a:p>
            <a:pPr algn="ctr"/>
            <a:r>
              <a:rPr lang="ru-RU" dirty="0" smtClean="0"/>
              <a:t>-Не </a:t>
            </a:r>
            <a:r>
              <a:rPr lang="ru-RU" dirty="0" smtClean="0"/>
              <a:t>бойтесь не знать ответ. Если вопрос застал вас врасплох — просто честно скажите ребенку об этом и предложите найти ответы вместе (Это прекрасный положительный опыт для него). </a:t>
            </a:r>
            <a:endParaRPr lang="ru-RU" dirty="0" smtClean="0"/>
          </a:p>
          <a:p>
            <a:pPr algn="ctr"/>
            <a:r>
              <a:rPr lang="ru-RU" dirty="0" smtClean="0"/>
              <a:t>-Порой </a:t>
            </a:r>
            <a:r>
              <a:rPr lang="ru-RU" dirty="0" smtClean="0"/>
              <a:t>ответ на вопрос ребенка нужно показывать, а не рассказывать. Вместо долгих объяснений проведите опыты, сделайте с малышом поделку. Важно делать вместе с детьми, а не вместо них.</a:t>
            </a:r>
            <a:endParaRPr lang="ru-RU" dirty="0" smtClean="0"/>
          </a:p>
          <a:p>
            <a:pPr algn="ctr"/>
            <a:r>
              <a:rPr lang="ru-RU" dirty="0" smtClean="0"/>
              <a:t>-Постарайтесь </a:t>
            </a:r>
            <a:r>
              <a:rPr lang="ru-RU" dirty="0" smtClean="0"/>
              <a:t>понять, с какой целью ребенок задает вопрос. За ним может стоять не только любопытство, но и беспокойство, страх. Отвечайте, исходя из мотивов ребенка.</a:t>
            </a:r>
            <a:endParaRPr lang="ru-RU" dirty="0" smtClean="0"/>
          </a:p>
          <a:p>
            <a:pPr algn="ctr"/>
            <a:r>
              <a:rPr lang="ru-RU" dirty="0" smtClean="0"/>
              <a:t>-Поощряйте </a:t>
            </a:r>
            <a:r>
              <a:rPr lang="ru-RU" dirty="0" smtClean="0"/>
              <a:t>любознательность, стимулируйте интерес. </a:t>
            </a:r>
            <a:endParaRPr lang="ru-RU" dirty="0" smtClean="0"/>
          </a:p>
          <a:p>
            <a:pPr algn="ctr"/>
            <a:r>
              <a:rPr lang="ru-RU" dirty="0" smtClean="0"/>
              <a:t>-Не </a:t>
            </a:r>
            <a:r>
              <a:rPr lang="ru-RU" dirty="0" smtClean="0"/>
              <a:t>запрещайте ребенку задавать вопросы. Отнеситесь к ним спокойно, доброжелательно и с уважением. </a:t>
            </a:r>
            <a:endParaRPr lang="ru-RU" dirty="0" smtClean="0"/>
          </a:p>
          <a:p>
            <a:pPr algn="ctr"/>
            <a:r>
              <a:rPr lang="ru-RU" b="1" dirty="0" smtClean="0"/>
              <a:t>Вопросы — естественный элемент развития ребенка. Неудобным вопрос может быть только для взрослого.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116632"/>
            <a:ext cx="338437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Исследовательская </a:t>
            </a:r>
            <a:r>
              <a:rPr lang="ru-RU" b="1" dirty="0" smtClean="0"/>
              <a:t>деятельность</a:t>
            </a:r>
            <a:endParaRPr lang="ru-RU" b="1" dirty="0" smtClean="0"/>
          </a:p>
          <a:p>
            <a:pPr algn="ctr"/>
            <a:r>
              <a:rPr lang="ru-RU" dirty="0" smtClean="0"/>
              <a:t>Одна из </a:t>
            </a:r>
            <a:r>
              <a:rPr lang="ru-RU" dirty="0"/>
              <a:t>наиболее эффективных форм работы с детьми по развитию познавательной </a:t>
            </a:r>
            <a:r>
              <a:rPr lang="ru-RU" dirty="0" smtClean="0"/>
              <a:t>активности:</a:t>
            </a:r>
            <a:endParaRPr lang="ru-RU" dirty="0" smtClean="0"/>
          </a:p>
          <a:p>
            <a:pPr algn="ctr"/>
            <a:r>
              <a:rPr lang="ru-RU" dirty="0" smtClean="0"/>
              <a:t>-делает </a:t>
            </a:r>
            <a:r>
              <a:rPr lang="ru-RU" dirty="0"/>
              <a:t>дошкольников активными участниками образовательного процесса, становится инструментом их </a:t>
            </a:r>
            <a:r>
              <a:rPr lang="ru-RU" dirty="0" smtClean="0"/>
              <a:t>саморазвития;</a:t>
            </a:r>
            <a:endParaRPr lang="ru-RU" dirty="0" smtClean="0"/>
          </a:p>
          <a:p>
            <a:pPr algn="ctr"/>
            <a:r>
              <a:rPr lang="ru-RU" dirty="0" smtClean="0"/>
              <a:t>-позволяет </a:t>
            </a:r>
            <a:r>
              <a:rPr lang="ru-RU" dirty="0"/>
              <a:t>изучить большой объём информации, провести через все виды детской </a:t>
            </a:r>
            <a:r>
              <a:rPr lang="ru-RU" dirty="0" smtClean="0"/>
              <a:t>деятельности;</a:t>
            </a:r>
            <a:endParaRPr lang="ru-RU" dirty="0" smtClean="0"/>
          </a:p>
          <a:p>
            <a:pPr algn="ctr"/>
            <a:r>
              <a:rPr lang="ru-RU" dirty="0" smtClean="0"/>
              <a:t>-возможность </a:t>
            </a:r>
            <a:r>
              <a:rPr lang="ru-RU" dirty="0"/>
              <a:t>изучения той или иной темы в свободной деятельности.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3314" name="Picture 2" descr="https://tlum.ru/uploads/15b941902f475903fe8e3eb34bf7a300701c4e580c1b579a4cbd0672e74b40a0.jpe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560" y="1484784"/>
            <a:ext cx="2202597" cy="18722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Овал 5"/>
          <p:cNvSpPr/>
          <p:nvPr/>
        </p:nvSpPr>
        <p:spPr>
          <a:xfrm>
            <a:off x="1475656" y="227687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6" name="Picture 4" descr="https://media.cdnandroid.com/f5/7f/78/aa/imagen-mir-mashi-0b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04248" y="3645024"/>
            <a:ext cx="1876779" cy="19155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318" name="Picture 6" descr="https://im0-tub-ru.yandex.net/i?id=518ba80d6ee6526bf700ad212a9c1dfd-l&amp;ref=rim&amp;n=13&amp;w=1080&amp;h=108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55768" y="476672"/>
            <a:ext cx="1872208" cy="18722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320" name="Picture 8" descr="https://im0-tub-ru.yandex.net/i?id=4dbeb41b58061bf4f4179b7de0c96d1a-l&amp;ref=rim&amp;n=13&amp;w=1080&amp;h=108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504" y="4553744"/>
            <a:ext cx="2160240" cy="21602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igr.net/up/datas/235899/010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1.1zoom.ru/big3/328/Hedgehogs_Little_girls_446590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7504" y="3212976"/>
            <a:ext cx="5288456" cy="35283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2054" name="Picture 6" descr="https://avatars.mds.yandex.net/get-zen_doc/1066925/pub_5c2e3e342fe7ad00aa075a5f_5c2e3e3f0129cd00aaa5abff/scale_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16632"/>
            <a:ext cx="4253308" cy="283277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2056" name="Picture 8" descr="https://cloudstatic.eva.ru/eva/220000-230000/220612/channel/4092017918_67afd18582_o_105658087844201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861048"/>
            <a:ext cx="4248472" cy="28225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2058" name="Picture 10" descr="https://images.la.lv/uploads/2015/04/berns-koks-pavasari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76672"/>
            <a:ext cx="4427984" cy="295690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0cf9/000e8be8-97f57c61/hello_html_51c6c02c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1520" y="2492896"/>
            <a:ext cx="8748464" cy="42210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187624" y="404664"/>
            <a:ext cx="72728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Большое </a:t>
            </a:r>
            <a:r>
              <a:rPr lang="ru-RU" dirty="0"/>
              <a:t>значение для познавательного развития ребенка имеет </a:t>
            </a:r>
            <a:r>
              <a:rPr lang="ru-RU" b="1" dirty="0"/>
              <a:t>экспериментирование</a:t>
            </a:r>
            <a:r>
              <a:rPr lang="ru-RU" dirty="0"/>
              <a:t>. </a:t>
            </a:r>
            <a:endParaRPr lang="ru-RU" dirty="0" smtClean="0"/>
          </a:p>
          <a:p>
            <a:pPr algn="ctr"/>
            <a:r>
              <a:rPr lang="ru-RU" dirty="0" smtClean="0"/>
              <a:t>Проведение </a:t>
            </a:r>
            <a:r>
              <a:rPr lang="ru-RU" dirty="0"/>
              <a:t>опытов - увлекательное занятие для ребят, в процессе которого они высказывают свои предположения, используют разные способы проверки, делают выводы, у них развивается самостоятельность мышления и поддерживается познавательный интерес к окружающему миру.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4973</Words>
  <Application>WPS Presentation</Application>
  <PresentationFormat>Экран (4:3)</PresentationFormat>
  <Paragraphs>69</Paragraphs>
  <Slides>11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Arial</vt:lpstr>
      <vt:lpstr>SimSun</vt:lpstr>
      <vt:lpstr>Wingdings</vt:lpstr>
      <vt:lpstr>Times New Roman</vt:lpstr>
      <vt:lpstr>Calibri</vt:lpstr>
      <vt:lpstr>Microsoft YaHei</vt:lpstr>
      <vt:lpstr>Arial Unicode MS</vt:lpstr>
      <vt:lpstr>Тема Office</vt:lpstr>
      <vt:lpstr>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Александр</cp:lastModifiedBy>
  <cp:revision>36</cp:revision>
  <dcterms:created xsi:type="dcterms:W3CDTF">2021-01-25T19:30:00Z</dcterms:created>
  <dcterms:modified xsi:type="dcterms:W3CDTF">2021-11-28T10:59:33Z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E558A173D873412DBDE95755396B2D8C</vt:lpwstr>
  </property>
  <property fmtid="{D5CDD505-2E9C-101B-9397-08002B2CF9AE}" pid="3" name="KSOProductBuildVer">
    <vt:lpwstr>1049-11.2.0.10382</vt:lpwstr>
  </property>
</Properties>
</file>