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5" r:id="rId3"/>
    <p:sldId id="286" r:id="rId4"/>
    <p:sldId id="257" r:id="rId5"/>
    <p:sldId id="258" r:id="rId6"/>
    <p:sldId id="298" r:id="rId7"/>
    <p:sldId id="269" r:id="rId8"/>
    <p:sldId id="266" r:id="rId9"/>
    <p:sldId id="267" r:id="rId10"/>
    <p:sldId id="289" r:id="rId11"/>
    <p:sldId id="299" r:id="rId12"/>
    <p:sldId id="295" r:id="rId13"/>
    <p:sldId id="296" r:id="rId14"/>
    <p:sldId id="293" r:id="rId15"/>
    <p:sldId id="291" r:id="rId16"/>
    <p:sldId id="29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16F6"/>
    <a:srgbClr val="19F3F3"/>
    <a:srgbClr val="F31E19"/>
    <a:srgbClr val="F21AD3"/>
    <a:srgbClr val="268919"/>
    <a:srgbClr val="66FF66"/>
    <a:srgbClr val="830EB2"/>
    <a:srgbClr val="0AD814"/>
    <a:srgbClr val="E39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89FE44-A346-496D-817F-61296BD8A199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9F3BCC-EEB4-47DC-9D23-E4BEF93C86B1}">
      <dgm:prSet phldrT="[Текст]"/>
      <dgm:spPr>
        <a:solidFill>
          <a:srgbClr val="00B0F0"/>
        </a:solidFill>
      </dgm:spPr>
      <dgm:t>
        <a:bodyPr/>
        <a:lstStyle/>
        <a:p>
          <a:r>
            <a:rPr kumimoji="0" lang="ru-RU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Times New Roman" pitchFamily="18" charset="0"/>
              <a:cs typeface="Times New Roman" pitchFamily="18" charset="0"/>
            </a:rPr>
            <a:t>эксперимент</a:t>
          </a:r>
          <a:endParaRPr lang="ru-RU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E49D7B8-4B91-4452-AF9A-01504EBE51D3}" type="parTrans" cxnId="{11B1CAB3-B476-42D5-A221-EFCEAA296F0C}">
      <dgm:prSet/>
      <dgm:spPr/>
      <dgm:t>
        <a:bodyPr/>
        <a:lstStyle/>
        <a:p>
          <a:endParaRPr lang="ru-RU"/>
        </a:p>
      </dgm:t>
    </dgm:pt>
    <dgm:pt modelId="{5949721F-760C-41EA-8B5A-A10DBB60B8E5}" type="sibTrans" cxnId="{11B1CAB3-B476-42D5-A221-EFCEAA296F0C}">
      <dgm:prSet/>
      <dgm:spPr/>
      <dgm:t>
        <a:bodyPr/>
        <a:lstStyle/>
        <a:p>
          <a:endParaRPr lang="ru-RU"/>
        </a:p>
      </dgm:t>
    </dgm:pt>
    <dgm:pt modelId="{38C492F4-3D5E-4937-AFCA-AD032BC4201E}">
      <dgm:prSet phldrT="[Текст]" custT="1"/>
      <dgm:spPr>
        <a:solidFill>
          <a:srgbClr val="FFFF00"/>
        </a:solidFill>
      </dgm:spPr>
      <dgm:t>
        <a:bodyPr/>
        <a:lstStyle/>
        <a:p>
          <a:r>
            <a:rPr kumimoji="0" lang="ru-RU" sz="1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Times New Roman" pitchFamily="18" charset="0"/>
              <a:cs typeface="Times New Roman" pitchFamily="18" charset="0"/>
            </a:rPr>
            <a:t>активизируются  мыслительные процессы</a:t>
          </a:r>
          <a:endParaRPr lang="ru-RU" sz="16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B83B6886-B4DD-4801-ACC6-E6384A8A604C}" type="parTrans" cxnId="{F87EFD88-0ACF-430E-8D99-3FD0B8AD45D5}">
      <dgm:prSet/>
      <dgm:spPr/>
      <dgm:t>
        <a:bodyPr/>
        <a:lstStyle/>
        <a:p>
          <a:endParaRPr lang="ru-RU"/>
        </a:p>
      </dgm:t>
    </dgm:pt>
    <dgm:pt modelId="{005C8AFE-BC29-4061-ACE0-0F6ED927C17A}" type="sibTrans" cxnId="{F87EFD88-0ACF-430E-8D99-3FD0B8AD45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EEB147F3-99F9-404A-B6F2-905B1B7731FB}">
      <dgm:prSet phldrT="[Текст]" custT="1"/>
      <dgm:spPr>
        <a:solidFill>
          <a:srgbClr val="F21AD3"/>
        </a:solidFill>
      </dgm:spPr>
      <dgm:t>
        <a:bodyPr/>
        <a:lstStyle/>
        <a:p>
          <a:r>
            <a:rPr kumimoji="0" lang="ru-RU" sz="1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Times New Roman" pitchFamily="18" charset="0"/>
              <a:cs typeface="Times New Roman" pitchFamily="18" charset="0"/>
            </a:rPr>
            <a:t>устанавливать причинно-следственные связи</a:t>
          </a:r>
          <a:endParaRPr lang="ru-RU" sz="16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rgbClr val="FFFF0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3F99C44F-7EC1-48C8-968E-75D71A10A1EA}" type="parTrans" cxnId="{971673E7-EDE7-42C1-8BF6-42119F587E50}">
      <dgm:prSet/>
      <dgm:spPr/>
      <dgm:t>
        <a:bodyPr/>
        <a:lstStyle/>
        <a:p>
          <a:endParaRPr lang="ru-RU"/>
        </a:p>
      </dgm:t>
    </dgm:pt>
    <dgm:pt modelId="{B9623DEA-3A6C-4A1C-B46B-A92DF2796DE2}" type="sibTrans" cxnId="{971673E7-EDE7-42C1-8BF6-42119F587E50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E23D86ED-F37F-4A7F-B259-1F74CC815F80}">
      <dgm:prSet phldrT="[Текст]" custT="1"/>
      <dgm:spPr>
        <a:solidFill>
          <a:srgbClr val="0AD814"/>
        </a:solidFill>
      </dgm:spPr>
      <dgm:t>
        <a:bodyPr/>
        <a:lstStyle/>
        <a:p>
          <a:r>
            <a:rPr kumimoji="0" lang="ru-RU" sz="18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Times New Roman" pitchFamily="18" charset="0"/>
              <a:cs typeface="Times New Roman" pitchFamily="18" charset="0"/>
            </a:rPr>
            <a:t>доказывать и опровергать.</a:t>
          </a:r>
          <a:endParaRPr lang="ru-RU" sz="18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E84CC70-166F-4015-8CE7-8639CC08C73E}" type="parTrans" cxnId="{0C9E78D8-2038-4863-840D-B56A2C7EED9C}">
      <dgm:prSet/>
      <dgm:spPr/>
      <dgm:t>
        <a:bodyPr/>
        <a:lstStyle/>
        <a:p>
          <a:endParaRPr lang="ru-RU"/>
        </a:p>
      </dgm:t>
    </dgm:pt>
    <dgm:pt modelId="{D4E7016A-497D-4029-9E38-B0B18B323542}" type="sibTrans" cxnId="{0C9E78D8-2038-4863-840D-B56A2C7EED9C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F6EBC227-A3B0-4254-9CE2-CFB4F36CF81E}">
      <dgm:prSet phldrT="[Текст]" custT="1"/>
      <dgm:spPr>
        <a:solidFill>
          <a:srgbClr val="830EB2"/>
        </a:solidFill>
      </dgm:spPr>
      <dgm:t>
        <a:bodyPr/>
        <a:lstStyle/>
        <a:p>
          <a:r>
            <a:rPr kumimoji="0" lang="ru-RU" sz="20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Times New Roman" pitchFamily="18" charset="0"/>
              <a:cs typeface="Times New Roman" pitchFamily="18" charset="0"/>
            </a:rPr>
            <a:t>развитие памяти 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rgbClr val="FFFF0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F72AFED-0B51-43D2-9B5F-1A4860053444}" type="parTrans" cxnId="{17BE4542-609B-4016-9901-335761180F13}">
      <dgm:prSet/>
      <dgm:spPr/>
      <dgm:t>
        <a:bodyPr/>
        <a:lstStyle/>
        <a:p>
          <a:endParaRPr lang="ru-RU"/>
        </a:p>
      </dgm:t>
    </dgm:pt>
    <dgm:pt modelId="{DF5B8662-711D-4F98-9A48-2EA30F459F05}" type="sibTrans" cxnId="{17BE4542-609B-4016-9901-335761180F13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D8ECCE31-E17A-456C-8544-44A6A6DF85FE}" type="pres">
      <dgm:prSet presAssocID="{F889FE44-A346-496D-817F-61296BD8A19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EBE22E-86EE-48C3-A9B8-FB6BD6189E89}" type="pres">
      <dgm:prSet presAssocID="{139F3BCC-EEB4-47DC-9D23-E4BEF93C86B1}" presName="centerShape" presStyleLbl="node0" presStyleIdx="0" presStyleCnt="1" custScaleX="91088" custScaleY="76420" custLinFactNeighborX="-3499" custLinFactNeighborY="0"/>
      <dgm:spPr/>
      <dgm:t>
        <a:bodyPr/>
        <a:lstStyle/>
        <a:p>
          <a:endParaRPr lang="ru-RU"/>
        </a:p>
      </dgm:t>
    </dgm:pt>
    <dgm:pt modelId="{79A901B8-ADE2-4457-87A8-6D1AFA7E5941}" type="pres">
      <dgm:prSet presAssocID="{38C492F4-3D5E-4937-AFCA-AD032BC4201E}" presName="node" presStyleLbl="node1" presStyleIdx="0" presStyleCnt="4" custScaleX="205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53D84B-5F3A-4238-9C5B-E4D893131287}" type="pres">
      <dgm:prSet presAssocID="{38C492F4-3D5E-4937-AFCA-AD032BC4201E}" presName="dummy" presStyleCnt="0"/>
      <dgm:spPr/>
    </dgm:pt>
    <dgm:pt modelId="{61EC14E7-4FE5-4287-86E2-A468B1FE0FB6}" type="pres">
      <dgm:prSet presAssocID="{005C8AFE-BC29-4061-ACE0-0F6ED927C17A}" presName="sibTrans" presStyleLbl="sibTrans2D1" presStyleIdx="0" presStyleCnt="4"/>
      <dgm:spPr/>
      <dgm:t>
        <a:bodyPr/>
        <a:lstStyle/>
        <a:p>
          <a:endParaRPr lang="ru-RU"/>
        </a:p>
      </dgm:t>
    </dgm:pt>
    <dgm:pt modelId="{7752E718-57E1-4C08-BAD2-12E4BCDD286B}" type="pres">
      <dgm:prSet presAssocID="{EEB147F3-99F9-404A-B6F2-905B1B7731FB}" presName="node" presStyleLbl="node1" presStyleIdx="1" presStyleCnt="4" custScaleX="175314" custScaleY="109172" custRadScaleRad="110482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B96121-794B-4757-96A0-807D4F9D040E}" type="pres">
      <dgm:prSet presAssocID="{EEB147F3-99F9-404A-B6F2-905B1B7731FB}" presName="dummy" presStyleCnt="0"/>
      <dgm:spPr/>
    </dgm:pt>
    <dgm:pt modelId="{4EAB00CF-7921-4461-B016-4EE4990DDD60}" type="pres">
      <dgm:prSet presAssocID="{B9623DEA-3A6C-4A1C-B46B-A92DF2796DE2}" presName="sibTrans" presStyleLbl="sibTrans2D1" presStyleIdx="1" presStyleCnt="4" custScaleX="101550"/>
      <dgm:spPr/>
      <dgm:t>
        <a:bodyPr/>
        <a:lstStyle/>
        <a:p>
          <a:endParaRPr lang="ru-RU"/>
        </a:p>
      </dgm:t>
    </dgm:pt>
    <dgm:pt modelId="{270375E4-E3CE-4BF3-B7AA-459A03FC6946}" type="pres">
      <dgm:prSet presAssocID="{E23D86ED-F37F-4A7F-B259-1F74CC815F80}" presName="node" presStyleLbl="node1" presStyleIdx="2" presStyleCnt="4" custScaleX="172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9041C-F9AE-4236-B993-2326E553165D}" type="pres">
      <dgm:prSet presAssocID="{E23D86ED-F37F-4A7F-B259-1F74CC815F80}" presName="dummy" presStyleCnt="0"/>
      <dgm:spPr/>
    </dgm:pt>
    <dgm:pt modelId="{F4913D9A-D7AB-424C-ADC9-DAF6C0D55121}" type="pres">
      <dgm:prSet presAssocID="{D4E7016A-497D-4029-9E38-B0B18B323542}" presName="sibTrans" presStyleLbl="sibTrans2D1" presStyleIdx="2" presStyleCnt="4"/>
      <dgm:spPr/>
      <dgm:t>
        <a:bodyPr/>
        <a:lstStyle/>
        <a:p>
          <a:endParaRPr lang="ru-RU"/>
        </a:p>
      </dgm:t>
    </dgm:pt>
    <dgm:pt modelId="{6FD862A7-79C2-4D84-8E01-2B1057E1FF83}" type="pres">
      <dgm:prSet presAssocID="{F6EBC227-A3B0-4254-9CE2-CFB4F36CF81E}" presName="node" presStyleLbl="node1" presStyleIdx="3" presStyleCnt="4" custScaleX="142058" custRadScaleRad="108438" custRadScaleInc="5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2FA05-0C1E-41F1-BF21-7DBF8F1FB694}" type="pres">
      <dgm:prSet presAssocID="{F6EBC227-A3B0-4254-9CE2-CFB4F36CF81E}" presName="dummy" presStyleCnt="0"/>
      <dgm:spPr/>
    </dgm:pt>
    <dgm:pt modelId="{36BE971F-E7B2-45AF-B751-217658460310}" type="pres">
      <dgm:prSet presAssocID="{DF5B8662-711D-4F98-9A48-2EA30F459F05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2F4A600F-CD83-4E36-8F9B-547004A6D390}" type="presOf" srcId="{139F3BCC-EEB4-47DC-9D23-E4BEF93C86B1}" destId="{3EEBE22E-86EE-48C3-A9B8-FB6BD6189E89}" srcOrd="0" destOrd="0" presId="urn:microsoft.com/office/officeart/2005/8/layout/radial6"/>
    <dgm:cxn modelId="{A7131F77-6503-45DB-848C-54A54EA8D344}" type="presOf" srcId="{D4E7016A-497D-4029-9E38-B0B18B323542}" destId="{F4913D9A-D7AB-424C-ADC9-DAF6C0D55121}" srcOrd="0" destOrd="0" presId="urn:microsoft.com/office/officeart/2005/8/layout/radial6"/>
    <dgm:cxn modelId="{11B1CAB3-B476-42D5-A221-EFCEAA296F0C}" srcId="{F889FE44-A346-496D-817F-61296BD8A199}" destId="{139F3BCC-EEB4-47DC-9D23-E4BEF93C86B1}" srcOrd="0" destOrd="0" parTransId="{0E49D7B8-4B91-4452-AF9A-01504EBE51D3}" sibTransId="{5949721F-760C-41EA-8B5A-A10DBB60B8E5}"/>
    <dgm:cxn modelId="{F3702570-27A5-4791-BB7B-BA60CA22D633}" type="presOf" srcId="{EEB147F3-99F9-404A-B6F2-905B1B7731FB}" destId="{7752E718-57E1-4C08-BAD2-12E4BCDD286B}" srcOrd="0" destOrd="0" presId="urn:microsoft.com/office/officeart/2005/8/layout/radial6"/>
    <dgm:cxn modelId="{F90F0001-1CD8-43DC-9CD4-60F80E43C2C1}" type="presOf" srcId="{F6EBC227-A3B0-4254-9CE2-CFB4F36CF81E}" destId="{6FD862A7-79C2-4D84-8E01-2B1057E1FF83}" srcOrd="0" destOrd="0" presId="urn:microsoft.com/office/officeart/2005/8/layout/radial6"/>
    <dgm:cxn modelId="{E3FB756A-34D2-4BD1-8C8A-027782BF811A}" type="presOf" srcId="{DF5B8662-711D-4F98-9A48-2EA30F459F05}" destId="{36BE971F-E7B2-45AF-B751-217658460310}" srcOrd="0" destOrd="0" presId="urn:microsoft.com/office/officeart/2005/8/layout/radial6"/>
    <dgm:cxn modelId="{C527A781-81FD-4448-A362-BD9BBC119B97}" type="presOf" srcId="{005C8AFE-BC29-4061-ACE0-0F6ED927C17A}" destId="{61EC14E7-4FE5-4287-86E2-A468B1FE0FB6}" srcOrd="0" destOrd="0" presId="urn:microsoft.com/office/officeart/2005/8/layout/radial6"/>
    <dgm:cxn modelId="{1C6834DE-477A-48C3-9DF1-C8B9C9CC77A4}" type="presOf" srcId="{38C492F4-3D5E-4937-AFCA-AD032BC4201E}" destId="{79A901B8-ADE2-4457-87A8-6D1AFA7E5941}" srcOrd="0" destOrd="0" presId="urn:microsoft.com/office/officeart/2005/8/layout/radial6"/>
    <dgm:cxn modelId="{9F780B0A-631A-4BA0-8D00-7B76415C55DE}" type="presOf" srcId="{F889FE44-A346-496D-817F-61296BD8A199}" destId="{D8ECCE31-E17A-456C-8544-44A6A6DF85FE}" srcOrd="0" destOrd="0" presId="urn:microsoft.com/office/officeart/2005/8/layout/radial6"/>
    <dgm:cxn modelId="{0F2F3BEB-48FC-4AAA-BBC3-C6CB3CE05463}" type="presOf" srcId="{E23D86ED-F37F-4A7F-B259-1F74CC815F80}" destId="{270375E4-E3CE-4BF3-B7AA-459A03FC6946}" srcOrd="0" destOrd="0" presId="urn:microsoft.com/office/officeart/2005/8/layout/radial6"/>
    <dgm:cxn modelId="{B0C43925-92E6-4A2E-8EE3-E1D4478FDA55}" type="presOf" srcId="{B9623DEA-3A6C-4A1C-B46B-A92DF2796DE2}" destId="{4EAB00CF-7921-4461-B016-4EE4990DDD60}" srcOrd="0" destOrd="0" presId="urn:microsoft.com/office/officeart/2005/8/layout/radial6"/>
    <dgm:cxn modelId="{17BE4542-609B-4016-9901-335761180F13}" srcId="{139F3BCC-EEB4-47DC-9D23-E4BEF93C86B1}" destId="{F6EBC227-A3B0-4254-9CE2-CFB4F36CF81E}" srcOrd="3" destOrd="0" parTransId="{8F72AFED-0B51-43D2-9B5F-1A4860053444}" sibTransId="{DF5B8662-711D-4F98-9A48-2EA30F459F05}"/>
    <dgm:cxn modelId="{0C9E78D8-2038-4863-840D-B56A2C7EED9C}" srcId="{139F3BCC-EEB4-47DC-9D23-E4BEF93C86B1}" destId="{E23D86ED-F37F-4A7F-B259-1F74CC815F80}" srcOrd="2" destOrd="0" parTransId="{6E84CC70-166F-4015-8CE7-8639CC08C73E}" sibTransId="{D4E7016A-497D-4029-9E38-B0B18B323542}"/>
    <dgm:cxn modelId="{971673E7-EDE7-42C1-8BF6-42119F587E50}" srcId="{139F3BCC-EEB4-47DC-9D23-E4BEF93C86B1}" destId="{EEB147F3-99F9-404A-B6F2-905B1B7731FB}" srcOrd="1" destOrd="0" parTransId="{3F99C44F-7EC1-48C8-968E-75D71A10A1EA}" sibTransId="{B9623DEA-3A6C-4A1C-B46B-A92DF2796DE2}"/>
    <dgm:cxn modelId="{F87EFD88-0ACF-430E-8D99-3FD0B8AD45D5}" srcId="{139F3BCC-EEB4-47DC-9D23-E4BEF93C86B1}" destId="{38C492F4-3D5E-4937-AFCA-AD032BC4201E}" srcOrd="0" destOrd="0" parTransId="{B83B6886-B4DD-4801-ACC6-E6384A8A604C}" sibTransId="{005C8AFE-BC29-4061-ACE0-0F6ED927C17A}"/>
    <dgm:cxn modelId="{A27F730E-8881-4426-B3A9-631EB6A1E75A}" type="presParOf" srcId="{D8ECCE31-E17A-456C-8544-44A6A6DF85FE}" destId="{3EEBE22E-86EE-48C3-A9B8-FB6BD6189E89}" srcOrd="0" destOrd="0" presId="urn:microsoft.com/office/officeart/2005/8/layout/radial6"/>
    <dgm:cxn modelId="{59AE16B9-C350-4931-B305-8C914663834B}" type="presParOf" srcId="{D8ECCE31-E17A-456C-8544-44A6A6DF85FE}" destId="{79A901B8-ADE2-4457-87A8-6D1AFA7E5941}" srcOrd="1" destOrd="0" presId="urn:microsoft.com/office/officeart/2005/8/layout/radial6"/>
    <dgm:cxn modelId="{87854C70-F9D3-44BB-A36E-2C0DC97AE78D}" type="presParOf" srcId="{D8ECCE31-E17A-456C-8544-44A6A6DF85FE}" destId="{0D53D84B-5F3A-4238-9C5B-E4D893131287}" srcOrd="2" destOrd="0" presId="urn:microsoft.com/office/officeart/2005/8/layout/radial6"/>
    <dgm:cxn modelId="{32B49314-8CDD-4B5E-9838-B46F017393EB}" type="presParOf" srcId="{D8ECCE31-E17A-456C-8544-44A6A6DF85FE}" destId="{61EC14E7-4FE5-4287-86E2-A468B1FE0FB6}" srcOrd="3" destOrd="0" presId="urn:microsoft.com/office/officeart/2005/8/layout/radial6"/>
    <dgm:cxn modelId="{90F36F78-F386-45BE-AB76-C29F5520603F}" type="presParOf" srcId="{D8ECCE31-E17A-456C-8544-44A6A6DF85FE}" destId="{7752E718-57E1-4C08-BAD2-12E4BCDD286B}" srcOrd="4" destOrd="0" presId="urn:microsoft.com/office/officeart/2005/8/layout/radial6"/>
    <dgm:cxn modelId="{7C177957-BD91-457A-9274-A83F5067626D}" type="presParOf" srcId="{D8ECCE31-E17A-456C-8544-44A6A6DF85FE}" destId="{BFB96121-794B-4757-96A0-807D4F9D040E}" srcOrd="5" destOrd="0" presId="urn:microsoft.com/office/officeart/2005/8/layout/radial6"/>
    <dgm:cxn modelId="{EF14065A-F485-4807-81AF-F572CD9FC803}" type="presParOf" srcId="{D8ECCE31-E17A-456C-8544-44A6A6DF85FE}" destId="{4EAB00CF-7921-4461-B016-4EE4990DDD60}" srcOrd="6" destOrd="0" presId="urn:microsoft.com/office/officeart/2005/8/layout/radial6"/>
    <dgm:cxn modelId="{CC26CAF2-1A8C-4DA6-A9E7-DD0AAB589B7E}" type="presParOf" srcId="{D8ECCE31-E17A-456C-8544-44A6A6DF85FE}" destId="{270375E4-E3CE-4BF3-B7AA-459A03FC6946}" srcOrd="7" destOrd="0" presId="urn:microsoft.com/office/officeart/2005/8/layout/radial6"/>
    <dgm:cxn modelId="{9857C1BD-8553-4A26-9CF9-67D4B3508731}" type="presParOf" srcId="{D8ECCE31-E17A-456C-8544-44A6A6DF85FE}" destId="{85C9041C-F9AE-4236-B993-2326E553165D}" srcOrd="8" destOrd="0" presId="urn:microsoft.com/office/officeart/2005/8/layout/radial6"/>
    <dgm:cxn modelId="{A12A5A6A-4D45-49A5-8489-E6D287E5F16E}" type="presParOf" srcId="{D8ECCE31-E17A-456C-8544-44A6A6DF85FE}" destId="{F4913D9A-D7AB-424C-ADC9-DAF6C0D55121}" srcOrd="9" destOrd="0" presId="urn:microsoft.com/office/officeart/2005/8/layout/radial6"/>
    <dgm:cxn modelId="{5369D4C7-4F50-4AF5-893E-F02A7ED8FE88}" type="presParOf" srcId="{D8ECCE31-E17A-456C-8544-44A6A6DF85FE}" destId="{6FD862A7-79C2-4D84-8E01-2B1057E1FF83}" srcOrd="10" destOrd="0" presId="urn:microsoft.com/office/officeart/2005/8/layout/radial6"/>
    <dgm:cxn modelId="{A5896962-BCEC-4C08-8BFF-CDADCA4A6F09}" type="presParOf" srcId="{D8ECCE31-E17A-456C-8544-44A6A6DF85FE}" destId="{3092FA05-0C1E-41F1-BF21-7DBF8F1FB694}" srcOrd="11" destOrd="0" presId="urn:microsoft.com/office/officeart/2005/8/layout/radial6"/>
    <dgm:cxn modelId="{457AD818-9D43-4D06-92D4-887B488E2D96}" type="presParOf" srcId="{D8ECCE31-E17A-456C-8544-44A6A6DF85FE}" destId="{36BE971F-E7B2-45AF-B751-21765846031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BFC08-C63F-4D59-A87A-3CACC11B167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973E3-8B9A-4747-9E55-B8EA1F630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36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ru-RU" sz="1200" b="0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образовательном процессе дошкольного учреждения учебное экспериментирование является тем методом обучения, который позволяет ребенку моделировать в своем сознании картину мира, основанную на собственных наблюдениях, опытах, установлении взаимозависимостей, закономерностей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973E3-8B9A-4747-9E55-B8EA1F63019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12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973E3-8B9A-4747-9E55-B8EA1F63019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395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Исследовательская мини-лаборатория пополняется новыми материалами для экспериментирования.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973E3-8B9A-4747-9E55-B8EA1F63019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45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6" name="Picture 16" descr="https://static.vecteezy.com/system/resources/previews/000/366/714/original/vector-border-design-with-children-and-la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523"/>
            <a:ext cx="9272279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85786" y="357166"/>
            <a:ext cx="757242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Plain">
              <a:avLst>
                <a:gd name="adj" fmla="val 50721"/>
              </a:avLst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normalizeH="0" baseline="0" dirty="0" smtClean="0">
                <a:ln w="1905"/>
                <a:solidFill>
                  <a:srgbClr val="3116F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anose="020B0606020202030204" pitchFamily="34" charset="0"/>
                <a:ea typeface="Times New Roman" pitchFamily="18" charset="0"/>
                <a:cs typeface="Times New Roman" pitchFamily="18" charset="0"/>
              </a:rPr>
              <a:t>ОПЫТНО-ЭКСПЕРИМЕНТАЛЬНАЯ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normalizeH="0" baseline="0" dirty="0" smtClean="0">
                <a:ln w="1905"/>
                <a:solidFill>
                  <a:srgbClr val="3116F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anose="020B0606020202030204" pitchFamily="34" charset="0"/>
                <a:ea typeface="Times New Roman" pitchFamily="18" charset="0"/>
                <a:cs typeface="Times New Roman" pitchFamily="18" charset="0"/>
              </a:rPr>
              <a:t> ДЕЯТЕЛЬНОСТЬ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normalizeH="0" dirty="0" smtClean="0">
                <a:ln w="1905"/>
                <a:solidFill>
                  <a:srgbClr val="3116F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anose="020B0606020202030204" pitchFamily="34" charset="0"/>
                <a:ea typeface="Times New Roman" pitchFamily="18" charset="0"/>
                <a:cs typeface="Times New Roman" pitchFamily="18" charset="0"/>
              </a:rPr>
              <a:t> в группе </a:t>
            </a:r>
            <a:r>
              <a:rPr kumimoji="0" lang="ru-RU" sz="1500" b="1" i="1" u="none" strike="noStrike" normalizeH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«Теремок»</a:t>
            </a:r>
            <a:endParaRPr kumimoji="0" lang="ru-RU" sz="1800" b="1" i="1" u="none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43" name="AutoShape 3" descr="C:\Users\%D0%9D%D0%B0%D0%B4%D0%B5%D0%B6%D0%B4%D0%B0 %D0%92%D0%B0%D0%BB%D0%B5%D0%BD%D1%82%D0%B8%D0%BD%D0%BE%D0%B2%D0%BD%D0%B0\Desktop\%D0%BE%D0%B1%D0%BE%D0%B1%D1%89%D0%B5%D0%BD%D0%B8%D0%B5\vector-border-design-with-children-and-la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5" name="AutoShape 5" descr="C:\Users\%D0%9D%D0%B0%D0%B4%D0%B5%D0%B6%D0%B4%D0%B0 %D0%92%D0%B0%D0%BB%D0%B5%D0%BD%D1%82%D0%B8%D0%BD%D0%BE%D0%B2%D0%BD%D0%B0\Desktop\%D0%BE%D0%B1%D0%BE%D0%B1%D1%89%D0%B5%D0%BD%D0%B8%D0%B5\vector-border-design-with-children-and-la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7" name="AutoShape 7" descr="C:\Users\%D0%9D%D0%B0%D0%B4%D0%B5%D0%B6%D0%B4%D0%B0 %D0%92%D0%B0%D0%BB%D0%B5%D0%BD%D1%82%D0%B8%D0%BD%D0%BE%D0%B2%D0%BD%D0%B0\Desktop\%D0%BE%D0%B1%D0%BE%D0%B1%D1%89%D0%B5%D0%BD%D0%B8%D0%B5\vector-border-design-with-children-and-la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C:\Users\%D0%9D%D0%B0%D0%B4%D0%B5%D0%B6%D0%B4%D0%B0 %D0%92%D0%B0%D0%BB%D0%B5%D0%BD%D1%82%D0%B8%D0%BD%D0%BE%D0%B2%D0%BD%D0%B0\Desktop\%D0%BE%D0%B1%D0%BE%D0%B1%D1%89%D0%B5%D0%BD%D0%B8%D0%B5\vector-border-design-with-children-and-la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2" name="AutoShape 12" descr="C:\Users\%D0%9D%D0%B0%D0%B4%D0%B5%D0%B6%D0%B4%D0%B0 %D0%92%D0%B0%D0%BB%D0%B5%D0%BD%D1%82%D0%B8%D0%BD%D0%BE%D0%B2%D0%BD%D0%B0\Desktop\%D0%BE%D0%B1%D0%BE%D0%B1%D1%89%D0%B5%D0%BD%D0%B8%D0%B5\vector-border-design-with-children-and-la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4" name="AutoShape 14" descr="C:\Users\%D0%9D%D0%B0%D0%B4%D0%B5%D0%B6%D0%B4%D0%B0 %D0%92%D0%B0%D0%BB%D0%B5%D0%BD%D1%82%D0%B8%D0%BD%D0%BE%D0%B2%D0%BD%D0%B0\Desktop\%D0%BE%D0%B1%D0%BE%D0%B1%D1%89%D0%B5%D0%BD%D0%B8%D0%B5\chemistry-equipment-on-table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571868" y="5929306"/>
            <a:ext cx="5214974" cy="928694"/>
          </a:xfrm>
          <a:prstGeom prst="horizontalScroll">
            <a:avLst>
              <a:gd name="adj" fmla="val 21753"/>
            </a:avLst>
          </a:prstGeom>
          <a:solidFill>
            <a:srgbClr val="0AD8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6165304"/>
            <a:ext cx="502431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1905"/>
                <a:solidFill>
                  <a:srgbClr val="3116F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Воспитатель: </a:t>
            </a:r>
            <a:r>
              <a:rPr lang="ru-RU" sz="2000" b="1" dirty="0" err="1" smtClean="0">
                <a:ln w="1905"/>
                <a:solidFill>
                  <a:srgbClr val="3116F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Деркач</a:t>
            </a:r>
            <a:r>
              <a:rPr lang="ru-RU" sz="2000" b="1" dirty="0" smtClean="0">
                <a:ln w="1905"/>
                <a:solidFill>
                  <a:srgbClr val="3116F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Елена </a:t>
            </a:r>
            <a:r>
              <a:rPr lang="ru-RU" sz="2000" b="1" smtClean="0">
                <a:ln w="1905"/>
                <a:solidFill>
                  <a:srgbClr val="3116F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владимировна</a:t>
            </a:r>
            <a:r>
              <a:rPr lang="ru-RU" sz="2000" b="1" cap="none" spc="0" smtClean="0">
                <a:ln w="1905"/>
                <a:solidFill>
                  <a:srgbClr val="3116F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</a:t>
            </a:r>
            <a:endParaRPr lang="ru-RU" sz="2000" b="1" cap="none" spc="0" dirty="0">
              <a:ln w="1905"/>
              <a:solidFill>
                <a:srgbClr val="3116F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Надежда Валентиновна\Desktop\обобщение\594609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908" cy="6857999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14480" y="428604"/>
            <a:ext cx="5286380" cy="12926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рочие материалы:  масло, мука, соль, сахар , магниты, трубочки, веера, </a:t>
            </a:r>
            <a:endParaRPr kumimoji="0" lang="ru-RU" sz="2000" b="1" i="0" u="none" strike="noStrike" normalizeH="0" baseline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Users\Надежда Валентиновна\Desktop\detsad-13925446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071678"/>
            <a:ext cx="342902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C:\Users\Надежда Валентиновна\Desktop\b3ca9426f465933da27d9236a712f0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071678"/>
            <a:ext cx="252411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 Валентиновна\Desktop\обобщение\science-2799817_1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28662" y="357166"/>
            <a:ext cx="707236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lang="ru-RU" sz="28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88640"/>
            <a:ext cx="5072098" cy="78581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Экспериментальная работа в ДОУ </a:t>
            </a:r>
            <a:endParaRPr lang="ru-RU" i="1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940152" y="1988840"/>
            <a:ext cx="2786082" cy="1357322"/>
          </a:xfrm>
          <a:prstGeom prst="wedgeRoundRectCallout">
            <a:avLst>
              <a:gd name="adj1" fmla="val -102164"/>
              <a:gd name="adj2" fmla="val -122529"/>
              <a:gd name="adj3" fmla="val 16667"/>
            </a:avLst>
          </a:prstGeom>
          <a:solidFill>
            <a:srgbClr val="F21AD3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развивает мыслительные операции</a:t>
            </a:r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251520" y="2276872"/>
            <a:ext cx="2857520" cy="1285884"/>
          </a:xfrm>
          <a:prstGeom prst="wedgeRoundRectCallout">
            <a:avLst>
              <a:gd name="adj1" fmla="val 95305"/>
              <a:gd name="adj2" fmla="val -149699"/>
              <a:gd name="adj3" fmla="val 16667"/>
            </a:avLst>
          </a:prstGeom>
          <a:solidFill>
            <a:srgbClr val="66FF66"/>
          </a:solidFill>
          <a:ln>
            <a:solidFill>
              <a:srgbClr val="268919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интерес к </a:t>
            </a:r>
          </a:p>
          <a:p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исследованию </a:t>
            </a:r>
          </a:p>
          <a:p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природы</a:t>
            </a:r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95536" y="5301208"/>
            <a:ext cx="3071834" cy="1214446"/>
          </a:xfrm>
          <a:prstGeom prst="wedgeRoundRectCallout">
            <a:avLst>
              <a:gd name="adj1" fmla="val 80623"/>
              <a:gd name="adj2" fmla="val -398117"/>
              <a:gd name="adj3" fmla="val 16667"/>
            </a:avLst>
          </a:prstGeom>
          <a:solidFill>
            <a:srgbClr val="F31E19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активизирует восприятие учебного материала </a:t>
            </a:r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572000" y="5143512"/>
            <a:ext cx="3214710" cy="1285884"/>
          </a:xfrm>
          <a:prstGeom prst="wedgeRoundRectCallout">
            <a:avLst>
              <a:gd name="adj1" fmla="val -53275"/>
              <a:gd name="adj2" fmla="val -368595"/>
              <a:gd name="adj3" fmla="val 16667"/>
            </a:avLst>
          </a:prstGeom>
          <a:solidFill>
            <a:srgbClr val="19F3F3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стимулирует познавательную активность и любознательность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 Валентиновна\Desktop\обобщение\science-2799817_1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58772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 </a:t>
            </a:r>
            <a:r>
              <a:rPr lang="ru-RU" sz="2800" b="1" i="1" u="sng" dirty="0" smtClean="0"/>
              <a:t> I опыт. Рисунки на воде.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916832"/>
            <a:ext cx="4032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Для опыта понадобится</a:t>
            </a:r>
            <a:r>
              <a:rPr lang="ru-RU" b="1" dirty="0" smtClean="0"/>
              <a:t>: холодная вода, емкость с большой площадью поверхности, лак для ногтей нескольких цветов, зубочистка.</a:t>
            </a:r>
          </a:p>
          <a:p>
            <a:r>
              <a:rPr lang="ru-RU" b="1" dirty="0" smtClean="0"/>
              <a:t>1. Наливаем холодную воду в сосуд с большой площадью поверхности.</a:t>
            </a:r>
          </a:p>
          <a:p>
            <a:r>
              <a:rPr lang="ru-RU" b="1" dirty="0" smtClean="0"/>
              <a:t>2. Капаем лак для ногтей на поверхность воды.</a:t>
            </a:r>
          </a:p>
          <a:p>
            <a:r>
              <a:rPr lang="ru-RU" b="1" dirty="0" smtClean="0"/>
              <a:t>3. Капаем лак другого цвета, далее другого и так далее.</a:t>
            </a:r>
          </a:p>
          <a:p>
            <a:r>
              <a:rPr lang="ru-RU" b="1" dirty="0" smtClean="0"/>
              <a:t>4. Зубочисткой рисуем рисунок.</a:t>
            </a:r>
          </a:p>
          <a:p>
            <a:r>
              <a:rPr lang="ru-RU" b="1" dirty="0" smtClean="0"/>
              <a:t>5. Опускаем в воду предмет, который хотим покрасить.</a:t>
            </a:r>
          </a:p>
          <a:p>
            <a:endParaRPr lang="ru-RU" b="1" dirty="0" smtClean="0"/>
          </a:p>
        </p:txBody>
      </p:sp>
      <p:pic>
        <p:nvPicPr>
          <p:cNvPr id="6" name="Picture 4" descr="декор ВКонтакт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77377">
            <a:off x="849827" y="1344028"/>
            <a:ext cx="3665984" cy="28351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 Валентиновна\Desktop\обобщение\science-2799817_1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28662" y="357166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 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u="sng" dirty="0" smtClean="0"/>
              <a:t>II</a:t>
            </a:r>
            <a:r>
              <a:rPr lang="ru-RU" b="1" i="1" u="sng" dirty="0" smtClean="0"/>
              <a:t>опыт. Лава – лампа.</a:t>
            </a: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endParaRPr lang="ru-RU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https://lightingandceilingfans.com/wp-content/uploads/imgp/lava-lamp-in-a-bottle-9-90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8760"/>
            <a:ext cx="2543175" cy="381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11960" y="1268760"/>
            <a:ext cx="403244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Для опыта понадобится:</a:t>
            </a:r>
          </a:p>
          <a:p>
            <a:r>
              <a:rPr lang="ru-RU" b="1" dirty="0" smtClean="0"/>
              <a:t>Подсолнечное масло, фруктовые соки, шипучие таблетки аспирина, сосуд.</a:t>
            </a:r>
          </a:p>
          <a:p>
            <a:r>
              <a:rPr lang="ru-RU" b="1" dirty="0" smtClean="0"/>
              <a:t>     Итог: наливаем в сосуд фруктовый сок до половины, доливаем подсолнечное масло и опускаем таблетку аспирина. Сок и масло в бокале живут отдельно друг от друга. Что же касается аспирина, то современные растворимые формы содержат в своем составе соду. В кислой среде идет реакция с выделением углекислого газа, который, стремясь вверх, поднимает жидкость из нижнего слоя. Вот так получается эффект </a:t>
            </a:r>
            <a:r>
              <a:rPr lang="ru-RU" b="1" dirty="0" err="1" smtClean="0"/>
              <a:t>лава-лампы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 Валентиновна\Desktop\обобщение\science-2799817_1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58772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 </a:t>
            </a:r>
            <a:r>
              <a:rPr lang="en-US" sz="2800" b="1" i="1" u="sng" dirty="0" smtClean="0"/>
              <a:t>III </a:t>
            </a:r>
            <a:r>
              <a:rPr lang="ru-RU" sz="2800" b="1" i="1" u="sng" dirty="0" smtClean="0"/>
              <a:t>опыт. Радужная соль.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612845"/>
            <a:ext cx="403244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Для опыта понадобится</a:t>
            </a:r>
            <a:r>
              <a:rPr lang="ru-RU" b="1" dirty="0" smtClean="0"/>
              <a:t>: набор цветного мела, соль, сосуд, бумага.</a:t>
            </a:r>
          </a:p>
          <a:p>
            <a:r>
              <a:rPr lang="ru-RU" b="1" dirty="0" smtClean="0"/>
              <a:t>Итог:</a:t>
            </a:r>
          </a:p>
          <a:p>
            <a:r>
              <a:rPr lang="ru-RU" b="1" dirty="0" smtClean="0"/>
              <a:t>1. Вам нужно взять чистый лист бумаги и насыпать на него 2-3 </a:t>
            </a:r>
            <a:r>
              <a:rPr lang="ru-RU" b="1" dirty="0" err="1" smtClean="0"/>
              <a:t>лож.соли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2. А теперь возьмите мел любого цвета и раскатайте его по соли. Немного нажимайте на мелок, что бы он отдал свой цвет соли. Цвет должен получиться насыщенным.</a:t>
            </a:r>
          </a:p>
          <a:p>
            <a:r>
              <a:rPr lang="ru-RU" b="1" dirty="0" smtClean="0"/>
              <a:t>3. У кого получилось окрасить соль в нужный цвет, аккуратно пересыпьте ее в стеклянную баночку. Чтобы поделка смотрелась интересней, пересыпайте соль в емкость под углом, поворачивая банку. Только делайте это очень аккуратно, чтобы слои соли не перемешать.</a:t>
            </a:r>
          </a:p>
          <a:p>
            <a:r>
              <a:rPr lang="ru-RU" b="1" dirty="0" smtClean="0"/>
              <a:t>4. Далее, опять насыпаем соль и повторяем эту процедуру с мелом другого цвета. Поочередность цветов выбирайте сами.</a:t>
            </a:r>
            <a:endParaRPr lang="ru-RU" b="1" dirty="0"/>
          </a:p>
        </p:txBody>
      </p:sp>
      <p:pic>
        <p:nvPicPr>
          <p:cNvPr id="53250" name="Picture 2" descr="https://www.colors.life/upload/blogs/7e/1c/7e1cebf8db841fd176314d45cb0994a0_RSZ_6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7878">
            <a:off x="201926" y="2222894"/>
            <a:ext cx="4033608" cy="230819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 Валентиновна\Desktop\обобщение\science-2799817_1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28662" y="357166"/>
            <a:ext cx="707236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*</a:t>
            </a:r>
            <a:r>
              <a:rPr lang="ru-RU" dirty="0" smtClean="0"/>
              <a:t> 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 основании данной работы детское экспериментирование является особой формой поисковой деятельности, в которой дети могут проявить свои знания.</a:t>
            </a:r>
            <a:endParaRPr lang="ru-RU" sz="28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*Детское экспериментирование является эффективным и необходимым для развития у дошкольников исследовательской деятельности.</a:t>
            </a:r>
            <a:endParaRPr lang="ru-RU" sz="28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 Валентиновна\Desktop\обобщение\science-2799817_1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28662" y="357166"/>
            <a:ext cx="707236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28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ежда Валентиновна\Desktop\рыскуль\рыс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42852"/>
            <a:ext cx="878684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 детского экспериментирования состоит в том, что современные дети живут и развиваются в эпоху информатизации. В условиях быстро меняющейся жизни от человека требуется не только владение знаниями, но и в первую очередь умение добывать эти знания самому. В наши дни существует реальная проблема современных детей – замена реальной природы виртуальной</a:t>
            </a:r>
            <a:endParaRPr kumimoji="0" lang="ru-RU" sz="2000" b="1" i="0" u="none" strike="noStrike" normalizeH="0" baseline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Надежда Валентиновна\Desktop\look.com.ua-3297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143116"/>
            <a:ext cx="8429684" cy="47148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ежда Валентиновна\Desktop\рыскуль\рыс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42852"/>
            <a:ext cx="36433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все больше времени проводит за компьютером, </a:t>
            </a: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планшетом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телевизором. В этом нет ничего плохого, однако, все хорошо в меру. Никакой, даже самый красивый видеофильм о природе не заменит живого общения с ней. Современные дети нередко испытывают страх перед природой, для них она незнакомая и чужая.</a:t>
            </a:r>
            <a:endParaRPr kumimoji="0" lang="ru-RU" sz="2000" b="1" i="0" u="none" strike="noStrike" normalizeH="0" baseline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2" name="Picture 2" descr="C:\Users\Надежда Валентиновна\Desktop\5bb4311e70e8918c2b8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0"/>
            <a:ext cx="4071934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63" name="Picture 3" descr="C:\Users\Надежда Валентиновна\Desktop\unnam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643314"/>
            <a:ext cx="3143272" cy="2571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 Валентиновна\Desktop\рыскуль\рыс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E:\ДОК\КАРТИНКИ2\анимашки\38862d66a65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05" y="142852"/>
            <a:ext cx="9099795" cy="6715148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43108" y="1643050"/>
            <a:ext cx="521497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Люди, научившиеся </a:t>
            </a:r>
            <a:r>
              <a:rPr kumimoji="0" lang="ru-RU" sz="24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4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наблюдениям и опытам,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прошёл</a:t>
            </a:r>
            <a:r>
              <a:rPr kumimoji="0" lang="ru-RU" sz="24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 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К.Е. Тимирязев</a:t>
            </a:r>
            <a:endParaRPr kumimoji="0" lang="ru-RU" sz="2400" b="1" i="0" u="none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дежда Валентиновна\Desktop\обобщение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/>
        </p:nvGraphicFramePr>
        <p:xfrm>
          <a:off x="142844" y="0"/>
          <a:ext cx="900115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Picture 1" descr="E:\ДОК\КАРТИНКИ2\карт\День Знаний картинки поздравления\kartinka_714_auto_5_80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1" y="3609776"/>
            <a:ext cx="1571636" cy="3248224"/>
          </a:xfrm>
          <a:prstGeom prst="rect">
            <a:avLst/>
          </a:prstGeom>
          <a:noFill/>
        </p:spPr>
      </p:pic>
      <p:sp>
        <p:nvSpPr>
          <p:cNvPr id="7" name="Стрелка вверх 6"/>
          <p:cNvSpPr/>
          <p:nvPr/>
        </p:nvSpPr>
        <p:spPr>
          <a:xfrm>
            <a:off x="4214810" y="1571612"/>
            <a:ext cx="341756" cy="978408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 rot="5400000">
            <a:off x="5508411" y="2882353"/>
            <a:ext cx="341756" cy="642942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flipV="1">
            <a:off x="4214810" y="4286256"/>
            <a:ext cx="341756" cy="978408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rot="16200000">
            <a:off x="2936643" y="3096667"/>
            <a:ext cx="341756" cy="500066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дежда Валентиновна\Desktop\обобщение\594609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908" cy="6857999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285984" y="428604"/>
            <a:ext cx="4429156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Обучение детей экспериментированию необходимо начинать с насыщения развивающей среды:</a:t>
            </a:r>
            <a:endParaRPr kumimoji="0" lang="ru-RU" sz="2000" b="1" i="0" u="none" strike="noStrike" normalizeH="0" baseline="0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Надежда Валентиновна\Desktop\обобщение\20200128_0809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197686" y="1374158"/>
            <a:ext cx="4320000" cy="5857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дежда Валентиновна\Desktop\обобщение\594609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908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714356"/>
            <a:ext cx="4357718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Приборы-помощники: лупы, весы, песочные часы, разнообразные сосуды</a:t>
            </a:r>
            <a:endParaRPr lang="ru-RU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адежда Валентиновна\Desktop\обобщение\20200128_0814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000" flipV="1">
            <a:off x="640277" y="2413637"/>
            <a:ext cx="3290830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5" name="Picture 1" descr="C:\Users\Надежда Валентиновна\Desktop\b3ca9426f465933da27d9236a712f0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071678"/>
            <a:ext cx="3214710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Надежда Валентиновна\Desktop\обобщение\594609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908" cy="6857999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28728" y="357166"/>
            <a:ext cx="5643570" cy="1600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риродный материал: камешки, ракушки, шишки, красители: пищевые и непищевые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(гуашь, акварельные краски и др.)</a:t>
            </a:r>
            <a:r>
              <a:rPr kumimoji="0" lang="ru-RU" sz="20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normalizeH="0" baseline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Надежда Валентиновна\Desktop\обобщение\20200128_0815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071678"/>
            <a:ext cx="3071834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C:\Users\Надежда Валентиновна\Desktop\обобщение\20200129_1406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16017" y="1484719"/>
            <a:ext cx="2071702" cy="267411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 descr="C:\Users\Надежда Валентиновна\Desktop\обобщение\20200129_1404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357290" y="3714752"/>
            <a:ext cx="192882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C:\Users\Надежда Валентиновна\Desktop\обобщение\20200129_1410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79157" y="3607595"/>
            <a:ext cx="207170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Надежда Валентиновна\Desktop\обобщение\594609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908" cy="6857999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14480" y="357166"/>
            <a:ext cx="5357818" cy="190821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едицинские материалы: пипетки, колбы, деревянные палочки, шприцы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(без игл)</a:t>
            </a:r>
            <a:r>
              <a:rPr kumimoji="0" lang="ru-RU" sz="2000" b="1" i="1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мерные </a:t>
            </a: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стаканчики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резиновые груши</a:t>
            </a:r>
            <a:endParaRPr kumimoji="0" lang="ru-RU" sz="2000" b="1" i="0" u="none" strike="noStrike" normalizeH="0" baseline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Надежда Валентиновна\Desktop\обобщение\20200129_1402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85786" y="3214686"/>
            <a:ext cx="3143272" cy="3429024"/>
          </a:xfrm>
          <a:prstGeom prst="rect">
            <a:avLst/>
          </a:prstGeom>
          <a:ln w="57150" cap="rnd">
            <a:solidFill>
              <a:srgbClr val="66FF66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C:\Users\Надежда Валентиновна\Desktop\обобщение\20200129_1402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44579" y="1770471"/>
            <a:ext cx="2857520" cy="3317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529</Words>
  <Application>Microsoft Office PowerPoint</Application>
  <PresentationFormat>Экран (4:3)</PresentationFormat>
  <Paragraphs>75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 Unicode MS</vt:lpstr>
      <vt:lpstr>Arial</vt:lpstr>
      <vt:lpstr>Arial Narrow</vt:lpstr>
      <vt:lpstr>Calibri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 Валентиновна</dc:creator>
  <cp:lastModifiedBy>Пользователь</cp:lastModifiedBy>
  <cp:revision>67</cp:revision>
  <dcterms:created xsi:type="dcterms:W3CDTF">2020-01-26T13:49:31Z</dcterms:created>
  <dcterms:modified xsi:type="dcterms:W3CDTF">2021-11-29T06:51:46Z</dcterms:modified>
</cp:coreProperties>
</file>