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828" r:id="rId1"/>
  </p:sldMasterIdLst>
  <p:sldIdLst>
    <p:sldId id="256" r:id="rId2"/>
    <p:sldId id="257" r:id="rId3"/>
    <p:sldId id="258" r:id="rId4"/>
    <p:sldId id="263" r:id="rId5"/>
    <p:sldId id="259" r:id="rId6"/>
    <p:sldId id="264" r:id="rId7"/>
    <p:sldId id="265" r:id="rId8"/>
    <p:sldId id="266" r:id="rId9"/>
    <p:sldId id="260" r:id="rId10"/>
    <p:sldId id="262" r:id="rId11"/>
    <p:sldId id="267" r:id="rId12"/>
    <p:sldId id="268" r:id="rId13"/>
    <p:sldId id="269" r:id="rId14"/>
    <p:sldId id="270" r:id="rId15"/>
    <p:sldId id="272" r:id="rId16"/>
    <p:sldId id="271" r:id="rId17"/>
    <p:sldId id="275" r:id="rId18"/>
    <p:sldId id="273" r:id="rId19"/>
    <p:sldId id="274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4660"/>
  </p:normalViewPr>
  <p:slideViewPr>
    <p:cSldViewPr>
      <p:cViewPr>
        <p:scale>
          <a:sx n="100" d="100"/>
          <a:sy n="100" d="100"/>
        </p:scale>
        <p:origin x="-546" y="1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FB0B5D7-9EAB-4120-BABF-895CC98A19D7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CBCFF75-DA92-4A43-A8BE-A0BFB691E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0B5D7-9EAB-4120-BABF-895CC98A19D7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FF75-DA92-4A43-A8BE-A0BFB691E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0B5D7-9EAB-4120-BABF-895CC98A19D7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FF75-DA92-4A43-A8BE-A0BFB691E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FB0B5D7-9EAB-4120-BABF-895CC98A19D7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CBCFF75-DA92-4A43-A8BE-A0BFB691EF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FB0B5D7-9EAB-4120-BABF-895CC98A19D7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CBCFF75-DA92-4A43-A8BE-A0BFB691E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0B5D7-9EAB-4120-BABF-895CC98A19D7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FF75-DA92-4A43-A8BE-A0BFB691EF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0B5D7-9EAB-4120-BABF-895CC98A19D7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FF75-DA92-4A43-A8BE-A0BFB691EF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FB0B5D7-9EAB-4120-BABF-895CC98A19D7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BCFF75-DA92-4A43-A8BE-A0BFB691EF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0B5D7-9EAB-4120-BABF-895CC98A19D7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FF75-DA92-4A43-A8BE-A0BFB691E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FB0B5D7-9EAB-4120-BABF-895CC98A19D7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CBCFF75-DA92-4A43-A8BE-A0BFB691EF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FB0B5D7-9EAB-4120-BABF-895CC98A19D7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BCFF75-DA92-4A43-A8BE-A0BFB691EF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FB0B5D7-9EAB-4120-BABF-895CC98A19D7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CBCFF75-DA92-4A43-A8BE-A0BFB691E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95736" y="404664"/>
            <a:ext cx="49685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МБДОУ 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Усть-Ишимский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детский сад №1»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979712" y="1676149"/>
            <a:ext cx="532859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Самообразование педагога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соответствии с ФГОС ДО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5076056" y="3663604"/>
            <a:ext cx="367240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Подготовила воспитатель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квалификационной категории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Кульмаметьева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З.Р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275856" y="5572125"/>
            <a:ext cx="30963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с. Усть-Ишим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2021г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512" y="480345"/>
          <a:ext cx="8640959" cy="6094971"/>
        </p:xfrm>
        <a:graphic>
          <a:graphicData uri="http://schemas.openxmlformats.org/drawingml/2006/table">
            <a:tbl>
              <a:tblPr/>
              <a:tblGrid>
                <a:gridCol w="315576"/>
                <a:gridCol w="2315984"/>
                <a:gridCol w="3064601"/>
                <a:gridCol w="1656777"/>
                <a:gridCol w="1288021"/>
              </a:tblGrid>
              <a:tr h="3011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9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9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Содержание деятельности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Форма представления результатов работы, результат участия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Планируемые сроки реализации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Отметка о выполнении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663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Повышение квалификации в системе непрерывного профессионального образования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83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Обучение на курсах повышения квалификации по направлениям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Документ, справка, сертификат, подтверждающие прохождение курсов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3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Посещение семинаров, мастер-классов, вебинаров по направлениям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Документ, справка, сертификат, подтверждающие участие в семинарах, </a:t>
                      </a:r>
                      <a:r>
                        <a:rPr lang="ru-RU" sz="900" dirty="0" err="1">
                          <a:latin typeface="Times New Roman"/>
                          <a:ea typeface="Calibri"/>
                          <a:cs typeface="Times New Roman"/>
                        </a:rPr>
                        <a:t>вебинарах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663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Изучение литературы, связанной с проблемами профессионального развития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22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Изучение нормативных документов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3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Изучение научно-методической литературы по направлениям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663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Разработка программно-методического обеспечения воспитательно-образовательного процесса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Картотека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Мастер-класс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Педагогические проекты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7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Организация РППС группы в соответствии с обозначенными дефицитами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Участие в выставке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Участие в системе методической работы в ДОУ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22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Выступление на педагогических советах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Открытые просмотры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2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Создание компьютерных презентаций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663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Участие педагога в конкурсах профессионального мастерства на разных уровнях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11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Конкурсы педагогического мастерства разных уровней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663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Обобщение собственного педагогического опыта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Мастер-класс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Презентация опыта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Статья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3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Разработанные консультации консультационного центра РИП ИнКО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663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Взаимодействие с родителями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Совместные досуги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Проекты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Консультации 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Мастер-классы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403648" y="-23722"/>
            <a:ext cx="66967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Индивидуальный план профессионального развития педагога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764704"/>
          <a:ext cx="8424936" cy="4392490"/>
        </p:xfrm>
        <a:graphic>
          <a:graphicData uri="http://schemas.openxmlformats.org/drawingml/2006/table">
            <a:tbl>
              <a:tblPr/>
              <a:tblGrid>
                <a:gridCol w="2088232"/>
                <a:gridCol w="2123668"/>
                <a:gridCol w="2106518"/>
                <a:gridCol w="2106518"/>
              </a:tblGrid>
              <a:tr h="12518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Calibri"/>
                          <a:cs typeface="Times New Roman"/>
                        </a:rPr>
                        <a:t>Планируемый результат развития компетенции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Calibri"/>
                          <a:cs typeface="Times New Roman"/>
                        </a:rPr>
                        <a:t>Фактические результаты развития компетенции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Calibri"/>
                          <a:cs typeface="Times New Roman"/>
                        </a:rPr>
                        <a:t>Различия между фактическими и запланированными результатами развития компетенции. Причины различий.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Calibri"/>
                          <a:cs typeface="Times New Roman"/>
                        </a:rPr>
                        <a:t>Выводы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475656" y="-94566"/>
            <a:ext cx="65527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Анализ выполнения индивидуального плана профессиональной деятельности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4" y="980732"/>
          <a:ext cx="8208910" cy="4032440"/>
        </p:xfrm>
        <a:graphic>
          <a:graphicData uri="http://schemas.openxmlformats.org/drawingml/2006/table">
            <a:tbl>
              <a:tblPr/>
              <a:tblGrid>
                <a:gridCol w="846863"/>
                <a:gridCol w="632651"/>
                <a:gridCol w="1966764"/>
                <a:gridCol w="2280869"/>
                <a:gridCol w="1113796"/>
                <a:gridCol w="1367967"/>
              </a:tblGrid>
              <a:tr h="7817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r>
                        <a:rPr lang="ru-RU" sz="105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050" b="1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05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Calibri"/>
                          <a:cs typeface="Times New Roman"/>
                        </a:rPr>
                        <a:t>Пункты ИППР 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Calibri"/>
                          <a:cs typeface="Times New Roman"/>
                        </a:rPr>
                        <a:t>Мероприятия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Calibri"/>
                          <a:cs typeface="Times New Roman"/>
                        </a:rPr>
                        <a:t>Сроки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Calibri"/>
                          <a:cs typeface="Times New Roman"/>
                        </a:rPr>
                        <a:t>Отметка о выполнении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699792" y="152290"/>
            <a:ext cx="34563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 корректировки ИППР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95536" y="275378"/>
            <a:ext cx="7992888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работы по самообразованию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Информационно – подготовительный этап (вводно-ознакомительный).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Включает в себя: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Изучение научно-методической  литературы;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Изучение периодической печати;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Посещение библиотек;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Знакомство с работами других педагогов;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Ведение собственной картотеки литературы и периодической печати по теме.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Практический этап. На данном этапе педагог может: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Составить картотеки игр и упражнений по теме, над которой работает;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Разработать схемы, модели, алгоритмы по теме самообразования;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Разработка конспектов занятий;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Разработать рекомендации, памятки для педагогов и родителей;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Подготовить консультации по теме;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Разработать и апробировать систему работы по конкретному разделу программы – составление календарно – тематического плана и подбор методов, приемов для развития обучающихся;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Разработать проекты;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Разработать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опросники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диагностирования обучающихся;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Создать фотоальбом или видеофильм по проблеме, над которой работает педагог;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Создать собственные методические пособия, атрибуты;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Участвовать в работе конференций, семинаров.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95536" y="905402"/>
            <a:ext cx="828092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Итоговый этап (отчет). Формы отчета: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проекта;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-Выступления на педсоветах, методических объединениях, конференциях по обмену и обобщению педагогического опыта;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Мастер – классы;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Участие в конкурсах «Воспитатель года», «Мой лучший урок»;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Внедрение в педагогический процесс проектов, образовательных программ, методических пособий;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Ознакомление коллег с новинками методической литературы по теме самообразования (проблеме);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Неделя педагогического мастерства;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Анализ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взаимопосещений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видеоматериалов;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Выставки работ педагогов и детей по темам самообразования.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547664" y="257544"/>
            <a:ext cx="64087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Выбор темы самообразования воспитателя детского сада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95536" y="791335"/>
            <a:ext cx="8352928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Основными направлениями в системе самообразования педагогов дошкольного учреждения могут быть: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Ознакомление с новыми нормативными документами по вопросам дошкольного воспитания;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учебной и научно-методической литературы;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Ознакомление с новыми достижениями педагогики, детской психологии, анатомии, физиологии;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новых программ и педагогических технологий;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Ознакомление с передовой практикой дошкольных учреждений;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общекультурного уровня.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Для молодых специалистов: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Осознание ценностей личностно-ориентированной модели воспитания, обучения и развития;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Формирование основ педагогического мастерства;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Развитие умений и конструктивных способностей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Для воспитателей, работающих свыше 5 лет: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Овладение способами проектирования воспитательно-образовательного процесса с целью повышения его эффективности и качества в условиях вариативного образования;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Формирование умения анализировать научно-методическую литературу, применение полученных знаний на практике, активизация творческих способностей.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23528" y="489201"/>
            <a:ext cx="8352928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опытных, творчески-работающих воспитателей: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Развитие способностей к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перепроектированию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собственной деятельности в контексте тенденций развития психолого-педагогической науки и социального заказа общества;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Проявление творческого потенциала педагога;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Пропаганда своих достижений;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исследовательской деятельности.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педагогов без специального образования: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Овладение методикой работы с детьми;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Адаптация к педагогической деятельности.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323528" y="2909493"/>
            <a:ext cx="8352928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Обобщив вышесказанное, можно обозначить следующие направления в тематике для самообразования: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какая-либо из актуальных годовых задач дошкольной организации;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вопрос, вызывающий у воспитателя трудности;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углубление знаний и расширение уже имеющихся навыков педагога.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836712"/>
          <a:ext cx="8496943" cy="4117050"/>
        </p:xfrm>
        <a:graphic>
          <a:graphicData uri="http://schemas.openxmlformats.org/drawingml/2006/table">
            <a:tbl>
              <a:tblPr/>
              <a:tblGrid>
                <a:gridCol w="1542169"/>
                <a:gridCol w="1542169"/>
                <a:gridCol w="1427530"/>
                <a:gridCol w="1376580"/>
                <a:gridCol w="1374760"/>
                <a:gridCol w="1233735"/>
              </a:tblGrid>
              <a:tr h="5678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Процесс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Цель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Связующее слово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Процесс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Средство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Место, группа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91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Развитие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Формирование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Повышение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Систематизация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Активизация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Актуализация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Коррекция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Организация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Качества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Способности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Культура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Мотивация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Психические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процессы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Интерес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Потребность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Компетентность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 Конкретизация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Через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основе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Путём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помощью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процессе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 условие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Способ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Фактор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Механизм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 условие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Способ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Фактор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Механизм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Внедрение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Использование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Применение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Апробация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Реализация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Роль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Влияние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Технология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Метод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Приём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Форма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Программа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Подход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Пособие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Система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ТСО, ИКТ,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Наглядный, дидактический материал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 Конкретизация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Возраст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детей, вид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деятельности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218966" y="219653"/>
            <a:ext cx="67060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Опорная таблица формулирования темы по самообразованию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60649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Представление результатов и их применение на практике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39552" y="743550"/>
            <a:ext cx="756084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астер-классы для других специалистов;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открытые просмотры,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различные проекты, в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едение кружков,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развлекательно-познавательные мероприятия,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составление картотеки (художественных произведений, опытов), альбома (например, по нетрадиционному рисованию),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выставки работ воспитанников,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рефераты, доклады,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консультации для родителей и коллег.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79512" y="296293"/>
            <a:ext cx="8712968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Анализ процесса самообразования можно выстроить по следующему алгоритму: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Указать тему самообразования.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цели и задачи были поставлены.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план самообразования сочетался с задачами ДОУ.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Реализован ли план самообразования. В какой степени?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Какая литература изучалась: психологическая, педагогическая, научная и т.д.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Чей педагогический опыт и по каким вопросам изучался в соответствии с индивидуальной темой самообразования.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Планировалась и была ли проведена исследовательская работа.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Творческое сотрудничество (с педагогами, специалистами, старшим воспитателем и др.)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Практические выводы после проработки конкретной темы (тезисы, доклады и др.)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Практические результаты деятельности по самообразованию.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Перечень вопросов, которые оказались трудными в процессе изучения литературы и опыта работы.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Постановка новых задач.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51520" y="490336"/>
            <a:ext cx="8424936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Суть самообразования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это способность самостоятельно добывать новые знания, а также приобретать навыки в рамках своей профессии.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Самообразование педагога ДОУ предполагает решение таких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как: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совершенствование теоретических знаний, педагогического мастерства участников образовательного процесса;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владение новыми педагогическими технологиями, формами, методами и приемами обучения и воспитания детей, обеспечивающих высокое качество образования;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и внедрение в практику передового педагогического опыта, новейших достижений педагогической, психологической и других специальных наук, новых педагогических технологий;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в дошкольном образовательном учреждении инновационных процессов;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накопление опыта проведения научно-методической и опытно экспериментальной работы;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учебно-воспитательного процесса с учётом развития технологий и актуальных требований общества.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:\Картинки\depositphotos_16641221-Carnation-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8496944" cy="5424263"/>
          </a:xfrm>
          <a:prstGeom prst="rect">
            <a:avLst/>
          </a:prstGeom>
          <a:noFill/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093344" y="1378993"/>
            <a:ext cx="495731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ЗА ВНИМАНИЕ!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971600" y="379492"/>
            <a:ext cx="69847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Формы самообразования педагога детского сада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95536" y="1338055"/>
            <a:ext cx="828092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нормативно - правовых документов, научно-методической и специальной литературы;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передового педагогического опыта, накопленного в системе дошкольного образования;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посещение открытой непосредственно образовательной деятельности коллег с последующим их анализом;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разработка программ, дидактического материала, методических пособий;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участие в различных формах методической работы на различных уровнях;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практическая апробация форм, средств, методов обучения и воспитания;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анализ своей работы и ее результатов;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обучение на курсах повышения квалификации.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2657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Требования к оформлению документации по самообразованию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55576" y="1538068"/>
            <a:ext cx="7560840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Рассмотрено                                                                            						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педагогическом совете                  			  							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Протокол №  ___   от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______________________ 		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         		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Индивидуальная программа профессионального развития педагога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ФИО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Название образовательного учреждения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9" y="980728"/>
            <a:ext cx="22322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Титульный лист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404664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Выбор темы самообразования воспитателя детского сада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7544" y="1841383"/>
            <a:ext cx="835292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Ознакомление с новыми нормативными документами по вопросам дошкольного воспитания;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учебной и научно-методической литературы;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Ознакомление с новыми достижениями педагогики, детской психологии, анатомии, физиологии;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новых программ и педагогических технологий;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Ознакомление с передовой практикой дошкольных учреждений;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Повышение общекультурного уровня.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560" y="836712"/>
          <a:ext cx="7992888" cy="5678704"/>
        </p:xfrm>
        <a:graphic>
          <a:graphicData uri="http://schemas.openxmlformats.org/drawingml/2006/table">
            <a:tbl>
              <a:tblPr/>
              <a:tblGrid>
                <a:gridCol w="2357431"/>
                <a:gridCol w="5635457"/>
              </a:tblGrid>
              <a:tr h="300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ФИО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1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Образование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1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Квалификационная категория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1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Стаж педагогической работы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1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Повышение квалификации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2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Участие в методических  мероприятиях разного уровня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3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Обобщение и распространение педагогического опыта на разных уровнях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2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Участие в конкурсах профессионального мастерства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2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Наличие </a:t>
                      </a:r>
                      <a:r>
                        <a:rPr lang="ru-RU" sz="1000" b="1" dirty="0" err="1">
                          <a:latin typeface="Times New Roman"/>
                          <a:ea typeface="Calibri"/>
                          <a:cs typeface="Times New Roman"/>
                        </a:rPr>
                        <a:t>блога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0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2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Общественно-педагогическая деятельность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915816" y="31649"/>
            <a:ext cx="29523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Личная карта педагога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1124742"/>
          <a:ext cx="8352928" cy="3672408"/>
        </p:xfrm>
        <a:graphic>
          <a:graphicData uri="http://schemas.openxmlformats.org/drawingml/2006/table">
            <a:tbl>
              <a:tblPr/>
              <a:tblGrid>
                <a:gridCol w="4176464"/>
                <a:gridCol w="4176464"/>
              </a:tblGrid>
              <a:tr h="612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Calibri"/>
                          <a:cs typeface="Times New Roman"/>
                        </a:rPr>
                        <a:t>Достижения 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Calibri"/>
                          <a:cs typeface="Times New Roman"/>
                        </a:rPr>
                        <a:t>Дефициты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419872" y="233400"/>
            <a:ext cx="201622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Самоанализ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9512" y="429143"/>
            <a:ext cx="84969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Цели моего профессионального развития: развитие профессиональных компетенций воспитателя в соответствии с ФГОС ДО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827584" y="2175855"/>
            <a:ext cx="7560840" cy="369331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Повысить свой теоретический, научно-методический уровень и профессиональное мастерство путем изучения и внедрения современных воспитательных технологий.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 с новаторскими психолого-педагогическими технологиями, их освоение;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улучшение качества образования в разновозрастных группах за счёт систематизации передового методического и психолого-педагогического опыта коллег;                                                                                                                        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1B1C2A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создание подходящих условий для всестороннего физического, психического развития малышей, а также для воспитания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креативных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личностей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B1C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059832" y="1689778"/>
            <a:ext cx="201622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ОБРАЗЕЦ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0" y="1150712"/>
          <a:ext cx="8424935" cy="5078984"/>
        </p:xfrm>
        <a:graphic>
          <a:graphicData uri="http://schemas.openxmlformats.org/drawingml/2006/table">
            <a:tbl>
              <a:tblPr/>
              <a:tblGrid>
                <a:gridCol w="1221063"/>
                <a:gridCol w="1259809"/>
                <a:gridCol w="1232459"/>
                <a:gridCol w="1183456"/>
                <a:gridCol w="1464935"/>
                <a:gridCol w="1130465"/>
                <a:gridCol w="932748"/>
              </a:tblGrid>
              <a:tr h="6874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Компетенции 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Ведущие задачи по развитию профессиональной компетенции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Профессиональная проблема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Необходимые знания и умения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Что предполагаю для этого сделать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Ожидаемый результат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Срок реализации задач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49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Предметные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49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Методические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4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Психолого-педагогические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4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Коммуникатив-ные</a:t>
                      </a:r>
                      <a:endParaRPr lang="ru-RU" sz="105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267744" y="270948"/>
            <a:ext cx="518457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Программа профессионального развития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398</TotalTime>
  <Words>1082</Words>
  <Application>Microsoft Office PowerPoint</Application>
  <PresentationFormat>Экран (4:3)</PresentationFormat>
  <Paragraphs>303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Кульмаметьева </cp:lastModifiedBy>
  <cp:revision>35</cp:revision>
  <dcterms:created xsi:type="dcterms:W3CDTF">2021-11-21T14:17:07Z</dcterms:created>
  <dcterms:modified xsi:type="dcterms:W3CDTF">2021-11-26T10:32:10Z</dcterms:modified>
</cp:coreProperties>
</file>