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44" r:id="rId1"/>
  </p:sldMasterIdLst>
  <p:sldIdLst>
    <p:sldId id="256" r:id="rId2"/>
    <p:sldId id="281" r:id="rId3"/>
    <p:sldId id="283" r:id="rId4"/>
    <p:sldId id="284" r:id="rId5"/>
    <p:sldId id="285" r:id="rId6"/>
    <p:sldId id="286" r:id="rId7"/>
    <p:sldId id="287" r:id="rId8"/>
    <p:sldId id="288" r:id="rId9"/>
    <p:sldId id="289" r:id="rId10"/>
    <p:sldId id="291" r:id="rId11"/>
    <p:sldId id="292" r:id="rId12"/>
    <p:sldId id="293" r:id="rId13"/>
    <p:sldId id="294" r:id="rId14"/>
    <p:sldId id="295" r:id="rId15"/>
    <p:sldId id="296" r:id="rId16"/>
    <p:sldId id="297" r:id="rId17"/>
    <p:sldId id="298" r:id="rId18"/>
    <p:sldId id="299" r:id="rId19"/>
    <p:sldId id="300" r:id="rId20"/>
    <p:sldId id="304" r:id="rId21"/>
    <p:sldId id="301" r:id="rId22"/>
    <p:sldId id="303" r:id="rId23"/>
    <p:sldId id="305" r:id="rId24"/>
    <p:sldId id="306" r:id="rId25"/>
    <p:sldId id="307" r:id="rId26"/>
    <p:sldId id="308" r:id="rId27"/>
    <p:sldId id="309" r:id="rId28"/>
    <p:sldId id="310" r:id="rId29"/>
    <p:sldId id="311" r:id="rId30"/>
    <p:sldId id="312" r:id="rId31"/>
    <p:sldId id="313" r:id="rId32"/>
    <p:sldId id="314" r:id="rId33"/>
    <p:sldId id="315" r:id="rId34"/>
    <p:sldId id="316" r:id="rId35"/>
    <p:sldId id="280" r:id="rId3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>
        <p:scale>
          <a:sx n="49" d="100"/>
          <a:sy n="49" d="100"/>
        </p:scale>
        <p:origin x="-90" y="-68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12191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479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91930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1761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02150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4711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22492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99799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8125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7692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217690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956383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155555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19957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77335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71120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75230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48A87A34-81AB-432B-8DAE-1953F412C126}" type="datetimeFigureOut">
              <a:rPr lang="en-US" smtClean="0"/>
              <a:pPr/>
              <a:t>12/1/2021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7030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  <p:sldLayoutId id="2147483756" r:id="rId12"/>
    <p:sldLayoutId id="2147483757" r:id="rId13"/>
    <p:sldLayoutId id="2147483758" r:id="rId14"/>
    <p:sldLayoutId id="2147483759" r:id="rId15"/>
    <p:sldLayoutId id="2147483760" r:id="rId16"/>
    <p:sldLayoutId id="2147483761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28401" y="462456"/>
            <a:ext cx="8574622" cy="665954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Arial Black" panose="020B0A04020102020204" pitchFamily="34" charset="0"/>
              </a:rPr>
              <a:t>Доброе утро!</a:t>
            </a:r>
            <a:endParaRPr lang="ru-RU" sz="3200" b="1" dirty="0">
              <a:solidFill>
                <a:srgbClr val="002060"/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40940" y="1797816"/>
            <a:ext cx="4030167" cy="2604230"/>
          </a:xfrm>
        </p:spPr>
        <p:txBody>
          <a:bodyPr/>
          <a:lstStyle/>
          <a:p>
            <a:pPr algn="l"/>
            <a:r>
              <a:rPr lang="ru-RU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Итоговый тест по технологии, 6 класс </a:t>
            </a:r>
            <a:endParaRPr lang="ru-RU" dirty="0" smtClean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10411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До </a:t>
            </a:r>
            <a:r>
              <a:rPr lang="en-US" dirty="0"/>
              <a:t>XIX</a:t>
            </a:r>
            <a:r>
              <a:rPr lang="ru-RU" dirty="0"/>
              <a:t> века на Руси рис называли: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93004" y="2103120"/>
            <a:ext cx="8305476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dirty="0" smtClean="0"/>
              <a:t>1) воронье </a:t>
            </a:r>
            <a:r>
              <a:rPr lang="ru-RU" dirty="0"/>
              <a:t>зерно  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2) </a:t>
            </a:r>
            <a:r>
              <a:rPr lang="ru-RU" dirty="0" err="1"/>
              <a:t>сорочинское</a:t>
            </a:r>
            <a:r>
              <a:rPr lang="ru-RU" dirty="0"/>
              <a:t> зерно              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3) воробьиное </a:t>
            </a:r>
            <a:r>
              <a:rPr lang="ru-RU" dirty="0" smtClean="0"/>
              <a:t>зерно</a:t>
            </a:r>
            <a:endParaRPr lang="ru-RU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246990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Укажите суточную норму нитратов, которая безопасна для человека.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11296" y="2103120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400-500 </a:t>
            </a:r>
            <a:r>
              <a:rPr lang="ru-RU" sz="3200" dirty="0"/>
              <a:t>мг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2) 200-300 мг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3</a:t>
            </a:r>
            <a:r>
              <a:rPr lang="ru-RU" sz="3200" dirty="0"/>
              <a:t>) 1000-2000 мг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16337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31131" y="402336"/>
            <a:ext cx="10972801" cy="2498452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называется приём тепловой обработки овощей, при котором предварительно отваренные или обжаренные до полуготовности овощи готовят в небольшом количестве воды или бульона, добавив специи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3696510"/>
            <a:ext cx="7187184" cy="271557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1)Запекание                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Тушение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3</a:t>
            </a:r>
            <a:r>
              <a:rPr lang="ru-RU" sz="3200" dirty="0"/>
              <a:t>) Варка</a:t>
            </a:r>
          </a:p>
          <a:p>
            <a:pPr marL="0" indent="0">
              <a:buNone/>
            </a:pPr>
            <a:endParaRPr lang="ru-RU" sz="2800" dirty="0"/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71582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5"/>
            <a:ext cx="10286157" cy="2654095"/>
          </a:xfrm>
        </p:spPr>
        <p:txBody>
          <a:bodyPr>
            <a:normAutofit fontScale="90000"/>
          </a:bodyPr>
          <a:lstStyle/>
          <a:p>
            <a:r>
              <a:rPr lang="ru-RU" dirty="0"/>
              <a:t>Как называется приём тепловой обработки овощей, при котором овощи готовят в духовом шкафу сырыми или предварительно отваренными, припущенными или поджаренными до полуготовности.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63824" y="3056431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1)Варка        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Запекание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3) Жарка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5548206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Autofit/>
          </a:bodyPr>
          <a:lstStyle/>
          <a:p>
            <a:r>
              <a:rPr lang="ru-RU" sz="3200" dirty="0"/>
              <a:t>Закончите предложение:</a:t>
            </a:r>
            <a:br>
              <a:rPr lang="ru-RU" sz="3200" dirty="0"/>
            </a:br>
            <a:r>
              <a:rPr lang="ru-RU" sz="3200" dirty="0"/>
              <a:t> </a:t>
            </a:r>
            <a:br>
              <a:rPr lang="ru-RU" sz="3200" dirty="0"/>
            </a:br>
            <a:r>
              <a:rPr lang="ru-RU" sz="3200" dirty="0"/>
              <a:t>Кушанье в виде смеси измельчённых разнородных продуктов называется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3134252"/>
            <a:ext cx="7187184" cy="3511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Салат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590625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600" dirty="0"/>
              <a:t>Для того, чтобы яйцо сварилось вкрутую, его надо варить: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724977" y="2829582"/>
            <a:ext cx="7187184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1)4-5 </a:t>
            </a:r>
            <a:r>
              <a:rPr lang="ru-RU" sz="3200" dirty="0"/>
              <a:t>минут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7-8 минут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3</a:t>
            </a:r>
            <a:r>
              <a:rPr lang="ru-RU" sz="3200" dirty="0"/>
              <a:t>) 3 минуты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1674156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Укажите прибор, с помощью которого можно определить свежесть яиц.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00075" y="2684834"/>
            <a:ext cx="7187184" cy="396071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тонометр                   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овоскоп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200" dirty="0"/>
              <a:t>3) термометр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181645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Для того, чтобы яйцо сварилось в мешочек, его надо варить: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365636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7-8 минут                 2) 4-5 минут                 3) 3 минуты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604983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901952"/>
          </a:xfrm>
        </p:spPr>
        <p:txBody>
          <a:bodyPr>
            <a:normAutofit/>
          </a:bodyPr>
          <a:lstStyle/>
          <a:p>
            <a:r>
              <a:rPr lang="ru-RU" sz="3200" dirty="0"/>
              <a:t>Как называется специальная подставка для яиц?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5337016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</a:t>
            </a:r>
            <a:r>
              <a:rPr lang="ru-RU" sz="3200" dirty="0" err="1" smtClean="0"/>
              <a:t>пашотница</a:t>
            </a:r>
            <a:r>
              <a:rPr lang="ru-RU" sz="3200" dirty="0" smtClean="0"/>
              <a:t>                      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яичница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3</a:t>
            </a:r>
            <a:r>
              <a:rPr lang="ru-RU" sz="3200" dirty="0"/>
              <a:t>) омлет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270965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Что обозначает маркировка «О» на яйцах, которые продаются в магазине?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640705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Очень </a:t>
            </a:r>
            <a:r>
              <a:rPr lang="ru-RU" sz="3200" dirty="0"/>
              <a:t>вкусные яйца.             </a:t>
            </a:r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Отборные. </a:t>
            </a:r>
            <a:r>
              <a:rPr lang="en-US" sz="3200" dirty="0"/>
              <a:t>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ru-RU" sz="3200" dirty="0"/>
              <a:t>3) Огромные.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059510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Родина какао - ...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4000" dirty="0" smtClean="0"/>
              <a:t>1) Китай</a:t>
            </a:r>
            <a:r>
              <a:rPr lang="en-US" sz="4000" dirty="0" smtClean="0"/>
              <a:t>                      </a:t>
            </a:r>
            <a:endParaRPr lang="ru-RU" sz="4000" dirty="0" smtClean="0"/>
          </a:p>
          <a:p>
            <a:pPr marL="0" indent="0">
              <a:buNone/>
            </a:pPr>
            <a:r>
              <a:rPr lang="ru-RU" sz="4000" dirty="0" smtClean="0"/>
              <a:t>2</a:t>
            </a:r>
            <a:r>
              <a:rPr lang="ru-RU" sz="4000" dirty="0"/>
              <a:t>) Южная Америка</a:t>
            </a:r>
            <a:r>
              <a:rPr lang="en-US" sz="4000" dirty="0"/>
              <a:t>                  </a:t>
            </a:r>
            <a:endParaRPr lang="ru-RU" sz="4000" dirty="0" smtClean="0"/>
          </a:p>
          <a:p>
            <a:pPr marL="0" indent="0">
              <a:buNone/>
            </a:pPr>
            <a:r>
              <a:rPr lang="en-US" sz="4000" dirty="0" smtClean="0"/>
              <a:t> </a:t>
            </a:r>
            <a:r>
              <a:rPr lang="ru-RU" sz="4000" dirty="0" smtClean="0"/>
              <a:t>3</a:t>
            </a:r>
            <a:r>
              <a:rPr lang="ru-RU" sz="4000" dirty="0"/>
              <a:t>) Эфиопия</a:t>
            </a:r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246796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62132" y="34397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Для того, чтобы яйцо сварилось всмятку, его надо варить: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33828" y="2518297"/>
            <a:ext cx="6407058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3 </a:t>
            </a:r>
            <a:r>
              <a:rPr lang="ru-RU" sz="3200" dirty="0"/>
              <a:t>минуты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4-5 минут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3</a:t>
            </a:r>
            <a:r>
              <a:rPr lang="ru-RU" sz="3200" dirty="0"/>
              <a:t>) 7-8 минут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935475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Яйца надо варить на _________ огне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2193" y="2829582"/>
            <a:ext cx="6407058" cy="35112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3200" dirty="0" smtClean="0"/>
              <a:t>1)сильном                      </a:t>
            </a:r>
          </a:p>
          <a:p>
            <a:pPr marL="0" indent="0" algn="ctr">
              <a:buNone/>
            </a:pPr>
            <a:r>
              <a:rPr lang="ru-RU" sz="3200" dirty="0" smtClean="0"/>
              <a:t>   </a:t>
            </a:r>
            <a:r>
              <a:rPr lang="ru-RU" sz="3200" dirty="0"/>
              <a:t>2) слабом</a:t>
            </a:r>
          </a:p>
          <a:p>
            <a:pPr marL="0" indent="0" algn="ctr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34267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Что говорит такое положение столовых приборов на тарелке.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21014" y="2256817"/>
            <a:ext cx="5694703" cy="23930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Я буду еще продолжать есть.                     2) Я закончила кушать.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3666" y="3249038"/>
            <a:ext cx="5500543" cy="322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50058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Как правильно кушать салат, если его подают с порционной салатнице: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0434" y="2509736"/>
            <a:ext cx="9732589" cy="23930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сначала ложкой переложить салат в закусочную тарелку и есть только из тарелки</a:t>
            </a:r>
          </a:p>
          <a:p>
            <a:pPr marL="0" indent="0">
              <a:buNone/>
            </a:pPr>
            <a:r>
              <a:rPr lang="ru-RU" sz="3200" dirty="0"/>
              <a:t>2) едят ложкой из общей салатницы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92505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Что говорит такое положение столовых приборов на тарелке.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70434" y="2509736"/>
            <a:ext cx="6342434" cy="2393004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Я </a:t>
            </a:r>
            <a:r>
              <a:rPr lang="ru-RU" sz="3200" dirty="0"/>
              <a:t>закончила кушать. 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2</a:t>
            </a:r>
            <a:r>
              <a:rPr lang="ru-RU" sz="3200" dirty="0"/>
              <a:t>) Я буду еще продолжать есть.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87282" y="2963037"/>
            <a:ext cx="3015741" cy="273769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1811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Укажите волокна растительного </a:t>
            </a:r>
            <a:r>
              <a:rPr lang="ru-RU" sz="3200" dirty="0" smtClean="0"/>
              <a:t>происхождения: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88731" y="2949410"/>
            <a:ext cx="6206247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асбест</a:t>
            </a:r>
            <a:r>
              <a:rPr lang="en-US" sz="3200" dirty="0"/>
              <a:t>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лен</a:t>
            </a:r>
            <a:r>
              <a:rPr lang="en-US" sz="3200" dirty="0"/>
              <a:t>               </a:t>
            </a:r>
            <a:endParaRPr lang="ru-RU" sz="3200" dirty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ru-RU" sz="3200" dirty="0"/>
              <a:t>3) хлопок</a:t>
            </a:r>
          </a:p>
          <a:p>
            <a:pPr marL="0" indent="0">
              <a:buNone/>
            </a:pPr>
            <a:r>
              <a:rPr lang="ru-RU" sz="3200" dirty="0"/>
              <a:t>4) шелк</a:t>
            </a:r>
            <a:r>
              <a:rPr lang="en-US" sz="3200" dirty="0"/>
              <a:t>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5</a:t>
            </a:r>
            <a:r>
              <a:rPr lang="ru-RU" sz="3200" dirty="0"/>
              <a:t>) шерсть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6740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Ткань изготавливают из: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9737" y="2054465"/>
            <a:ext cx="8385242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волокон, получаемых из нитей</a:t>
            </a:r>
          </a:p>
          <a:p>
            <a:pPr marL="0" indent="0">
              <a:buNone/>
            </a:pPr>
            <a:r>
              <a:rPr lang="ru-RU" sz="3200" dirty="0"/>
              <a:t>2) пряжи, получаемой из волокон</a:t>
            </a:r>
          </a:p>
          <a:p>
            <a:pPr marL="0" indent="0">
              <a:buNone/>
            </a:pPr>
            <a:r>
              <a:rPr lang="ru-RU" sz="3200" dirty="0"/>
              <a:t>3) волокон, получаемых из пряжи</a:t>
            </a:r>
          </a:p>
          <a:p>
            <a:pPr marL="0" indent="0" algn="ctr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1426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По своему происхождению волокна подразделяются на: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8385242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животного происхождения               </a:t>
            </a:r>
          </a:p>
          <a:p>
            <a:pPr marL="0" indent="0">
              <a:buNone/>
            </a:pPr>
            <a:r>
              <a:rPr lang="ru-RU" sz="3200" dirty="0"/>
              <a:t>2) растительного происхождения</a:t>
            </a:r>
          </a:p>
          <a:p>
            <a:pPr marL="0" indent="0">
              <a:buNone/>
            </a:pPr>
            <a:r>
              <a:rPr lang="ru-RU" sz="3200" dirty="0"/>
              <a:t>3) химические                                        </a:t>
            </a:r>
          </a:p>
          <a:p>
            <a:pPr marL="0" indent="0">
              <a:buNone/>
            </a:pPr>
            <a:r>
              <a:rPr lang="ru-RU" sz="3200" dirty="0"/>
              <a:t>4) искусственные</a:t>
            </a:r>
          </a:p>
          <a:p>
            <a:pPr marL="0" indent="0">
              <a:buNone/>
            </a:pPr>
            <a:r>
              <a:rPr lang="ru-RU" sz="3200" dirty="0"/>
              <a:t>5) синтетические</a:t>
            </a:r>
            <a:r>
              <a:rPr lang="en-US" sz="3200" dirty="0"/>
              <a:t>                                   </a:t>
            </a:r>
            <a:endParaRPr lang="ru-RU" sz="3200" dirty="0"/>
          </a:p>
          <a:p>
            <a:pPr marL="0" indent="0">
              <a:buNone/>
            </a:pPr>
            <a:r>
              <a:rPr lang="ru-RU" sz="3200" dirty="0"/>
              <a:t>6) натуральные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07551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Нити </a:t>
            </a:r>
            <a:r>
              <a:rPr lang="ru-RU" sz="3200" dirty="0"/>
              <a:t>основы по сравнению с нитями утка:</a:t>
            </a:r>
            <a:br>
              <a:rPr lang="ru-RU" sz="3200" dirty="0"/>
            </a:br>
            <a:r>
              <a:rPr lang="ru-RU" sz="3200" dirty="0" smtClean="0"/>
              <a:t>на</a:t>
            </a:r>
            <a:r>
              <a:rPr lang="ru-RU" sz="3200" dirty="0"/>
              <a:t>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8385242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менее ровные, гладкие, прочные</a:t>
            </a:r>
          </a:p>
          <a:p>
            <a:pPr marL="0" indent="0">
              <a:buNone/>
            </a:pPr>
            <a:r>
              <a:rPr lang="ru-RU" sz="3200" dirty="0"/>
              <a:t>2) более прочные, ровные, гладкие</a:t>
            </a:r>
          </a:p>
          <a:p>
            <a:pPr marL="0" indent="0">
              <a:buNone/>
            </a:pPr>
            <a:r>
              <a:rPr lang="ru-RU" sz="3200" dirty="0"/>
              <a:t>3) кладовая зона</a:t>
            </a:r>
          </a:p>
          <a:p>
            <a:pPr marL="0" indent="0">
              <a:buNone/>
            </a:pPr>
            <a:r>
              <a:rPr lang="ru-RU" sz="3200" dirty="0"/>
              <a:t>4) зона чистки одежды</a:t>
            </a:r>
          </a:p>
          <a:p>
            <a:pPr marL="0" indent="0">
              <a:buNone/>
            </a:pPr>
            <a:r>
              <a:rPr lang="ru-RU" sz="3200" dirty="0"/>
              <a:t>5) более мягкие, гибкие, ровные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3769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Расстояние от кромки до кромки ткани показывает: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8385242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 длину </a:t>
            </a:r>
            <a:r>
              <a:rPr lang="ru-RU" sz="3200" dirty="0"/>
              <a:t>ткани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ширину ткани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 </a:t>
            </a:r>
            <a:r>
              <a:rPr lang="ru-RU" sz="3200" dirty="0"/>
              <a:t>3) толщину ткани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6326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Готовый кофе подают горячим или холодным в кофейных чашках по:</a:t>
            </a:r>
            <a:br>
              <a:rPr lang="ru-RU" dirty="0"/>
            </a:b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1) 200 </a:t>
            </a:r>
            <a:r>
              <a:rPr lang="ru-RU" sz="4000" dirty="0"/>
              <a:t>г</a:t>
            </a:r>
            <a:r>
              <a:rPr lang="en-US" sz="4000" dirty="0"/>
              <a:t>                       </a:t>
            </a:r>
            <a:endParaRPr lang="ru-RU" sz="4000" dirty="0" smtClean="0"/>
          </a:p>
          <a:p>
            <a:pPr marL="0" indent="0" algn="ctr">
              <a:buNone/>
            </a:pPr>
            <a:r>
              <a:rPr lang="en-US" sz="4000" dirty="0" smtClean="0"/>
              <a:t> </a:t>
            </a:r>
            <a:r>
              <a:rPr lang="ru-RU" sz="4000" dirty="0"/>
              <a:t>2) 75-100 г</a:t>
            </a:r>
            <a:r>
              <a:rPr lang="en-US" sz="4000" dirty="0"/>
              <a:t>                        </a:t>
            </a:r>
            <a:endParaRPr lang="ru-RU" sz="4000" dirty="0" smtClean="0"/>
          </a:p>
          <a:p>
            <a:pPr marL="0" indent="0" algn="ctr">
              <a:buNone/>
            </a:pPr>
            <a:r>
              <a:rPr lang="ru-RU" sz="4000" dirty="0" smtClean="0"/>
              <a:t>3</a:t>
            </a:r>
            <a:r>
              <a:rPr lang="ru-RU" sz="4000" dirty="0"/>
              <a:t>) 500 г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30239234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Какие нити в ткани называют основными: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8385242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идущие поперек ткани</a:t>
            </a:r>
          </a:p>
          <a:p>
            <a:pPr marL="0" indent="0">
              <a:buNone/>
            </a:pPr>
            <a:r>
              <a:rPr lang="ru-RU" sz="3200" dirty="0"/>
              <a:t>2) идущие под углом</a:t>
            </a:r>
          </a:p>
          <a:p>
            <a:pPr marL="0" indent="0">
              <a:buNone/>
            </a:pPr>
            <a:r>
              <a:rPr lang="ru-RU" sz="3200" dirty="0"/>
              <a:t>3) идущие вдоль ткани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476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Кромка ткани образуется в результате: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9372146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частого расположения нитей основы по краям</a:t>
            </a:r>
          </a:p>
          <a:p>
            <a:pPr marL="0" indent="0">
              <a:buNone/>
            </a:pPr>
            <a:r>
              <a:rPr lang="ru-RU" sz="3200" dirty="0"/>
              <a:t>2) частого расположения нитей утка по краям</a:t>
            </a:r>
          </a:p>
          <a:p>
            <a:pPr marL="0" indent="0">
              <a:buNone/>
            </a:pPr>
            <a:r>
              <a:rPr lang="ru-RU" sz="3200" dirty="0"/>
              <a:t>3) обработки краев ткани специальным клеевым раствором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13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В процессе прядения получают: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9372146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пряжу</a:t>
            </a:r>
          </a:p>
          <a:p>
            <a:pPr marL="0" indent="0">
              <a:buNone/>
            </a:pPr>
            <a:r>
              <a:rPr lang="ru-RU" sz="3200" dirty="0"/>
              <a:t>2) текстильные волокна</a:t>
            </a:r>
          </a:p>
          <a:p>
            <a:pPr marL="0" indent="0">
              <a:buNone/>
            </a:pPr>
            <a:r>
              <a:rPr lang="ru-RU" sz="3200" dirty="0"/>
              <a:t>3) волокна</a:t>
            </a:r>
          </a:p>
          <a:p>
            <a:pPr marL="0" indent="0">
              <a:buNone/>
            </a:pPr>
            <a:r>
              <a:rPr lang="ru-RU" sz="3200" dirty="0" smtClean="0"/>
              <a:t>4) нитки</a:t>
            </a:r>
            <a:r>
              <a:rPr lang="en-US" sz="3200" dirty="0"/>
              <a:t> 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79782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Определите последовательность получения ткани: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5967466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ткань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волокно</a:t>
            </a:r>
            <a:endParaRPr lang="ru-RU" sz="3200" dirty="0"/>
          </a:p>
          <a:p>
            <a:pPr marL="0" indent="0">
              <a:buNone/>
            </a:pPr>
            <a:r>
              <a:rPr lang="ru-RU" sz="3200" dirty="0" smtClean="0"/>
              <a:t>нити</a:t>
            </a:r>
            <a:endParaRPr lang="ru-RU" sz="3200" dirty="0"/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99586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0" y="927630"/>
            <a:ext cx="10018713" cy="1329187"/>
          </a:xfrm>
        </p:spPr>
        <p:txBody>
          <a:bodyPr>
            <a:normAutofit/>
          </a:bodyPr>
          <a:lstStyle/>
          <a:p>
            <a:r>
              <a:rPr lang="ru-RU" sz="3200" dirty="0"/>
              <a:t>Волокна, из которых изготавливают пряжу, нитки, ткани, называют: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01045" y="2754856"/>
            <a:ext cx="5967466" cy="327629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1) текстильными</a:t>
            </a:r>
          </a:p>
          <a:p>
            <a:pPr marL="0" indent="0">
              <a:buNone/>
            </a:pPr>
            <a:r>
              <a:rPr lang="ru-RU" sz="3200" dirty="0"/>
              <a:t>2) швейными</a:t>
            </a:r>
          </a:p>
          <a:p>
            <a:pPr marL="0" indent="0">
              <a:buNone/>
            </a:pPr>
            <a:r>
              <a:rPr lang="ru-RU" sz="3200" dirty="0"/>
              <a:t>3) прядильными</a:t>
            </a:r>
          </a:p>
          <a:p>
            <a:pPr marL="0" indent="0">
              <a:buNone/>
            </a:pPr>
            <a:endParaRPr lang="ru-RU" sz="3200" dirty="0"/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 flipV="1">
            <a:off x="7937769" y="3891063"/>
            <a:ext cx="16292425" cy="457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23550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8385" y="1692166"/>
            <a:ext cx="11267091" cy="3048000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chemeClr val="accent1">
                    <a:lumMod val="50000"/>
                  </a:schemeClr>
                </a:solidFill>
                <a:latin typeface="Arial Black" panose="020B0A04020102020204" pitchFamily="34" charset="0"/>
              </a:rPr>
              <a:t>Спасибо за внимание</a:t>
            </a:r>
            <a:endParaRPr lang="ru-RU" sz="6600" b="1" dirty="0">
              <a:solidFill>
                <a:schemeClr val="accent1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84310" y="5745481"/>
            <a:ext cx="10018713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35416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Выберите сорт кофе?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45792" y="2119851"/>
            <a:ext cx="5246718" cy="30480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4000" dirty="0"/>
              <a:t>1</a:t>
            </a:r>
            <a:r>
              <a:rPr lang="ru-RU" sz="4000" dirty="0"/>
              <a:t>) индийский</a:t>
            </a:r>
          </a:p>
          <a:p>
            <a:pPr marL="0" indent="0">
              <a:buNone/>
            </a:pPr>
            <a:r>
              <a:rPr lang="en-US" sz="4000" dirty="0"/>
              <a:t>2</a:t>
            </a:r>
            <a:r>
              <a:rPr lang="ru-RU" sz="4000" dirty="0"/>
              <a:t>) цейлонский</a:t>
            </a:r>
          </a:p>
          <a:p>
            <a:pPr marL="0" indent="0">
              <a:buNone/>
            </a:pPr>
            <a:r>
              <a:rPr lang="en-US" sz="4000" dirty="0"/>
              <a:t>3</a:t>
            </a:r>
            <a:r>
              <a:rPr lang="ru-RU" sz="4000" dirty="0"/>
              <a:t>) арабский</a:t>
            </a:r>
          </a:p>
          <a:p>
            <a:pPr marL="0" indent="0" algn="ctr">
              <a:buNone/>
            </a:pPr>
            <a:r>
              <a:rPr lang="ru-RU" sz="4000" dirty="0" smtClean="0"/>
              <a:t> 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188180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121752"/>
          </a:xfrm>
        </p:spPr>
        <p:txBody>
          <a:bodyPr>
            <a:normAutofit/>
          </a:bodyPr>
          <a:lstStyle/>
          <a:p>
            <a:r>
              <a:rPr lang="ru-RU" dirty="0"/>
              <a:t>Родиной кофе является: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87167" y="2059540"/>
            <a:ext cx="7029414" cy="2979387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 smtClean="0"/>
              <a:t>1)Китай</a:t>
            </a:r>
            <a:r>
              <a:rPr lang="en-US" sz="3200" dirty="0" smtClean="0"/>
              <a:t>    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2</a:t>
            </a:r>
            <a:r>
              <a:rPr lang="ru-RU" sz="3200" dirty="0"/>
              <a:t>) Южная Америка</a:t>
            </a:r>
            <a:r>
              <a:rPr lang="en-US" sz="3200" dirty="0"/>
              <a:t>                 </a:t>
            </a:r>
            <a:endParaRPr lang="ru-RU" sz="3200" dirty="0" smtClean="0"/>
          </a:p>
          <a:p>
            <a:pPr marL="0" indent="0">
              <a:buNone/>
            </a:pPr>
            <a:r>
              <a:rPr lang="en-US" sz="3200" dirty="0" smtClean="0"/>
              <a:t> </a:t>
            </a:r>
            <a:r>
              <a:rPr lang="ru-RU" sz="3200" dirty="0"/>
              <a:t>3) Эфиопия</a:t>
            </a:r>
          </a:p>
          <a:p>
            <a:pPr marL="0" indent="0">
              <a:buNone/>
            </a:pP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22572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 fontScale="90000"/>
          </a:bodyPr>
          <a:lstStyle/>
          <a:p>
            <a:r>
              <a:rPr lang="ru-RU" dirty="0"/>
              <a:t>Чай, в зависимости от того из каких чаинок он сделан и как обработан, бывает следующих разновидностей и типов: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38013" y="3054485"/>
            <a:ext cx="7879146" cy="36089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sz="4000" dirty="0"/>
              <a:t>1) крупнолистовой</a:t>
            </a:r>
          </a:p>
          <a:p>
            <a:pPr marL="0" indent="0">
              <a:buNone/>
            </a:pPr>
            <a:r>
              <a:rPr lang="ru-RU" sz="4000" dirty="0"/>
              <a:t>2) малиновый</a:t>
            </a:r>
          </a:p>
          <a:p>
            <a:pPr marL="0" indent="0">
              <a:buNone/>
            </a:pPr>
            <a:r>
              <a:rPr lang="ru-RU" sz="4000" dirty="0"/>
              <a:t>3) гранулированный</a:t>
            </a:r>
          </a:p>
          <a:p>
            <a:pPr marL="0" indent="0">
              <a:buNone/>
            </a:pPr>
            <a:r>
              <a:rPr lang="ru-RU" sz="4000" dirty="0"/>
              <a:t>4) байховый</a:t>
            </a:r>
          </a:p>
          <a:p>
            <a:pPr marL="0" indent="0">
              <a:buNone/>
            </a:pPr>
            <a:r>
              <a:rPr lang="ru-RU" sz="4000" dirty="0"/>
              <a:t>5) экстрагированный</a:t>
            </a:r>
          </a:p>
          <a:p>
            <a:pPr marL="0" indent="0">
              <a:buNone/>
            </a:pPr>
            <a:r>
              <a:rPr lang="ru-RU" sz="4000" dirty="0"/>
              <a:t>6) прессованный</a:t>
            </a:r>
          </a:p>
          <a:p>
            <a:pPr marL="0" indent="0" algn="ctr">
              <a:buNone/>
            </a:pP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6900971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Чай содержит кофеин?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143982" y="3218688"/>
            <a:ext cx="6554497" cy="239572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1) да</a:t>
            </a:r>
          </a:p>
          <a:p>
            <a:pPr marL="0" indent="0">
              <a:buNone/>
            </a:pPr>
            <a:r>
              <a:rPr lang="ru-RU" sz="2800" dirty="0"/>
              <a:t>2) нет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728541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Можно ли макаронные изделия, при варке, опускать в холодную воду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085616" y="2103120"/>
            <a:ext cx="6612863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1) Да                       </a:t>
            </a:r>
          </a:p>
          <a:p>
            <a:pPr marL="0" indent="0">
              <a:buNone/>
            </a:pPr>
            <a:r>
              <a:rPr lang="ru-RU" sz="3600" dirty="0" smtClean="0"/>
              <a:t>  </a:t>
            </a:r>
            <a:r>
              <a:rPr lang="ru-RU" sz="3600" dirty="0"/>
              <a:t>2) Нет</a:t>
            </a:r>
          </a:p>
          <a:p>
            <a:pPr marL="514350" indent="-514350">
              <a:buAutoNum type="arabicParenR"/>
            </a:pP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852009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84311" y="402336"/>
            <a:ext cx="10018713" cy="1901952"/>
          </a:xfrm>
        </p:spPr>
        <p:txBody>
          <a:bodyPr>
            <a:normAutofit/>
          </a:bodyPr>
          <a:lstStyle/>
          <a:p>
            <a:r>
              <a:rPr lang="ru-RU" dirty="0"/>
              <a:t>Укажите растение, из которого получают пшено.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684834" y="2103120"/>
            <a:ext cx="8013646" cy="351129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 smtClean="0"/>
              <a:t> 1) Пшеница</a:t>
            </a:r>
            <a:r>
              <a:rPr lang="ru-RU" sz="3600" dirty="0"/>
              <a:t>.                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</a:t>
            </a:r>
            <a:r>
              <a:rPr lang="ru-RU" sz="3600" dirty="0"/>
              <a:t>2) Овес.         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3</a:t>
            </a:r>
            <a:r>
              <a:rPr lang="ru-RU" sz="3600" dirty="0"/>
              <a:t>) Просо.           </a:t>
            </a:r>
            <a:endParaRPr lang="ru-RU" sz="3600" dirty="0" smtClean="0"/>
          </a:p>
          <a:p>
            <a:pPr marL="0" indent="0">
              <a:buNone/>
            </a:pPr>
            <a:r>
              <a:rPr lang="ru-RU" sz="3600" dirty="0" smtClean="0"/>
              <a:t>  </a:t>
            </a:r>
            <a:r>
              <a:rPr lang="ru-RU" sz="3600" dirty="0"/>
              <a:t>4) Рис.</a:t>
            </a:r>
          </a:p>
          <a:p>
            <a:pPr marL="0" indent="0">
              <a:buNone/>
            </a:pP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6337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араллакс">
  <a:themeElements>
    <a:clrScheme name="Другая 5">
      <a:dk1>
        <a:sysClr val="windowText" lastClr="000000"/>
      </a:dk1>
      <a:lt1>
        <a:sysClr val="window" lastClr="FFFFFF"/>
      </a:lt1>
      <a:dk2>
        <a:srgbClr val="323232"/>
      </a:dk2>
      <a:lt2>
        <a:srgbClr val="ECC17C"/>
      </a:lt2>
      <a:accent1>
        <a:srgbClr val="A5300F"/>
      </a:accent1>
      <a:accent2>
        <a:srgbClr val="D55816"/>
      </a:accent2>
      <a:accent3>
        <a:srgbClr val="E19825"/>
      </a:accent3>
      <a:accent4>
        <a:srgbClr val="B19C7D"/>
      </a:accent4>
      <a:accent5>
        <a:srgbClr val="7F5F52"/>
      </a:accent5>
      <a:accent6>
        <a:srgbClr val="B27D49"/>
      </a:accent6>
      <a:hlink>
        <a:srgbClr val="6B9F25"/>
      </a:hlink>
      <a:folHlink>
        <a:srgbClr val="B26B02"/>
      </a:folHlink>
    </a:clrScheme>
    <a:fontScheme name="Параллакс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араллакс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Параллакс</Template>
  <TotalTime>517</TotalTime>
  <Words>755</Words>
  <Application>Microsoft Office PowerPoint</Application>
  <PresentationFormat>Произвольный</PresentationFormat>
  <Paragraphs>138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Параллакс</vt:lpstr>
      <vt:lpstr>Доброе утро!</vt:lpstr>
      <vt:lpstr>Родина какао - ...</vt:lpstr>
      <vt:lpstr>Готовый кофе подают горячим или холодным в кофейных чашках по:  </vt:lpstr>
      <vt:lpstr>Выберите сорт кофе?</vt:lpstr>
      <vt:lpstr>Родиной кофе является:</vt:lpstr>
      <vt:lpstr>Чай, в зависимости от того из каких чаинок он сделан и как обработан, бывает следующих разновидностей и типов:</vt:lpstr>
      <vt:lpstr>Чай содержит кофеин?</vt:lpstr>
      <vt:lpstr>Можно ли макаронные изделия, при варке, опускать в холодную воду</vt:lpstr>
      <vt:lpstr>Укажите растение, из которого получают пшено.</vt:lpstr>
      <vt:lpstr>До XIX века на Руси рис называли:</vt:lpstr>
      <vt:lpstr>Укажите суточную норму нитратов, которая безопасна для человека.</vt:lpstr>
      <vt:lpstr>Как называется приём тепловой обработки овощей, при котором предварительно отваренные или обжаренные до полуготовности овощи готовят в небольшом количестве воды или бульона, добавив специи</vt:lpstr>
      <vt:lpstr>Как называется приём тепловой обработки овощей, при котором овощи готовят в духовом шкафу сырыми или предварительно отваренными, припущенными или поджаренными до полуготовности.</vt:lpstr>
      <vt:lpstr>Закончите предложение:   Кушанье в виде смеси измельчённых разнородных продуктов называется</vt:lpstr>
      <vt:lpstr>Для того, чтобы яйцо сварилось вкрутую, его надо варить:</vt:lpstr>
      <vt:lpstr>Укажите прибор, с помощью которого можно определить свежесть яиц.</vt:lpstr>
      <vt:lpstr>Для того, чтобы яйцо сварилось в мешочек, его надо варить:</vt:lpstr>
      <vt:lpstr>Как называется специальная подставка для яиц?</vt:lpstr>
      <vt:lpstr>Что обозначает маркировка «О» на яйцах, которые продаются в магазине?</vt:lpstr>
      <vt:lpstr>Для того, чтобы яйцо сварилось всмятку, его надо варить:</vt:lpstr>
      <vt:lpstr>Яйца надо варить на _________ огне</vt:lpstr>
      <vt:lpstr>Что говорит такое положение столовых приборов на тарелке.</vt:lpstr>
      <vt:lpstr>Как правильно кушать салат, если его подают с порционной салатнице:</vt:lpstr>
      <vt:lpstr>Что говорит такое положение столовых приборов на тарелке.</vt:lpstr>
      <vt:lpstr>Укажите волокна растительного происхождения:</vt:lpstr>
      <vt:lpstr>Ткань изготавливают из:</vt:lpstr>
      <vt:lpstr>По своему происхождению волокна подразделяются на: </vt:lpstr>
      <vt:lpstr>Нити основы по сравнению с нитями утка: на: </vt:lpstr>
      <vt:lpstr>Расстояние от кромки до кромки ткани показывает:</vt:lpstr>
      <vt:lpstr>Какие нити в ткани называют основными:</vt:lpstr>
      <vt:lpstr>Кромка ткани образуется в результате:</vt:lpstr>
      <vt:lpstr>В процессе прядения получают:</vt:lpstr>
      <vt:lpstr>Определите последовательность получения ткани:</vt:lpstr>
      <vt:lpstr>Волокна, из которых изготавливают пряжу, нитки, ткани, называют:</vt:lpstr>
      <vt:lpstr>Спасибо за внимание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Блины</dc:title>
  <dc:creator>anton_9393@inbox.ru</dc:creator>
  <cp:lastModifiedBy>ROOM 105</cp:lastModifiedBy>
  <cp:revision>71</cp:revision>
  <dcterms:created xsi:type="dcterms:W3CDTF">2017-09-30T06:11:32Z</dcterms:created>
  <dcterms:modified xsi:type="dcterms:W3CDTF">2021-12-01T11:07:10Z</dcterms:modified>
</cp:coreProperties>
</file>