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78" r:id="rId5"/>
    <p:sldId id="294" r:id="rId6"/>
    <p:sldId id="295" r:id="rId7"/>
    <p:sldId id="296" r:id="rId8"/>
    <p:sldId id="297" r:id="rId9"/>
    <p:sldId id="279" r:id="rId10"/>
    <p:sldId id="275" r:id="rId11"/>
    <p:sldId id="292" r:id="rId12"/>
    <p:sldId id="283" r:id="rId13"/>
    <p:sldId id="281" r:id="rId14"/>
    <p:sldId id="282" r:id="rId15"/>
    <p:sldId id="284" r:id="rId16"/>
    <p:sldId id="286" r:id="rId17"/>
    <p:sldId id="285" r:id="rId18"/>
    <p:sldId id="28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21692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4640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7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9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3B7A77-8BFE-4F42-9BB0-F7695183E75B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01FF96-635F-4027-A320-9045851D2C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68550-865B-4DEA-B786-60DD2AB7CC9D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B2BC8-5437-471A-B74F-40B9AAAB9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68550-865B-4DEA-B786-60DD2AB7CC9D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B2BC8-5437-471A-B74F-40B9AAAB9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68550-865B-4DEA-B786-60DD2AB7CC9D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B2BC8-5437-471A-B74F-40B9AAAB9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68550-865B-4DEA-B786-60DD2AB7CC9D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B2BC8-5437-471A-B74F-40B9AAAB9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68550-865B-4DEA-B786-60DD2AB7CC9D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B2BC8-5437-471A-B74F-40B9AAAB9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68550-865B-4DEA-B786-60DD2AB7CC9D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B2BC8-5437-471A-B74F-40B9AAAB9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68550-865B-4DEA-B786-60DD2AB7CC9D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B2BC8-5437-471A-B74F-40B9AAAB9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68550-865B-4DEA-B786-60DD2AB7CC9D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B2BC8-5437-471A-B74F-40B9AAAB9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68550-865B-4DEA-B786-60DD2AB7CC9D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B2BC8-5437-471A-B74F-40B9AAAB9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68550-865B-4DEA-B786-60DD2AB7CC9D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B2BC8-5437-471A-B74F-40B9AAAB9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68550-865B-4DEA-B786-60DD2AB7CC9D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B2BC8-5437-471A-B74F-40B9AAAB9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C68550-865B-4DEA-B786-60DD2AB7CC9D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B2BC8-5437-471A-B74F-40B9AAAB9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trips dir="l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ftR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6" y="3786190"/>
            <a:ext cx="2286017" cy="250659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91680" y="0"/>
            <a:ext cx="5904656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dirty="0" smtClean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dirty="0" smtClean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dirty="0" smtClean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dirty="0" smtClean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6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НПК «Шаг в будущее»</a:t>
            </a:r>
          </a:p>
          <a:p>
            <a:pPr algn="ctr"/>
            <a:endParaRPr lang="ru-RU" sz="2000" b="1" dirty="0" smtClean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2276872"/>
            <a:ext cx="6984776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216924"/>
                </a:solidFill>
                <a:cs typeface="Aharoni" pitchFamily="2" charset="-79"/>
              </a:rPr>
              <a:t>Исследование способов решения линейных уравнений с параметрами, содержащих вложенные модули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427984" y="4869160"/>
            <a:ext cx="4176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Выполнила: ученица 8 «а» класса МБОУ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Иройская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СОШ</a:t>
            </a:r>
          </a:p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Сунгурапова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Сарюна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332656"/>
            <a:ext cx="784887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216924"/>
                </a:solidFill>
                <a:latin typeface="Times New Roman" pitchFamily="18" charset="0"/>
                <a:cs typeface="Times New Roman" pitchFamily="18" charset="0"/>
              </a:rPr>
              <a:t>Решение линейных уравнений с модулем. Вложенные модули.</a:t>
            </a:r>
            <a:endParaRPr lang="ru-RU" sz="2800" dirty="0" smtClean="0">
              <a:solidFill>
                <a:srgbClr val="216924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1268760"/>
            <a:ext cx="619268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Пример 1. </a:t>
            </a:r>
            <a:r>
              <a:rPr lang="ru-RU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Решить уравнение </a:t>
            </a:r>
            <a:r>
              <a:rPr lang="ru-RU" sz="2000" b="1" i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||x-3|-5|=3. </a:t>
            </a:r>
            <a:endParaRPr lang="ru-RU" sz="2000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835696" y="1700808"/>
            <a:ext cx="6552728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способ: Аналитический</a:t>
            </a:r>
          </a:p>
          <a:p>
            <a:pPr lvl="0"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Найдем нуль внутри модуля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-3=0;  х=3</a:t>
            </a:r>
          </a:p>
          <a:p>
            <a:pPr lvl="0"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Раскроем внутренний модуль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&gt;3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|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-3-5|=3; |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-8|=3 : 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а) х-8=3 ;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х=11  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б) при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&lt;8 : -(х-8)=3 ; -х+8=3 ;  -х=-5 ;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х=5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3) Раскроем внутренний модуль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&lt;3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|-(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-3)-5|=3 ; |-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+3-5|=3 |-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-2|=3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а) –х-2=3 ; -х=5 ;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х=-5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б) -(-х-2)=3 ; х+2=3 ;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х=1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Ответ: -5; 1; 5; 11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714348" y="428604"/>
            <a:ext cx="7808912" cy="6191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pPr eaLnBrk="1">
              <a:lnSpc>
                <a:spcPct val="9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1400" dirty="0">
                <a:solidFill>
                  <a:srgbClr val="000000"/>
                </a:solidFill>
              </a:rPr>
              <a:t>	</a:t>
            </a:r>
          </a:p>
          <a:p>
            <a:pPr eaLnBrk="1">
              <a:lnSpc>
                <a:spcPct val="14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ru-RU" sz="1400" dirty="0">
              <a:solidFill>
                <a:srgbClr val="000000"/>
              </a:solidFill>
            </a:endParaRPr>
          </a:p>
          <a:p>
            <a:pPr eaLnBrk="1">
              <a:lnSpc>
                <a:spcPct val="14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ru-RU" sz="1400" dirty="0">
              <a:solidFill>
                <a:srgbClr val="000000"/>
              </a:solidFill>
            </a:endParaRPr>
          </a:p>
          <a:p>
            <a:pPr eaLnBrk="1">
              <a:lnSpc>
                <a:spcPct val="14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ru-RU" sz="1400" dirty="0">
              <a:solidFill>
                <a:srgbClr val="000000"/>
              </a:solidFill>
            </a:endParaRPr>
          </a:p>
          <a:p>
            <a:pPr eaLnBrk="1">
              <a:lnSpc>
                <a:spcPct val="14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ru-RU" sz="1400" dirty="0">
              <a:solidFill>
                <a:srgbClr val="000000"/>
              </a:solidFill>
            </a:endParaRPr>
          </a:p>
          <a:p>
            <a:pPr eaLnBrk="1">
              <a:lnSpc>
                <a:spcPct val="14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ru-RU" sz="1400" dirty="0">
              <a:solidFill>
                <a:srgbClr val="000000"/>
              </a:solidFill>
            </a:endParaRPr>
          </a:p>
          <a:p>
            <a:pPr eaLnBrk="1">
              <a:lnSpc>
                <a:spcPct val="14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ru-RU" sz="1400" dirty="0">
              <a:solidFill>
                <a:srgbClr val="000000"/>
              </a:solidFill>
            </a:endParaRPr>
          </a:p>
          <a:p>
            <a:pPr eaLnBrk="1">
              <a:lnSpc>
                <a:spcPct val="14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ru-RU" sz="1400" dirty="0">
              <a:solidFill>
                <a:srgbClr val="000000"/>
              </a:solidFill>
            </a:endParaRPr>
          </a:p>
          <a:p>
            <a:pPr eaLnBrk="1">
              <a:lnSpc>
                <a:spcPct val="14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ru-RU" sz="1400" dirty="0">
              <a:solidFill>
                <a:srgbClr val="000000"/>
              </a:solidFill>
            </a:endParaRPr>
          </a:p>
          <a:p>
            <a:pPr eaLnBrk="1">
              <a:lnSpc>
                <a:spcPct val="14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ru-RU" sz="1400" dirty="0">
              <a:solidFill>
                <a:srgbClr val="000000"/>
              </a:solidFill>
            </a:endParaRPr>
          </a:p>
          <a:p>
            <a:pPr eaLnBrk="1">
              <a:lnSpc>
                <a:spcPct val="14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ru-RU" sz="1400" dirty="0">
              <a:solidFill>
                <a:srgbClr val="000000"/>
              </a:solidFill>
            </a:endParaRPr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3000364" y="4857760"/>
            <a:ext cx="32861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</a:rPr>
              <a:t> </a:t>
            </a:r>
            <a:endParaRPr lang="ru-RU" sz="2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548680"/>
            <a:ext cx="7272808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r>
              <a:rPr lang="en-US" sz="2000" b="1" dirty="0" smtClean="0">
                <a:solidFill>
                  <a:srgbClr val="0033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 </a:t>
            </a: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способ: Графический	</a:t>
            </a:r>
            <a:endParaRPr lang="ru-RU" sz="2000" b="1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Построим  график функций : 1) 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=|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| ; 2) 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=|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-3| ; 3) 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=|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-3|-5 ; 4) 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=||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-3|-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5|</a:t>
            </a:r>
            <a:endParaRPr lang="ru-RU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Построим график  прямой 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=3</a:t>
            </a:r>
            <a:endParaRPr lang="ru-RU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Найдем точки пересечения</a:t>
            </a:r>
            <a:endParaRPr lang="ru-RU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Ответ: -5; 1; 5; 11</a:t>
            </a:r>
            <a:endParaRPr lang="ru-RU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C:\Users\dns\Pictures\2017-01-25 шаг\шаг 002.jpg"/>
          <p:cNvPicPr>
            <a:picLocks noChangeAspect="1" noChangeArrowheads="1"/>
          </p:cNvPicPr>
          <p:nvPr/>
        </p:nvPicPr>
        <p:blipFill>
          <a:blip r:embed="rId2" cstate="print"/>
          <a:srcRect l="16138" t="15340" r="21650" b="26172"/>
          <a:stretch>
            <a:fillRect/>
          </a:stretch>
        </p:blipFill>
        <p:spPr bwMode="auto">
          <a:xfrm>
            <a:off x="1907704" y="2420888"/>
            <a:ext cx="5688632" cy="3888432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3338513" y="571500"/>
            <a:ext cx="184731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endParaRPr lang="ru-RU" sz="2000" dirty="0">
              <a:ln w="3175" cmpd="sng">
                <a:noFill/>
                <a:prstDash val="lgDashDotDot"/>
              </a:ln>
              <a:solidFill>
                <a:schemeClr val="tx2">
                  <a:lumMod val="50000"/>
                </a:schemeClr>
              </a:solidFill>
              <a:latin typeface="Calibri" pitchFamily="34" charset="0"/>
              <a:cs typeface="Arial" charset="0"/>
            </a:endParaRPr>
          </a:p>
          <a:p>
            <a:pPr>
              <a:defRPr/>
            </a:pPr>
            <a:endParaRPr lang="ru-RU" dirty="0">
              <a:latin typeface="Calibri" pitchFamily="34" charset="0"/>
              <a:cs typeface="Arial" charset="0"/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8C566F-CB5A-4E50-B8F6-947AAAACD8C5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187624" y="476672"/>
            <a:ext cx="655272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1692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Понятие  параметра в математике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216924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1124745"/>
            <a:ext cx="7560840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Толковый словарь определяет  параметр как величину, характеризующую              какое -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нибудь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основное свойство машины, устройства, системы или  явления, процесса. (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Ожегов С.И.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Шведова Н.Ю.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 Толковый словарь русского языка. Москва. 1999). 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Определение.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solidFill>
                  <a:srgbClr val="216924"/>
                </a:solidFill>
                <a:latin typeface="Times New Roman" pitchFamily="18" charset="0"/>
                <a:cs typeface="Times New Roman" pitchFamily="18" charset="0"/>
              </a:rPr>
              <a:t>Параметром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называется независимая переменная, значение которой в задаче считается заданным фиксированным или произвольным действительным числом, или числом, принадлежащим заранее оговоренному множеству.</a:t>
            </a:r>
          </a:p>
          <a:p>
            <a:pPr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означает «решить задачу с параметром»?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Решить уравнение с параметром - это значит на множестве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действительных чисел решить семейство уравнений, получающегося из данного уравнения при всех действительных значениях параметра.</a:t>
            </a:r>
          </a:p>
          <a:p>
            <a:pPr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3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7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99592" y="620688"/>
            <a:ext cx="7200800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216924"/>
                </a:solidFill>
                <a:latin typeface="Times New Roman" pitchFamily="18" charset="0"/>
                <a:cs typeface="Times New Roman" pitchFamily="18" charset="0"/>
              </a:rPr>
              <a:t>Алгоритм решения линейных уравнений с параметрами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Найти область допустимых значений параметра.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Привести уравнение к стандартному виду.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Найти контрольные значения параметра.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Для контрольных значений параметра решить частные уравнения .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Для остальных значений параметра найти общие решения по формуле .     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Записать ответ. 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Различные способы решения уравнений с модулем, содержащих параметр</a:t>
            </a:r>
            <a:endParaRPr lang="ru-RU" sz="28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683568" y="1494656"/>
            <a:ext cx="784887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90488" algn="l"/>
              </a:tabLst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 I (аналитический).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Это способ так называемого прямого решения, повторяющего стандартные процедуры нахождения ответа в задачах без параметра. Иногда говорят, что это способ силового, в хорошем смысле «наглого» решения.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9048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Аналитический способ решения задач с параметром есть самый трудный способ, требующий высокой грамотности и наибольших усилий по овладению им.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763688" y="4005064"/>
            <a:ext cx="662473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90488" algn="l"/>
              </a:tabLst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 II (графический).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В зависимости от задачи (с переменной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параметром 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рассматриваются графики или в координатной плоскости (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), или в координатной плоскости (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 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755576" y="410181"/>
            <a:ext cx="7704856" cy="547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Пример 2. При каком значении параметра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уравнение с модулем 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|||x+1|-2|-5|=a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имеет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решений? 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Решение: имеем уравнение с тремя вложенными модулями. Найдем ответ с графического анализа. 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Начнем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как всегда, из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внутреннего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модуля. Он обращается в нуль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|x+1|=0 x=-1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точке 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x=-1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 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Строим график модуль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функции в этой точке.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Далее график опускаем вниз на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двойку и отрицательные значения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&lt; 0)симметрично переносим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вверх. Получим график функции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y=||x+1|-2|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модульные уравнения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412776"/>
            <a:ext cx="374441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двойной модуль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573016"/>
            <a:ext cx="3742556" cy="1833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899592" y="3213846"/>
            <a:ext cx="727280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908720"/>
            <a:ext cx="8229600" cy="3240360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Повторно выполним смещение графика модуль функции вниз на 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 и симметрично переносим отрицательные значения функции. В результате получим левую сторону уравнения с модулями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y=|||x+1|-2|-5|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Параметр а соответствует значению параллельной прямой, которая должна пересечь график модуль функции в 5 точках. Сначала проводим такую прямую, далее  ищем точку пересечения ее с осью </a:t>
            </a:r>
            <a:r>
              <a:rPr lang="ru-RU" sz="1800" b="1" i="1" dirty="0" err="1" smtClean="0">
                <a:latin typeface="Times New Roman" pitchFamily="18" charset="0"/>
                <a:cs typeface="Times New Roman" pitchFamily="18" charset="0"/>
              </a:rPr>
              <a:t>Oy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Это прямая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 y=3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, то есть искомый параметр равен 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a=3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 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Методом раскрытия модулей данную задачу можно было решать целый урок, если не больше. Здесь все свелось к нескольким графикам. 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тройной модул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356992"/>
            <a:ext cx="489654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860032" y="6093296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Ответ: 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a=3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 </a:t>
            </a:r>
            <a:endParaRPr lang="ru-RU" dirty="0"/>
          </a:p>
        </p:txBody>
      </p:sp>
    </p:spTree>
  </p:cSld>
  <p:clrMapOvr>
    <a:masterClrMapping/>
  </p:clrMapOvr>
  <p:transition advTm="0">
    <p:strips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908720"/>
            <a:ext cx="792088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В результате анализа и сравнения методов построения графиков получила следующие выводы:</a:t>
            </a:r>
          </a:p>
          <a:p>
            <a:pPr>
              <a:buFontTx/>
              <a:buChar char="-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перевод алгебраической задачи на язык графиков позволяет избежать громоздких решений;</a:t>
            </a:r>
          </a:p>
          <a:p>
            <a:pPr>
              <a:buFontTx/>
              <a:buChar char="-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при решении уравнений, содержащих модуль и параметр, графический способ является более наглядным и сравнительно более простым;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- при построении графиков, содержащих 2 или более модулей практичнее метод симметрии;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- хотя графический способ решения уравнений является приближенным, т.к. точность зависит от выбранного единичного отрезка, толщины карандаша, углов под которыми пересекаются линии и т.д., но этот метод позволяет оценивать кол-во корней у     равнений для решения уравнений с параметром.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548680"/>
            <a:ext cx="27222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Эпиграф</a:t>
            </a:r>
          </a:p>
          <a:p>
            <a:endParaRPr lang="ru-RU" sz="4800" dirty="0" smtClean="0">
              <a:solidFill>
                <a:srgbClr val="0033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1484784"/>
            <a:ext cx="712879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216924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dirty="0" smtClean="0">
                <a:solidFill>
                  <a:srgbClr val="21692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Мне приходится делить все время между   политикой и уравнениями. Однако уравнения, по-моему, гораздо важнее, потому что политика существует только для данного момента, а уравнения будут существовать вечно</a:t>
            </a:r>
            <a:r>
              <a:rPr lang="ru-RU" sz="3200" b="1" i="1" dirty="0" smtClean="0">
                <a:solidFill>
                  <a:srgbClr val="216924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r"/>
            <a:r>
              <a:rPr lang="ru-RU" sz="3600" b="1" dirty="0" smtClean="0">
                <a:solidFill>
                  <a:srgbClr val="216924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3600" b="1" dirty="0" err="1" smtClean="0">
                <a:solidFill>
                  <a:srgbClr val="216924"/>
                </a:solidFill>
                <a:latin typeface="Times New Roman" pitchFamily="18" charset="0"/>
                <a:cs typeface="Times New Roman" pitchFamily="18" charset="0"/>
              </a:rPr>
              <a:t>Энштейн</a:t>
            </a:r>
            <a:endParaRPr lang="ru-RU" sz="3600" dirty="0">
              <a:solidFill>
                <a:srgbClr val="216924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20688"/>
            <a:ext cx="77768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7675"/>
            <a:r>
              <a:rPr lang="ru-RU" sz="2400" b="1" u="sng" dirty="0" smtClean="0">
                <a:solidFill>
                  <a:srgbClr val="216924"/>
                </a:solidFill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 изучение различных способов решения линейных уравнений с параметрами, содержащих вложенные модули.</a:t>
            </a:r>
          </a:p>
          <a:p>
            <a:pPr indent="447675"/>
            <a:r>
              <a:rPr lang="ru-RU" sz="2400" b="1" u="sng" dirty="0" smtClean="0">
                <a:solidFill>
                  <a:srgbClr val="216924"/>
                </a:solidFill>
                <a:latin typeface="Times New Roman" pitchFamily="18" charset="0"/>
                <a:cs typeface="Times New Roman" pitchFamily="18" charset="0"/>
              </a:rPr>
              <a:t>Предмет исследования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 линейные уравнения с параметрами , содержащие вложенные модули</a:t>
            </a:r>
          </a:p>
          <a:p>
            <a:pPr indent="447675"/>
            <a:r>
              <a:rPr lang="ru-RU" sz="2400" b="1" u="sng" dirty="0" smtClean="0">
                <a:solidFill>
                  <a:srgbClr val="216924"/>
                </a:solidFill>
                <a:latin typeface="Times New Roman" pitchFamily="18" charset="0"/>
                <a:cs typeface="Times New Roman" pitchFamily="18" charset="0"/>
              </a:rPr>
              <a:t>Цель работы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 рассмотреть типовые способы решения уравнений с модулем и показать их использование при решений уравнений с модулем, содержащих параметры.</a:t>
            </a:r>
            <a:endParaRPr lang="ru-RU" sz="2400" b="1" smtClean="0">
              <a:latin typeface="Times New Roman" pitchFamily="18" charset="0"/>
              <a:cs typeface="Times New Roman" pitchFamily="18" charset="0"/>
            </a:endParaRPr>
          </a:p>
          <a:p>
            <a:pPr indent="447675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216924"/>
                </a:solidFill>
                <a:latin typeface="Times New Roman" pitchFamily="18" charset="0"/>
                <a:cs typeface="Times New Roman" pitchFamily="18" charset="0"/>
              </a:rPr>
              <a:t>Понятие модуля в математике</a:t>
            </a:r>
            <a:endParaRPr lang="ru-RU" sz="3200" b="1" dirty="0">
              <a:solidFill>
                <a:srgbClr val="21692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268760"/>
            <a:ext cx="7077472" cy="46085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u="sng" dirty="0" smtClean="0">
                <a:solidFill>
                  <a:srgbClr val="216924"/>
                </a:solidFill>
                <a:latin typeface="Times New Roman" pitchFamily="18" charset="0"/>
                <a:cs typeface="Times New Roman" pitchFamily="18" charset="0"/>
              </a:rPr>
              <a:t>Определение 1.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Модулем числа 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 называется само число, если оно не отрицательно и  ему противоположное, если число отрицательное.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                             |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|=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если а≥0,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                             |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|=-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если а&lt;0.</a:t>
            </a:r>
          </a:p>
          <a:p>
            <a:pPr marL="0" indent="447675" algn="ctr">
              <a:buNone/>
            </a:pPr>
            <a:endParaRPr lang="ru-RU" sz="29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692696"/>
            <a:ext cx="590465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216924"/>
                </a:solidFill>
                <a:latin typeface="Times New Roman" pitchFamily="18" charset="0"/>
                <a:cs typeface="Times New Roman" pitchFamily="18" charset="0"/>
              </a:rPr>
              <a:t>Определение 2.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Модулем называется расстояние от начало координат до соответствующей числу 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 точки на числовой прямой.</a:t>
            </a: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19672" y="3356992"/>
            <a:ext cx="698477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216924"/>
                </a:solidFill>
                <a:latin typeface="Times New Roman" pitchFamily="18" charset="0"/>
                <a:cs typeface="Times New Roman" pitchFamily="18" charset="0"/>
              </a:rPr>
              <a:t>Определение 3.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Модулем называется наибольшее из чисел 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а  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 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–а 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,т.е. |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|=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 (а; -а).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Из определения 3 следует, что любое число не больше своей абсолютной величины: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≤|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|.</a:t>
            </a:r>
          </a:p>
          <a:p>
            <a:endParaRPr lang="ru-RU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210026"/>
            <a:ext cx="7776864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216924"/>
                </a:solidFill>
                <a:latin typeface="Times New Roman" pitchFamily="18" charset="0"/>
                <a:cs typeface="Times New Roman" pitchFamily="18" charset="0"/>
              </a:rPr>
              <a:t>Свойства модуля:</a:t>
            </a: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Свойство 1.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Модули противоположных чисел равны, т.е. для всех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 |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| = |-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|.</a:t>
            </a: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Свойство 2.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Квадрат модуля числа равен квадрату этого числа, т.е. для всех 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                             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√|а|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² = а²</a:t>
            </a: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Свойство 3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Арифметический корень из квадрата любого числа есть модуль этого числа, т.е.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                             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√а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² = |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|</a:t>
            </a: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Свойство 4.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Модуль любого числа есть число неотрицательное, т.е. для всех 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                              |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|≥0</a:t>
            </a: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Свойство 5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Модуль числа не меньше этого числа, т.е. для всех 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                               |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|≥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Свойство 6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.Модуль числа 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равен максимальному из противоположных чисел 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–а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                               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|a| = -max (a;-a).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Свойство</a:t>
            </a: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 7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Модуль числа равен расстоянию на числовой оси от начала отсчета до данного числа, т.е. для любого 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                               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|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| =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 a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26" name="Формула" r:id="rId3" imgW="114120" imgH="215640" progId="Equation.3">
              <p:embed/>
            </p:oleObj>
          </a:graphicData>
        </a:graphic>
      </p:graphicFrame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043608" y="548680"/>
            <a:ext cx="684076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Методы решения уравнений с модулем: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1.По определению модуля - «снятие модуля». Решение происходит на основе определения.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2.Аналитический метод - решение уравнений с использованием преобразований выражений, входящих в уравнение  и свойств модуля.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3.Метод интервалов: раскрытие модуля на интервалах и полуинтервалах, образованными «нулями» модулей.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4.Графический метод. Суть  этого способа  заключается в том, чтобы  построить графики данных функций, представляющих левую и правую часть уравнения. В случае, если графики пересекутся, то абсциссы  точек пересечений данных графиков  будут являться  корнями  данного уравнения.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683568" y="456347"/>
            <a:ext cx="770485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Методы построения графиков функции с модулем: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определению.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Строятся две прямые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у=кх+в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где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&gt;0,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у=-кх+в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где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&lt;0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 симметрии.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Строится график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у=кх+в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при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&gt;0.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Часть прямой при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&lt;0 отображается относительно оси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абцисс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Преобразование функций:</a:t>
            </a:r>
            <a:endParaRPr kumimoji="0" lang="ru-RU" sz="2400" b="1" i="0" u="sng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а)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у=|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|+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график сдвигается вверх по оси ординат на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б)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у=|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|-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график сдвигается вниз по оси ординат на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с)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у=|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+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| график сдвигается влево по оси абсцисс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)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у=|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|  график сдвигается вправо по оси абсцисс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1916832"/>
            <a:ext cx="8229600" cy="223224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216924"/>
                </a:solidFill>
                <a:latin typeface="Times New Roman" pitchFamily="18" charset="0"/>
                <a:cs typeface="Times New Roman" pitchFamily="18" charset="0"/>
              </a:rPr>
              <a:t>Правильному применению методов можно научиться, только применяя их на разнообразных примерах.</a:t>
            </a:r>
            <a:br>
              <a:rPr lang="ru-RU" b="1" dirty="0" smtClean="0">
                <a:solidFill>
                  <a:srgbClr val="21692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216924"/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216924"/>
                </a:solidFill>
                <a:latin typeface="Times New Roman" pitchFamily="18" charset="0"/>
                <a:cs typeface="Times New Roman" pitchFamily="18" charset="0"/>
              </a:rPr>
              <a:t> Георг </a:t>
            </a:r>
            <a:r>
              <a:rPr lang="ru-RU" b="1" dirty="0" err="1" smtClean="0">
                <a:solidFill>
                  <a:srgbClr val="216924"/>
                </a:solidFill>
                <a:latin typeface="Times New Roman" pitchFamily="18" charset="0"/>
                <a:cs typeface="Times New Roman" pitchFamily="18" charset="0"/>
              </a:rPr>
              <a:t>Цейтен</a:t>
            </a:r>
            <a:r>
              <a:rPr lang="ru-RU" dirty="0" smtClean="0">
                <a:solidFill>
                  <a:srgbClr val="216924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dirty="0">
              <a:solidFill>
                <a:srgbClr val="216924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5.7|2.3|0.6|0.8|1.4|2.6|0.5|1.3|1.1|0.5|0.6|2.2|0.8|1.1|1.2|0.6|0.8|1.1|1.2|0.6|0.7|0.7|0.8|0.5|0.9|1.2|0.7|0.7|0.7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1421</TotalTime>
  <Words>724</Words>
  <Application>Microsoft Office PowerPoint</Application>
  <PresentationFormat>Экран (4:3)</PresentationFormat>
  <Paragraphs>138</Paragraphs>
  <Slides>18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Тема Office</vt:lpstr>
      <vt:lpstr>Формула</vt:lpstr>
      <vt:lpstr>Слайд 1</vt:lpstr>
      <vt:lpstr>Слайд 2</vt:lpstr>
      <vt:lpstr>Слайд 3</vt:lpstr>
      <vt:lpstr>Понятие модуля в математике</vt:lpstr>
      <vt:lpstr>Слайд 5</vt:lpstr>
      <vt:lpstr>Слайд 6</vt:lpstr>
      <vt:lpstr>Слайд 7</vt:lpstr>
      <vt:lpstr>Слайд 8</vt:lpstr>
      <vt:lpstr>Правильному применению методов можно научиться, только применяя их на разнообразных примерах.                                   Георг Цейтен.</vt:lpstr>
      <vt:lpstr>Слайд 10</vt:lpstr>
      <vt:lpstr>Слайд 11</vt:lpstr>
      <vt:lpstr>Слайд 12</vt:lpstr>
      <vt:lpstr>Слайд 13</vt:lpstr>
      <vt:lpstr>Различные способы решения уравнений с модулем, содержащих параметр</vt:lpstr>
      <vt:lpstr>Слайд 15</vt:lpstr>
      <vt:lpstr>Повторно выполним смещение графика модуль функции вниз на 5 и симметрично переносим отрицательные значения функции. В результате получим левую сторону уравнения с модулями y=|||x+1|-2|-5|. Параметр а соответствует значению параллельной прямой, которая должна пересечь график модуль функции в 5 точках. Сначала проводим такую прямую, далее  ищем точку пересечения ее с осью Oy. Это прямая y=3, то есть искомый параметр равен a=3.  Методом раскрытия модулей данную задачу можно было решать целый урок, если не больше. Здесь все свелось к нескольким графикам.     </vt:lpstr>
      <vt:lpstr>Вывод:</vt:lpstr>
      <vt:lpstr>Спасибо за внимание!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dns</cp:lastModifiedBy>
  <cp:revision>169</cp:revision>
  <dcterms:created xsi:type="dcterms:W3CDTF">2014-02-14T08:00:13Z</dcterms:created>
  <dcterms:modified xsi:type="dcterms:W3CDTF">2017-01-26T08:49:44Z</dcterms:modified>
</cp:coreProperties>
</file>