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9" r:id="rId4"/>
    <p:sldId id="260" r:id="rId5"/>
    <p:sldId id="261" r:id="rId6"/>
    <p:sldId id="264" r:id="rId7"/>
    <p:sldId id="262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 ?><Relationships xmlns="http://schemas.openxmlformats.org/package/2006/relationships"><Relationship Id="rId8" Target="../media/image8.jpeg" Type="http://schemas.openxmlformats.org/officeDocument/2006/relationships/image"/><Relationship Id="rId3" Target="../media/image3.jpeg" Type="http://schemas.openxmlformats.org/officeDocument/2006/relationships/image"/><Relationship Id="rId7" Target="../media/image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6.jpeg" Type="http://schemas.openxmlformats.org/officeDocument/2006/relationships/image"/><Relationship Id="rId11" Target="../media/image11.jpeg" Type="http://schemas.openxmlformats.org/officeDocument/2006/relationships/image"/><Relationship Id="rId5" Target="../media/image5.jpeg" Type="http://schemas.openxmlformats.org/officeDocument/2006/relationships/image"/><Relationship Id="rId10" Target="../media/image10.jpeg" Type="http://schemas.openxmlformats.org/officeDocument/2006/relationships/image"/><Relationship Id="rId4" Target="../media/image4.jpeg" Type="http://schemas.openxmlformats.org/officeDocument/2006/relationships/image"/><Relationship Id="rId9" Target="../media/image9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16.pn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20.jpe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19672" y="1700808"/>
            <a:ext cx="75243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Развлечение ко дню мамы</a:t>
            </a:r>
          </a:p>
          <a:p>
            <a:pPr algn="ctr"/>
            <a:endParaRPr lang="ru-RU" sz="28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6000" b="1" dirty="0">
                <a:solidFill>
                  <a:srgbClr val="FF0000"/>
                </a:solidFill>
                <a:latin typeface="Monotype Corsiva" panose="03010101010201010101" pitchFamily="66" charset="0"/>
                <a:cs typeface="Mongolian Baiti" panose="03000500000000000000" pitchFamily="66" charset="0"/>
              </a:rPr>
              <a:t>«Мамина улыбка»</a:t>
            </a:r>
            <a:r>
              <a:rPr lang="ru-RU" sz="6000" dirty="0">
                <a:solidFill>
                  <a:srgbClr val="FF0000"/>
                </a:solidFill>
              </a:rPr>
              <a:t/>
            </a:r>
            <a:br>
              <a:rPr lang="ru-RU" sz="6000" dirty="0">
                <a:solidFill>
                  <a:srgbClr val="FF0000"/>
                </a:solidFill>
              </a:rPr>
            </a:br>
            <a:endParaRPr lang="ru-RU" sz="6000" dirty="0" smtClean="0">
              <a:solidFill>
                <a:srgbClr val="FF0000"/>
              </a:solidFill>
            </a:endParaRPr>
          </a:p>
          <a:p>
            <a:pPr algn="ctr"/>
            <a:endParaRPr lang="ru-RU" sz="4800" dirty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ctr"/>
            <a:endParaRPr lang="ru-RU" sz="4800" dirty="0"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405535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Муниципальное дошкольное образовательное автономное учреждение центр развития ребенка – детский сад «Фантазия»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962418"/>
            <a:ext cx="61206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endParaRPr lang="ru-RU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Город </a:t>
            </a:r>
            <a:r>
              <a:rPr lang="ru-RU" b="1" dirty="0" err="1">
                <a:solidFill>
                  <a:schemeClr val="tx2"/>
                </a:solidFill>
                <a:latin typeface="Monotype Corsiva" panose="03010101010201010101" pitchFamily="66" charset="0"/>
              </a:rPr>
              <a:t>Пыть-Ях</a:t>
            </a:r>
            <a:endParaRPr lang="ru-RU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2021 </a:t>
            </a:r>
            <a:r>
              <a:rPr lang="ru-RU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год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50965" y="3244334"/>
            <a:ext cx="542549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 smtClean="0">
              <a:solidFill>
                <a:srgbClr val="0070C0"/>
              </a:solidFill>
              <a:latin typeface="Monotype Corsiva" panose="03010101010201010101" pitchFamily="66" charset="0"/>
            </a:endParaRPr>
          </a:p>
          <a:p>
            <a:pPr algn="r"/>
            <a:endParaRPr lang="ru-RU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  <a:p>
            <a:pPr algn="r"/>
            <a:endParaRPr lang="ru-RU" b="1" dirty="0" smtClean="0">
              <a:solidFill>
                <a:srgbClr val="0070C0"/>
              </a:solidFill>
              <a:latin typeface="Monotype Corsiva" panose="03010101010201010101" pitchFamily="66" charset="0"/>
            </a:endParaRPr>
          </a:p>
          <a:p>
            <a:pPr algn="r"/>
            <a:endParaRPr lang="ru-RU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  <a:p>
            <a:pPr algn="r"/>
            <a:endParaRPr lang="ru-RU" b="1" dirty="0" smtClean="0">
              <a:solidFill>
                <a:srgbClr val="0070C0"/>
              </a:solidFill>
              <a:latin typeface="Monotype Corsiva" panose="03010101010201010101" pitchFamily="66" charset="0"/>
            </a:endParaRPr>
          </a:p>
          <a:p>
            <a:pPr algn="r"/>
            <a:endParaRPr lang="ru-RU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Воспитатель </a:t>
            </a:r>
            <a:r>
              <a:rPr lang="ru-RU" b="1" dirty="0" err="1">
                <a:solidFill>
                  <a:srgbClr val="0070C0"/>
                </a:solidFill>
                <a:latin typeface="Monotype Corsiva" panose="03010101010201010101" pitchFamily="66" charset="0"/>
              </a:rPr>
              <a:t>О.В.Шатайло</a:t>
            </a:r>
            <a:endParaRPr lang="ru-RU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46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39752" y="404665"/>
            <a:ext cx="626469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ru-RU" sz="3600" b="1" i="1" u="sng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3600" b="1" i="1" u="sng" smtClean="0">
                <a:solidFill>
                  <a:srgbClr val="002060"/>
                </a:solidFill>
                <a:latin typeface="Monotype Corsiva" panose="03010101010201010101" pitchFamily="66" charset="0"/>
              </a:rPr>
              <a:t>Цель</a:t>
            </a:r>
            <a:r>
              <a:rPr lang="ru-RU" sz="36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: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способствовать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созданию праздничной, доверительной 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атмосферы; развивать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положительное отношение ребенка к окружающему 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миру.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52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39752" y="404665"/>
            <a:ext cx="626469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Ничего </a:t>
            </a: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милее нет</a:t>
            </a:r>
            <a:b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Маминой улыбки -</a:t>
            </a:r>
            <a:b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Словно вспыхнет </a:t>
            </a:r>
          </a:p>
          <a:p>
            <a:pPr algn="ctr"/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солнца свет,</a:t>
            </a:r>
            <a:b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Мрак развеет зыбкий!</a:t>
            </a:r>
          </a:p>
          <a:p>
            <a:pPr algn="ctr"/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Словно хвостиком блеснет,</a:t>
            </a:r>
            <a:b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Золотая рыбка -</a:t>
            </a:r>
            <a:b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Радость сердцу </a:t>
            </a:r>
          </a:p>
          <a:p>
            <a:pPr algn="ctr"/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принесет</a:t>
            </a:r>
            <a:b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Мамина улыбк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а!</a:t>
            </a:r>
          </a:p>
        </p:txBody>
      </p:sp>
    </p:spTree>
    <p:extLst>
      <p:ext uri="{BB962C8B-B14F-4D97-AF65-F5344CB8AC3E}">
        <p14:creationId xmlns:p14="http://schemas.microsoft.com/office/powerpoint/2010/main" val="77240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384984"/>
            <a:ext cx="1349941" cy="18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6066" y="445677"/>
            <a:ext cx="1406094" cy="18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404664"/>
            <a:ext cx="1518373" cy="18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0533" y="1130132"/>
            <a:ext cx="1349941" cy="18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5362" y="2200839"/>
            <a:ext cx="1349941" cy="18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204664"/>
            <a:ext cx="1349942" cy="18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1623" y="4000839"/>
            <a:ext cx="1131554" cy="18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1198" y="620688"/>
            <a:ext cx="1349941" cy="18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7149" y="3789040"/>
            <a:ext cx="1349941" cy="18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09893" y="3429000"/>
            <a:ext cx="1588714" cy="18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91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76672"/>
            <a:ext cx="7200312" cy="54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36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4210" y="734478"/>
            <a:ext cx="1889918" cy="25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506790"/>
            <a:ext cx="1889918" cy="25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268760"/>
            <a:ext cx="1889918" cy="25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553912"/>
            <a:ext cx="1890713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297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9021" y="980728"/>
            <a:ext cx="1889918" cy="25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548680"/>
            <a:ext cx="1889918" cy="25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852936"/>
            <a:ext cx="1889918" cy="25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086559"/>
            <a:ext cx="1889918" cy="25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664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rrowheads="1" noChangeAspect="1"/>
          </p:cNvPicPr>
          <p:nvPr/>
        </p:nvPicPr>
        <p:blipFill rotWithShape="1"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3" r="-39"/>
          <a:stretch/>
        </p:blipFill>
        <p:spPr bwMode="auto">
          <a:xfrm>
            <a:off x="1475656" y="499623"/>
            <a:ext cx="7246258" cy="52153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3105835"/>
            <a:ext cx="597666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dirty="0" lang="ru-RU" smtClean="0">
              <a:solidFill>
                <a:srgbClr val="FF0000"/>
              </a:solidFill>
              <a:latin charset="0" panose="03010101010201010101" pitchFamily="66" typeface="Monotype Corsiva"/>
            </a:endParaRPr>
          </a:p>
          <a:p>
            <a:pPr algn="ctr"/>
            <a:endParaRPr dirty="0" lang="ru-RU">
              <a:solidFill>
                <a:srgbClr val="FF0000"/>
              </a:solidFill>
              <a:latin charset="0" panose="03010101010201010101" pitchFamily="66" typeface="Monotype Corsiva"/>
            </a:endParaRPr>
          </a:p>
          <a:p>
            <a:pPr algn="ctr"/>
            <a:endParaRPr dirty="0" lang="ru-RU" smtClean="0">
              <a:solidFill>
                <a:srgbClr val="FF0000"/>
              </a:solidFill>
              <a:latin charset="0" panose="03010101010201010101" pitchFamily="66" typeface="Monotype Corsiva"/>
            </a:endParaRPr>
          </a:p>
          <a:p>
            <a:pPr algn="ctr"/>
            <a:endParaRPr dirty="0" lang="ru-RU">
              <a:solidFill>
                <a:srgbClr val="FF0000"/>
              </a:solidFill>
              <a:latin charset="0" panose="03010101010201010101" pitchFamily="66" typeface="Monotype Corsiva"/>
            </a:endParaRPr>
          </a:p>
          <a:p>
            <a:pPr algn="ctr"/>
            <a:endParaRPr dirty="0" lang="ru-RU" smtClean="0">
              <a:solidFill>
                <a:srgbClr val="FF0000"/>
              </a:solidFill>
              <a:latin charset="0" panose="03010101010201010101" pitchFamily="66" typeface="Monotype Corsiva"/>
            </a:endParaRPr>
          </a:p>
          <a:p>
            <a:pPr algn="ctr"/>
            <a:endParaRPr dirty="0" lang="ru-RU">
              <a:solidFill>
                <a:srgbClr val="FF0000"/>
              </a:solidFill>
              <a:latin charset="0" panose="03010101010201010101" pitchFamily="66" typeface="Monotype Corsiva"/>
            </a:endParaRPr>
          </a:p>
          <a:p>
            <a:pPr algn="ctr"/>
            <a:endParaRPr dirty="0" lang="ru-RU" smtClean="0">
              <a:solidFill>
                <a:srgbClr val="FF0000"/>
              </a:solidFill>
              <a:latin charset="0" panose="03010101010201010101" pitchFamily="66" typeface="Monotype Corsiva"/>
            </a:endParaRPr>
          </a:p>
          <a:p>
            <a:pPr algn="ctr"/>
            <a:endParaRPr dirty="0" lang="ru-RU">
              <a:solidFill>
                <a:srgbClr val="FF0000"/>
              </a:solidFill>
              <a:latin charset="0" panose="03010101010201010101" pitchFamily="66" typeface="Monotype Corsiva"/>
            </a:endParaRPr>
          </a:p>
          <a:p>
            <a:pPr algn="ctr"/>
            <a:endParaRPr dirty="0" lang="ru-RU" smtClean="0">
              <a:solidFill>
                <a:srgbClr val="FF0000"/>
              </a:solidFill>
              <a:latin charset="0" panose="03010101010201010101" pitchFamily="66" typeface="Monotype Corsiva"/>
            </a:endParaRPr>
          </a:p>
          <a:p>
            <a:pPr algn="ctr"/>
            <a:r>
              <a:rPr b="1" dirty="0" lang="ru-RU" smtClean="0" sz="2400">
                <a:solidFill>
                  <a:srgbClr val="FF0000"/>
                </a:solidFill>
                <a:latin charset="0" panose="03010101010201010101" pitchFamily="66" typeface="Monotype Corsiva"/>
              </a:rPr>
              <a:t>Ссылка </a:t>
            </a:r>
            <a:r>
              <a:rPr b="1" dirty="0" lang="ru-RU" sz="2400">
                <a:solidFill>
                  <a:srgbClr val="FF0000"/>
                </a:solidFill>
                <a:latin charset="0" panose="03010101010201010101" pitchFamily="66" typeface="Monotype Corsiva"/>
              </a:rPr>
              <a:t>на </a:t>
            </a:r>
            <a:r>
              <a:rPr b="1" dirty="0" lang="ru-RU" smtClean="0" sz="2400">
                <a:solidFill>
                  <a:srgbClr val="FF0000"/>
                </a:solidFill>
                <a:latin charset="0" panose="03010101010201010101" pitchFamily="66" typeface="Monotype Corsiva"/>
              </a:rPr>
              <a:t>видео развлечение</a:t>
            </a:r>
            <a:endParaRPr b="1" dirty="0" lang="ru-RU" sz="2400">
              <a:solidFill>
                <a:srgbClr val="FF0000"/>
              </a:solidFill>
              <a:latin charset="0" panose="03010101010201010101" pitchFamily="66" typeface="Monotype Corsiva"/>
            </a:endParaRPr>
          </a:p>
          <a:p>
            <a:pPr algn="ctr"/>
            <a:r>
              <a:rPr b="1" dirty="0" lang="en-US" sz="2400">
                <a:solidFill>
                  <a:srgbClr val="FF0000"/>
                </a:solidFill>
                <a:latin charset="0" panose="03010101010201010101" pitchFamily="66" typeface="Monotype Corsiva"/>
              </a:rPr>
              <a:t>https://disk.yandex.ru/d/S8dC-hWDJmhY4A</a:t>
            </a:r>
            <a:endParaRPr b="1" dirty="0" lang="ru-RU" sz="2400">
              <a:solidFill>
                <a:srgbClr val="FF0000"/>
              </a:solidFill>
              <a:latin charset="0" panose="03010101010201010101" pitchFamily="66" typeface="Monotype Corsiva"/>
            </a:endParaRPr>
          </a:p>
        </p:txBody>
      </p:sp>
    </p:spTree>
    <p:extLst>
      <p:ext uri="{BB962C8B-B14F-4D97-AF65-F5344CB8AC3E}">
        <p14:creationId xmlns:p14="http://schemas.microsoft.com/office/powerpoint/2010/main" val="397903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7000" p14:dur="10"/>
    </mc:Choice>
    <mc:Fallback xmlns="">
      <p:transition advClick="0" advTm="7000"/>
    </mc:Fallback>
  </mc:AlternateContent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596030"/>
            <a:ext cx="7200000" cy="54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2551837"/>
            <a:ext cx="69127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rgbClr val="3333CC"/>
              </a:solidFill>
              <a:latin typeface="Monotype Corsiva" pitchFamily="66" charset="0"/>
            </a:endParaRPr>
          </a:p>
          <a:p>
            <a:pPr algn="ctr"/>
            <a:endParaRPr lang="ru-RU" b="1" i="1" dirty="0">
              <a:solidFill>
                <a:srgbClr val="3333CC"/>
              </a:solidFill>
              <a:latin typeface="Monotype Corsiva" pitchFamily="66" charset="0"/>
            </a:endParaRPr>
          </a:p>
          <a:p>
            <a:pPr algn="ctr"/>
            <a:endParaRPr lang="ru-RU" b="1" i="1" dirty="0" smtClean="0">
              <a:solidFill>
                <a:srgbClr val="3333CC"/>
              </a:solidFill>
              <a:latin typeface="Monotype Corsiva" pitchFamily="66" charset="0"/>
            </a:endParaRPr>
          </a:p>
          <a:p>
            <a:pPr algn="ctr"/>
            <a:endParaRPr lang="ru-RU" b="1" i="1" dirty="0" smtClean="0">
              <a:solidFill>
                <a:srgbClr val="3333CC"/>
              </a:solidFill>
              <a:latin typeface="Monotype Corsiva" pitchFamily="66" charset="0"/>
            </a:endParaRPr>
          </a:p>
          <a:p>
            <a:pPr algn="ctr"/>
            <a:endParaRPr lang="ru-RU" b="1" i="1" dirty="0">
              <a:solidFill>
                <a:srgbClr val="3333CC"/>
              </a:solidFill>
              <a:latin typeface="Monotype Corsiva" pitchFamily="66" charset="0"/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Monotype Corsiva" pitchFamily="66" charset="0"/>
              </a:rPr>
              <a:t>ДОРОГИЕ  </a:t>
            </a:r>
            <a:r>
              <a:rPr lang="ru-RU" sz="2400" b="1" i="1" dirty="0">
                <a:solidFill>
                  <a:srgbClr val="FF0000"/>
                </a:solidFill>
                <a:latin typeface="Monotype Corsiva" pitchFamily="66" charset="0"/>
              </a:rPr>
              <a:t>МАМОЧКИ!</a:t>
            </a:r>
            <a:br>
              <a:rPr lang="ru-RU" sz="2400" b="1" i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Monotype Corsiva" pitchFamily="66" charset="0"/>
              </a:rPr>
              <a:t>Пусть Ваши лица устают только  от улыбок , </a:t>
            </a:r>
            <a:endParaRPr lang="ru-RU" sz="2400" b="1" i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Monotype Corsiva" pitchFamily="66" charset="0"/>
              </a:rPr>
              <a:t>а </a:t>
            </a:r>
            <a:r>
              <a:rPr lang="ru-RU" sz="2400" b="1" i="1" dirty="0">
                <a:solidFill>
                  <a:srgbClr val="FF0000"/>
                </a:solidFill>
                <a:latin typeface="Monotype Corsiva" pitchFamily="66" charset="0"/>
              </a:rPr>
              <a:t>руки – от букетов цветов!</a:t>
            </a:r>
            <a:br>
              <a:rPr lang="ru-RU" sz="2400" b="1" i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Monotype Corsiva" pitchFamily="66" charset="0"/>
              </a:rPr>
              <a:t>Пусть Ваш домашний очаг всегда украшает уют, </a:t>
            </a:r>
          </a:p>
          <a:p>
            <a:pPr algn="ctr"/>
            <a:r>
              <a:rPr lang="ru-RU" sz="2400" b="1" i="1" dirty="0">
                <a:solidFill>
                  <a:srgbClr val="FF0000"/>
                </a:solidFill>
                <a:latin typeface="Monotype Corsiva" pitchFamily="66" charset="0"/>
              </a:rPr>
              <a:t>достаток , любовь, счастье!</a:t>
            </a:r>
            <a:br>
              <a:rPr lang="ru-RU" sz="2400" b="1" i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Monotype Corsiva" pitchFamily="66" charset="0"/>
              </a:rPr>
              <a:t>Пусть Ваши дети будут послушными!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78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58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Редактор</dc:creator>
  <cp:lastModifiedBy>Ksenia</cp:lastModifiedBy>
  <cp:revision>48</cp:revision>
  <dcterms:created xsi:type="dcterms:W3CDTF">2013-10-31T10:14:44Z</dcterms:created>
  <dcterms:modified xsi:type="dcterms:W3CDTF">2021-12-03T17:53:35Z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544420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