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6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&#1070;&#1083;&#1080;&#1085;&#1072;\&#1048;&#1052;&#1062;%202020\&#1043;&#1048;&#1040;\2021\&#1056;&#1045;&#1047;&#1059;&#1051;&#1068;&#1058;&#1040;&#1058;&#1067;%20&#1043;&#1048;&#1040;-11%20(1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&#1070;&#1083;&#1080;&#1085;&#1072;\&#1048;&#1052;&#1062;%202020\&#1043;&#1048;&#1040;\2021\&#1056;&#1045;&#1047;&#1059;&#1051;&#1068;&#1058;&#1040;&#1058;&#1067;%20&#1043;&#1048;&#1040;-11%20(1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&#1070;&#1083;&#1080;&#1085;&#1072;\&#1048;&#1052;&#1062;%202020\&#1043;&#1048;&#1040;\2021\&#1056;&#1045;&#1047;&#1059;&#1051;&#1068;&#1058;&#1040;&#1058;&#1067;%20&#1043;&#1048;&#1040;-11%20(1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&#1070;&#1083;&#1080;&#1085;&#1072;\&#1048;&#1052;&#1062;%202020\&#1043;&#1048;&#1040;\2021\&#1056;&#1045;&#1047;&#1059;&#1051;&#1068;&#1058;&#1040;&#1058;&#1067;%20&#1043;&#1048;&#1040;-11%20(1)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E:\&#1070;&#1083;&#1080;&#1085;&#1072;\&#1048;&#1052;&#1062;%202020\&#1043;&#1048;&#1040;\2021\&#1056;&#1045;&#1047;&#1059;&#1051;&#1068;&#1058;&#1040;&#1058;&#1067;%20&#1043;&#1048;&#1040;-11%20(1)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Century" panose="02040604050505020304" pitchFamily="18" charset="0"/>
                <a:ea typeface="+mn-ea"/>
                <a:cs typeface="+mn-cs"/>
              </a:defRPr>
            </a:pPr>
            <a:r>
              <a:rPr lang="ru-RU" sz="1800">
                <a:solidFill>
                  <a:schemeClr val="bg1"/>
                </a:solidFill>
              </a:rPr>
              <a:t>81-100 баллов</a:t>
            </a:r>
          </a:p>
        </c:rich>
      </c:tx>
      <c:layout>
        <c:manualLayout>
          <c:xMode val="edge"/>
          <c:yMode val="edge"/>
          <c:x val="0.42638710749916298"/>
          <c:y val="4.53808752025931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Century" panose="02040604050505020304" pitchFamily="18" charset="0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'81-100 баллов'!$C$18</c:f>
              <c:strCache>
                <c:ptCount val="1"/>
                <c:pt idx="0">
                  <c:v>2019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65000"/>
                    <a:shade val="51000"/>
                    <a:satMod val="130000"/>
                  </a:schemeClr>
                </a:gs>
                <a:gs pos="80000">
                  <a:schemeClr val="accent1">
                    <a:shade val="65000"/>
                    <a:shade val="93000"/>
                    <a:satMod val="130000"/>
                  </a:schemeClr>
                </a:gs>
                <a:gs pos="100000">
                  <a:schemeClr val="accent1">
                    <a:shade val="65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>
                        <a:lumMod val="20000"/>
                        <a:lumOff val="80000"/>
                      </a:schemeClr>
                    </a:solidFill>
                    <a:latin typeface="Century" panose="020406040505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'81-100 баллов'!$B$20:$B$32</c:f>
              <c:strCache>
                <c:ptCount val="13"/>
                <c:pt idx="0">
                  <c:v>Английский язык</c:v>
                </c:pt>
                <c:pt idx="1">
                  <c:v>Русский язык</c:v>
                </c:pt>
                <c:pt idx="2">
                  <c:v>Немецкий язык</c:v>
                </c:pt>
                <c:pt idx="3">
                  <c:v>Информатика и ИКТ (КЕГЭ)</c:v>
                </c:pt>
                <c:pt idx="4">
                  <c:v>Литература</c:v>
                </c:pt>
                <c:pt idx="5">
                  <c:v>Химия</c:v>
                </c:pt>
                <c:pt idx="6">
                  <c:v>Физика</c:v>
                </c:pt>
                <c:pt idx="7">
                  <c:v>Обществознание</c:v>
                </c:pt>
                <c:pt idx="8">
                  <c:v>Математика профильная</c:v>
                </c:pt>
                <c:pt idx="9">
                  <c:v>История</c:v>
                </c:pt>
                <c:pt idx="10">
                  <c:v>География</c:v>
                </c:pt>
                <c:pt idx="11">
                  <c:v>Биология</c:v>
                </c:pt>
                <c:pt idx="12">
                  <c:v>Французский язык</c:v>
                </c:pt>
              </c:strCache>
            </c:strRef>
          </c:cat>
          <c:val>
            <c:numRef>
              <c:f>'81-100 баллов'!$C$20:$C$32</c:f>
              <c:numCache>
                <c:formatCode>General</c:formatCode>
                <c:ptCount val="13"/>
                <c:pt idx="0">
                  <c:v>47.8</c:v>
                </c:pt>
                <c:pt idx="1">
                  <c:v>35</c:v>
                </c:pt>
                <c:pt idx="2">
                  <c:v>0</c:v>
                </c:pt>
                <c:pt idx="3">
                  <c:v>24.6</c:v>
                </c:pt>
                <c:pt idx="4">
                  <c:v>17.2</c:v>
                </c:pt>
                <c:pt idx="5">
                  <c:v>20.7</c:v>
                </c:pt>
                <c:pt idx="6">
                  <c:v>9.6999999999999993</c:v>
                </c:pt>
                <c:pt idx="7">
                  <c:v>9.1</c:v>
                </c:pt>
                <c:pt idx="8">
                  <c:v>5.4</c:v>
                </c:pt>
                <c:pt idx="9">
                  <c:v>15.7</c:v>
                </c:pt>
                <c:pt idx="10">
                  <c:v>6.3</c:v>
                </c:pt>
                <c:pt idx="11">
                  <c:v>7.8</c:v>
                </c:pt>
                <c:pt idx="12">
                  <c:v>12.5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57-45CA-BC71-FE97CC6D9ECF}"/>
            </c:ext>
          </c:extLst>
        </c:ser>
        <c:ser>
          <c:idx val="1"/>
          <c:order val="1"/>
          <c:tx>
            <c:strRef>
              <c:f>'81-100 баллов'!$D$18</c:f>
              <c:strCache>
                <c:ptCount val="1"/>
                <c:pt idx="0">
                  <c:v>2020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latin typeface="Century" panose="020406040505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'81-100 баллов'!$B$20:$B$32</c:f>
              <c:strCache>
                <c:ptCount val="13"/>
                <c:pt idx="0">
                  <c:v>Английский язык</c:v>
                </c:pt>
                <c:pt idx="1">
                  <c:v>Русский язык</c:v>
                </c:pt>
                <c:pt idx="2">
                  <c:v>Немецкий язык</c:v>
                </c:pt>
                <c:pt idx="3">
                  <c:v>Информатика и ИКТ (КЕГЭ)</c:v>
                </c:pt>
                <c:pt idx="4">
                  <c:v>Литература</c:v>
                </c:pt>
                <c:pt idx="5">
                  <c:v>Химия</c:v>
                </c:pt>
                <c:pt idx="6">
                  <c:v>Физика</c:v>
                </c:pt>
                <c:pt idx="7">
                  <c:v>Обществознание</c:v>
                </c:pt>
                <c:pt idx="8">
                  <c:v>Математика профильная</c:v>
                </c:pt>
                <c:pt idx="9">
                  <c:v>История</c:v>
                </c:pt>
                <c:pt idx="10">
                  <c:v>География</c:v>
                </c:pt>
                <c:pt idx="11">
                  <c:v>Биология</c:v>
                </c:pt>
                <c:pt idx="12">
                  <c:v>Французский язык</c:v>
                </c:pt>
              </c:strCache>
            </c:strRef>
          </c:cat>
          <c:val>
            <c:numRef>
              <c:f>'81-100 баллов'!$D$20:$D$32</c:f>
              <c:numCache>
                <c:formatCode>General</c:formatCode>
                <c:ptCount val="13"/>
                <c:pt idx="0">
                  <c:v>39</c:v>
                </c:pt>
                <c:pt idx="1">
                  <c:v>35.6</c:v>
                </c:pt>
                <c:pt idx="2">
                  <c:v>0</c:v>
                </c:pt>
                <c:pt idx="3">
                  <c:v>22.5</c:v>
                </c:pt>
                <c:pt idx="4">
                  <c:v>24.3</c:v>
                </c:pt>
                <c:pt idx="5">
                  <c:v>13.4</c:v>
                </c:pt>
                <c:pt idx="6">
                  <c:v>8.6</c:v>
                </c:pt>
                <c:pt idx="7">
                  <c:v>14.5</c:v>
                </c:pt>
                <c:pt idx="8">
                  <c:v>3.5</c:v>
                </c:pt>
                <c:pt idx="9">
                  <c:v>26.7</c:v>
                </c:pt>
                <c:pt idx="10">
                  <c:v>25.8</c:v>
                </c:pt>
                <c:pt idx="11">
                  <c:v>3.5</c:v>
                </c:pt>
                <c:pt idx="12">
                  <c:v>42.9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F57-45CA-BC71-FE97CC6D9ECF}"/>
            </c:ext>
          </c:extLst>
        </c:ser>
        <c:ser>
          <c:idx val="2"/>
          <c:order val="2"/>
          <c:tx>
            <c:strRef>
              <c:f>'81-100 баллов'!$E$18</c:f>
              <c:strCache>
                <c:ptCount val="1"/>
                <c:pt idx="0">
                  <c:v>2021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65000"/>
                    <a:shade val="51000"/>
                    <a:satMod val="130000"/>
                  </a:schemeClr>
                </a:gs>
                <a:gs pos="80000">
                  <a:schemeClr val="accent1">
                    <a:tint val="65000"/>
                    <a:shade val="93000"/>
                    <a:satMod val="130000"/>
                  </a:schemeClr>
                </a:gs>
                <a:gs pos="100000">
                  <a:schemeClr val="accent1">
                    <a:tint val="65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rgbClr val="FFFF00"/>
                    </a:solidFill>
                    <a:latin typeface="Century" panose="020406040505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'81-100 баллов'!$B$20:$B$32</c:f>
              <c:strCache>
                <c:ptCount val="13"/>
                <c:pt idx="0">
                  <c:v>Английский язык</c:v>
                </c:pt>
                <c:pt idx="1">
                  <c:v>Русский язык</c:v>
                </c:pt>
                <c:pt idx="2">
                  <c:v>Немецкий язык</c:v>
                </c:pt>
                <c:pt idx="3">
                  <c:v>Информатика и ИКТ (КЕГЭ)</c:v>
                </c:pt>
                <c:pt idx="4">
                  <c:v>Литература</c:v>
                </c:pt>
                <c:pt idx="5">
                  <c:v>Химия</c:v>
                </c:pt>
                <c:pt idx="6">
                  <c:v>Физика</c:v>
                </c:pt>
                <c:pt idx="7">
                  <c:v>Обществознание</c:v>
                </c:pt>
                <c:pt idx="8">
                  <c:v>Математика профильная</c:v>
                </c:pt>
                <c:pt idx="9">
                  <c:v>История</c:v>
                </c:pt>
                <c:pt idx="10">
                  <c:v>География</c:v>
                </c:pt>
                <c:pt idx="11">
                  <c:v>Биология</c:v>
                </c:pt>
                <c:pt idx="12">
                  <c:v>Французский язык</c:v>
                </c:pt>
              </c:strCache>
            </c:strRef>
          </c:cat>
          <c:val>
            <c:numRef>
              <c:f>'81-100 баллов'!$E$20:$E$32</c:f>
              <c:numCache>
                <c:formatCode>0.0</c:formatCode>
                <c:ptCount val="13"/>
                <c:pt idx="0">
                  <c:v>51.319648093841643</c:v>
                </c:pt>
                <c:pt idx="1">
                  <c:v>36.408668730650156</c:v>
                </c:pt>
                <c:pt idx="2">
                  <c:v>33.333333333333336</c:v>
                </c:pt>
                <c:pt idx="3">
                  <c:v>22.491349480968857</c:v>
                </c:pt>
                <c:pt idx="4">
                  <c:v>19.014084507042252</c:v>
                </c:pt>
                <c:pt idx="5">
                  <c:v>17.532467532467532</c:v>
                </c:pt>
                <c:pt idx="6">
                  <c:v>12</c:v>
                </c:pt>
                <c:pt idx="7">
                  <c:v>11.890243902439025</c:v>
                </c:pt>
                <c:pt idx="8">
                  <c:v>11.889596602972398</c:v>
                </c:pt>
                <c:pt idx="9">
                  <c:v>11.267605633802816</c:v>
                </c:pt>
                <c:pt idx="10">
                  <c:v>6.666666666666667</c:v>
                </c:pt>
                <c:pt idx="11">
                  <c:v>6.5420560747663554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F57-45CA-BC71-FE97CC6D9EC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3"/>
        <c:axId val="-148847120"/>
        <c:axId val="-148846032"/>
      </c:barChart>
      <c:catAx>
        <c:axId val="-148847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bg1"/>
                </a:solidFill>
                <a:latin typeface="Century" panose="02040604050505020304" pitchFamily="18" charset="0"/>
                <a:ea typeface="+mn-ea"/>
                <a:cs typeface="+mn-cs"/>
              </a:defRPr>
            </a:pPr>
            <a:endParaRPr lang="ru-RU"/>
          </a:p>
        </c:txPr>
        <c:crossAx val="-148846032"/>
        <c:crosses val="autoZero"/>
        <c:auto val="1"/>
        <c:lblAlgn val="ctr"/>
        <c:lblOffset val="100"/>
        <c:noMultiLvlLbl val="0"/>
      </c:catAx>
      <c:valAx>
        <c:axId val="-148846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Century" panose="02040604050505020304" pitchFamily="18" charset="0"/>
                <a:ea typeface="+mn-ea"/>
                <a:cs typeface="+mn-cs"/>
              </a:defRPr>
            </a:pPr>
            <a:endParaRPr lang="ru-RU"/>
          </a:p>
        </c:txPr>
        <c:crossAx val="-148847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79435562080163713"/>
          <c:y val="0.17005730037392003"/>
          <c:w val="0.1699822758551256"/>
          <c:h val="4.38157710026927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bg1"/>
              </a:solidFill>
              <a:latin typeface="Century" panose="020406040505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Century" panose="02040604050505020304" pitchFamily="18" charset="0"/>
        </a:defRPr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0000"/>
                      <a:shade val="51000"/>
                      <a:satMod val="130000"/>
                    </a:schemeClr>
                  </a:gs>
                  <a:gs pos="80000">
                    <a:schemeClr val="accent1">
                      <a:shade val="50000"/>
                      <a:shade val="93000"/>
                      <a:satMod val="130000"/>
                    </a:schemeClr>
                  </a:gs>
                  <a:gs pos="100000">
                    <a:schemeClr val="accent1">
                      <a:shade val="5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ABD9-499B-A0A7-500D0AA5E75C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1">
                      <a:shade val="70000"/>
                      <a:shade val="51000"/>
                      <a:satMod val="130000"/>
                    </a:schemeClr>
                  </a:gs>
                  <a:gs pos="80000">
                    <a:schemeClr val="accent1">
                      <a:shade val="70000"/>
                      <a:shade val="93000"/>
                      <a:satMod val="130000"/>
                    </a:schemeClr>
                  </a:gs>
                  <a:gs pos="100000">
                    <a:schemeClr val="accent1">
                      <a:shade val="7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ABD9-499B-A0A7-500D0AA5E75C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1">
                      <a:shade val="90000"/>
                      <a:shade val="51000"/>
                      <a:satMod val="130000"/>
                    </a:schemeClr>
                  </a:gs>
                  <a:gs pos="80000">
                    <a:schemeClr val="accent1">
                      <a:shade val="90000"/>
                      <a:shade val="93000"/>
                      <a:satMod val="130000"/>
                    </a:schemeClr>
                  </a:gs>
                  <a:gs pos="100000">
                    <a:schemeClr val="accent1">
                      <a:shade val="9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ABD9-499B-A0A7-500D0AA5E75C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1">
                      <a:tint val="90000"/>
                      <a:shade val="51000"/>
                      <a:satMod val="130000"/>
                    </a:schemeClr>
                  </a:gs>
                  <a:gs pos="80000">
                    <a:schemeClr val="accent1">
                      <a:tint val="90000"/>
                      <a:shade val="93000"/>
                      <a:satMod val="130000"/>
                    </a:schemeClr>
                  </a:gs>
                  <a:gs pos="100000">
                    <a:schemeClr val="accent1">
                      <a:tint val="9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ABD9-499B-A0A7-500D0AA5E75C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1">
                      <a:tint val="70000"/>
                      <a:shade val="51000"/>
                      <a:satMod val="130000"/>
                    </a:schemeClr>
                  </a:gs>
                  <a:gs pos="80000">
                    <a:schemeClr val="accent1">
                      <a:tint val="70000"/>
                      <a:shade val="93000"/>
                      <a:satMod val="130000"/>
                    </a:schemeClr>
                  </a:gs>
                  <a:gs pos="100000">
                    <a:schemeClr val="accent1">
                      <a:tint val="7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9-ABD9-499B-A0A7-500D0AA5E75C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1">
                      <a:tint val="50000"/>
                      <a:shade val="51000"/>
                      <a:satMod val="130000"/>
                    </a:schemeClr>
                  </a:gs>
                  <a:gs pos="80000">
                    <a:schemeClr val="accent1">
                      <a:tint val="50000"/>
                      <a:shade val="93000"/>
                      <a:satMod val="130000"/>
                    </a:schemeClr>
                  </a:gs>
                  <a:gs pos="100000">
                    <a:schemeClr val="accent1">
                      <a:tint val="5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B-ABD9-499B-A0A7-500D0AA5E75C}"/>
              </c:ext>
            </c:extLst>
          </c:dPt>
          <c:val>
            <c:numRef>
              <c:f>'100 баллов'!$C$4:$C$9</c:f>
              <c:numCache>
                <c:formatCode>General</c:formatCode>
                <c:ptCount val="6"/>
                <c:pt idx="0">
                  <c:v>13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3</c:v>
                </c:pt>
                <c:pt idx="5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ABD9-499B-A0A7-500D0AA5E7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2851-4663-93A9-CD76FB16EB43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2851-4663-93A9-CD76FB16EB43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2851-4663-93A9-CD76FB16EB4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Century" panose="020406040505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'100 баллов'!$B$22:$B$30</c:f>
              <c:strCache>
                <c:ptCount val="9"/>
                <c:pt idx="0">
                  <c:v>№526</c:v>
                </c:pt>
                <c:pt idx="1">
                  <c:v>№366</c:v>
                </c:pt>
                <c:pt idx="2">
                  <c:v>№489</c:v>
                </c:pt>
                <c:pt idx="3">
                  <c:v>№519</c:v>
                </c:pt>
                <c:pt idx="4">
                  <c:v>№684</c:v>
                </c:pt>
                <c:pt idx="5">
                  <c:v>№643</c:v>
                </c:pt>
                <c:pt idx="6">
                  <c:v>№524</c:v>
                </c:pt>
                <c:pt idx="7">
                  <c:v>№376</c:v>
                </c:pt>
                <c:pt idx="8">
                  <c:v>№354</c:v>
                </c:pt>
              </c:strCache>
            </c:strRef>
          </c:cat>
          <c:val>
            <c:numRef>
              <c:f>'100 баллов'!$C$22:$C$30</c:f>
              <c:numCache>
                <c:formatCode>General</c:formatCode>
                <c:ptCount val="9"/>
                <c:pt idx="0">
                  <c:v>13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851-4663-93A9-CD76FB16EB4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-1926303168"/>
        <c:axId val="-1926288480"/>
        <c:axId val="0"/>
      </c:bar3DChart>
      <c:catAx>
        <c:axId val="-1926303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600" b="1" i="0" u="none" strike="noStrike" kern="1200" baseline="0">
                <a:solidFill>
                  <a:srgbClr val="FFFF00"/>
                </a:solidFill>
                <a:latin typeface="Century" panose="02040604050505020304" pitchFamily="18" charset="0"/>
                <a:ea typeface="+mn-ea"/>
                <a:cs typeface="+mn-cs"/>
              </a:defRPr>
            </a:pPr>
            <a:endParaRPr lang="ru-RU"/>
          </a:p>
        </c:txPr>
        <c:crossAx val="-1926288480"/>
        <c:crosses val="autoZero"/>
        <c:auto val="1"/>
        <c:lblAlgn val="ctr"/>
        <c:lblOffset val="100"/>
        <c:noMultiLvlLbl val="0"/>
      </c:catAx>
      <c:valAx>
        <c:axId val="-1926288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Century" panose="02040604050505020304" pitchFamily="18" charset="0"/>
                <a:ea typeface="+mn-ea"/>
                <a:cs typeface="+mn-cs"/>
              </a:defRPr>
            </a:pPr>
            <a:endParaRPr lang="ru-RU"/>
          </a:p>
        </c:txPr>
        <c:crossAx val="-1926303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Century" panose="02040604050505020304" pitchFamily="18" charset="0"/>
        </a:defRPr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'Мин. тестовый порог'!$D$25</c:f>
              <c:strCache>
                <c:ptCount val="1"/>
                <c:pt idx="0">
                  <c:v>2019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65000"/>
                    <a:shade val="51000"/>
                    <a:satMod val="130000"/>
                  </a:schemeClr>
                </a:gs>
                <a:gs pos="80000">
                  <a:schemeClr val="accent1">
                    <a:shade val="65000"/>
                    <a:shade val="93000"/>
                    <a:satMod val="130000"/>
                  </a:schemeClr>
                </a:gs>
                <a:gs pos="100000">
                  <a:schemeClr val="accent1">
                    <a:shade val="65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'Мин. тестовый порог'!$A$26:$A$38</c:f>
              <c:strCache>
                <c:ptCount val="13"/>
                <c:pt idx="0">
                  <c:v>Английский язык</c:v>
                </c:pt>
                <c:pt idx="1">
                  <c:v>Биология</c:v>
                </c:pt>
                <c:pt idx="2">
                  <c:v>География</c:v>
                </c:pt>
                <c:pt idx="3">
                  <c:v>Информатика и ИКТ</c:v>
                </c:pt>
                <c:pt idx="4">
                  <c:v>История</c:v>
                </c:pt>
                <c:pt idx="5">
                  <c:v>Литература</c:v>
                </c:pt>
                <c:pt idx="6">
                  <c:v>Математика профиль</c:v>
                </c:pt>
                <c:pt idx="7">
                  <c:v>Немецкий язык</c:v>
                </c:pt>
                <c:pt idx="8">
                  <c:v>Обществознание</c:v>
                </c:pt>
                <c:pt idx="9">
                  <c:v>Русский язык</c:v>
                </c:pt>
                <c:pt idx="10">
                  <c:v>Физика</c:v>
                </c:pt>
                <c:pt idx="11">
                  <c:v>Французский язык</c:v>
                </c:pt>
                <c:pt idx="12">
                  <c:v>Химия</c:v>
                </c:pt>
              </c:strCache>
            </c:strRef>
          </c:cat>
          <c:val>
            <c:numRef>
              <c:f>'Мин. тестовый порог'!$D$26:$D$38</c:f>
              <c:numCache>
                <c:formatCode>General</c:formatCode>
                <c:ptCount val="13"/>
                <c:pt idx="0">
                  <c:v>100</c:v>
                </c:pt>
                <c:pt idx="1">
                  <c:v>82.6</c:v>
                </c:pt>
                <c:pt idx="2">
                  <c:v>96.9</c:v>
                </c:pt>
                <c:pt idx="3">
                  <c:v>95</c:v>
                </c:pt>
                <c:pt idx="4">
                  <c:v>91.7</c:v>
                </c:pt>
                <c:pt idx="5">
                  <c:v>95.4</c:v>
                </c:pt>
                <c:pt idx="6">
                  <c:v>93.4</c:v>
                </c:pt>
                <c:pt idx="7">
                  <c:v>100</c:v>
                </c:pt>
                <c:pt idx="8">
                  <c:v>80.900000000000006</c:v>
                </c:pt>
                <c:pt idx="9">
                  <c:v>99.9</c:v>
                </c:pt>
                <c:pt idx="10">
                  <c:v>95.3</c:v>
                </c:pt>
                <c:pt idx="11">
                  <c:v>100</c:v>
                </c:pt>
                <c:pt idx="12">
                  <c:v>85.9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51-4672-974B-3E2335D97F1A}"/>
            </c:ext>
          </c:extLst>
        </c:ser>
        <c:ser>
          <c:idx val="1"/>
          <c:order val="1"/>
          <c:tx>
            <c:strRef>
              <c:f>'Мин. тестовый порог'!$E$25</c:f>
              <c:strCache>
                <c:ptCount val="1"/>
                <c:pt idx="0">
                  <c:v>2020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'Мин. тестовый порог'!$A$26:$A$38</c:f>
              <c:strCache>
                <c:ptCount val="13"/>
                <c:pt idx="0">
                  <c:v>Английский язык</c:v>
                </c:pt>
                <c:pt idx="1">
                  <c:v>Биология</c:v>
                </c:pt>
                <c:pt idx="2">
                  <c:v>География</c:v>
                </c:pt>
                <c:pt idx="3">
                  <c:v>Информатика и ИКТ</c:v>
                </c:pt>
                <c:pt idx="4">
                  <c:v>История</c:v>
                </c:pt>
                <c:pt idx="5">
                  <c:v>Литература</c:v>
                </c:pt>
                <c:pt idx="6">
                  <c:v>Математика профиль</c:v>
                </c:pt>
                <c:pt idx="7">
                  <c:v>Немецкий язык</c:v>
                </c:pt>
                <c:pt idx="8">
                  <c:v>Обществознание</c:v>
                </c:pt>
                <c:pt idx="9">
                  <c:v>Русский язык</c:v>
                </c:pt>
                <c:pt idx="10">
                  <c:v>Физика</c:v>
                </c:pt>
                <c:pt idx="11">
                  <c:v>Французский язык</c:v>
                </c:pt>
                <c:pt idx="12">
                  <c:v>Химия</c:v>
                </c:pt>
              </c:strCache>
            </c:strRef>
          </c:cat>
          <c:val>
            <c:numRef>
              <c:f>'Мин. тестовый порог'!$E$26:$E$38</c:f>
              <c:numCache>
                <c:formatCode>General</c:formatCode>
                <c:ptCount val="13"/>
                <c:pt idx="0">
                  <c:v>100</c:v>
                </c:pt>
                <c:pt idx="1">
                  <c:v>87.1</c:v>
                </c:pt>
                <c:pt idx="2">
                  <c:v>100</c:v>
                </c:pt>
                <c:pt idx="3">
                  <c:v>91.5</c:v>
                </c:pt>
                <c:pt idx="4">
                  <c:v>95.3</c:v>
                </c:pt>
                <c:pt idx="5">
                  <c:v>99.5</c:v>
                </c:pt>
                <c:pt idx="6">
                  <c:v>93.5</c:v>
                </c:pt>
                <c:pt idx="7">
                  <c:v>100</c:v>
                </c:pt>
                <c:pt idx="8">
                  <c:v>88.2</c:v>
                </c:pt>
                <c:pt idx="9">
                  <c:v>99.4</c:v>
                </c:pt>
                <c:pt idx="10">
                  <c:v>96.5</c:v>
                </c:pt>
                <c:pt idx="11">
                  <c:v>100</c:v>
                </c:pt>
                <c:pt idx="12">
                  <c:v>72.7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451-4672-974B-3E2335D97F1A}"/>
            </c:ext>
          </c:extLst>
        </c:ser>
        <c:ser>
          <c:idx val="2"/>
          <c:order val="2"/>
          <c:tx>
            <c:strRef>
              <c:f>'Мин. тестовый порог'!$F$25</c:f>
              <c:strCache>
                <c:ptCount val="1"/>
                <c:pt idx="0">
                  <c:v>2021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65000"/>
                    <a:shade val="51000"/>
                    <a:satMod val="130000"/>
                  </a:schemeClr>
                </a:gs>
                <a:gs pos="80000">
                  <a:schemeClr val="accent1">
                    <a:tint val="65000"/>
                    <a:shade val="93000"/>
                    <a:satMod val="130000"/>
                  </a:schemeClr>
                </a:gs>
                <a:gs pos="100000">
                  <a:schemeClr val="accent1">
                    <a:tint val="65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'Мин. тестовый порог'!$A$26:$A$38</c:f>
              <c:strCache>
                <c:ptCount val="13"/>
                <c:pt idx="0">
                  <c:v>Английский язык</c:v>
                </c:pt>
                <c:pt idx="1">
                  <c:v>Биология</c:v>
                </c:pt>
                <c:pt idx="2">
                  <c:v>География</c:v>
                </c:pt>
                <c:pt idx="3">
                  <c:v>Информатика и ИКТ</c:v>
                </c:pt>
                <c:pt idx="4">
                  <c:v>История</c:v>
                </c:pt>
                <c:pt idx="5">
                  <c:v>Литература</c:v>
                </c:pt>
                <c:pt idx="6">
                  <c:v>Математика профиль</c:v>
                </c:pt>
                <c:pt idx="7">
                  <c:v>Немецкий язык</c:v>
                </c:pt>
                <c:pt idx="8">
                  <c:v>Обществознание</c:v>
                </c:pt>
                <c:pt idx="9">
                  <c:v>Русский язык</c:v>
                </c:pt>
                <c:pt idx="10">
                  <c:v>Физика</c:v>
                </c:pt>
                <c:pt idx="11">
                  <c:v>Французский язык</c:v>
                </c:pt>
                <c:pt idx="12">
                  <c:v>Химия</c:v>
                </c:pt>
              </c:strCache>
            </c:strRef>
          </c:cat>
          <c:val>
            <c:numRef>
              <c:f>'Мин. тестовый порог'!$F$26:$F$38</c:f>
              <c:numCache>
                <c:formatCode>0.0</c:formatCode>
                <c:ptCount val="13"/>
                <c:pt idx="0" formatCode="0">
                  <c:v>100</c:v>
                </c:pt>
                <c:pt idx="1">
                  <c:v>83.177570093457945</c:v>
                </c:pt>
                <c:pt idx="2">
                  <c:v>95.555555555555557</c:v>
                </c:pt>
                <c:pt idx="3">
                  <c:v>95.155709342560556</c:v>
                </c:pt>
                <c:pt idx="4">
                  <c:v>94.366197183098592</c:v>
                </c:pt>
                <c:pt idx="5">
                  <c:v>97.887323943661968</c:v>
                </c:pt>
                <c:pt idx="6">
                  <c:v>94.585987261146499</c:v>
                </c:pt>
                <c:pt idx="7" formatCode="0">
                  <c:v>100</c:v>
                </c:pt>
                <c:pt idx="8">
                  <c:v>84.146341463414629</c:v>
                </c:pt>
                <c:pt idx="9" formatCode="0">
                  <c:v>100</c:v>
                </c:pt>
                <c:pt idx="10">
                  <c:v>97.090909090909093</c:v>
                </c:pt>
                <c:pt idx="11" formatCode="0">
                  <c:v>100</c:v>
                </c:pt>
                <c:pt idx="12">
                  <c:v>86.36363636363636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451-4672-974B-3E2335D97F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148850928"/>
        <c:axId val="-148851472"/>
      </c:barChart>
      <c:catAx>
        <c:axId val="-148850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Century" panose="02040604050505020304" pitchFamily="18" charset="0"/>
                <a:ea typeface="+mn-ea"/>
                <a:cs typeface="+mn-cs"/>
              </a:defRPr>
            </a:pPr>
            <a:endParaRPr lang="ru-RU"/>
          </a:p>
        </c:txPr>
        <c:crossAx val="-148851472"/>
        <c:crosses val="autoZero"/>
        <c:auto val="1"/>
        <c:lblAlgn val="ctr"/>
        <c:lblOffset val="100"/>
        <c:noMultiLvlLbl val="0"/>
      </c:catAx>
      <c:valAx>
        <c:axId val="-14885147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Century" panose="02040604050505020304" pitchFamily="18" charset="0"/>
                <a:ea typeface="+mn-ea"/>
                <a:cs typeface="+mn-cs"/>
              </a:defRPr>
            </a:pPr>
            <a:endParaRPr lang="ru-RU"/>
          </a:p>
        </c:txPr>
        <c:crossAx val="-148850928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rgbClr val="FFFFFF">
                <a:alpha val="42353"/>
              </a:srgbClr>
            </a:solidFill>
            <a:prstDash val="solid"/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000" b="0" i="0" u="none" strike="noStrike" kern="1200" baseline="0">
                <a:solidFill>
                  <a:schemeClr val="bg1"/>
                </a:solidFill>
                <a:latin typeface="Century" panose="02040604050505020304" pitchFamily="18" charset="0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Century" panose="02040604050505020304" pitchFamily="18" charset="0"/>
        </a:defRPr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'Средний бал'!$C$2</c:f>
              <c:strCache>
                <c:ptCount val="1"/>
                <c:pt idx="0">
                  <c:v>2019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65000"/>
                    <a:shade val="51000"/>
                    <a:satMod val="130000"/>
                  </a:schemeClr>
                </a:gs>
                <a:gs pos="80000">
                  <a:schemeClr val="accent1">
                    <a:shade val="65000"/>
                    <a:shade val="93000"/>
                    <a:satMod val="130000"/>
                  </a:schemeClr>
                </a:gs>
                <a:gs pos="100000">
                  <a:schemeClr val="accent1">
                    <a:shade val="65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'Средний бал'!$B$3:$B$15</c:f>
              <c:strCache>
                <c:ptCount val="13"/>
                <c:pt idx="0">
                  <c:v>Английский язык</c:v>
                </c:pt>
                <c:pt idx="1">
                  <c:v>Биология</c:v>
                </c:pt>
                <c:pt idx="2">
                  <c:v>География</c:v>
                </c:pt>
                <c:pt idx="3">
                  <c:v>Информатика и ИКТ</c:v>
                </c:pt>
                <c:pt idx="4">
                  <c:v>История</c:v>
                </c:pt>
                <c:pt idx="5">
                  <c:v>Литера тура</c:v>
                </c:pt>
                <c:pt idx="6">
                  <c:v>Матема тика П</c:v>
                </c:pt>
                <c:pt idx="7">
                  <c:v>Немецкий язык</c:v>
                </c:pt>
                <c:pt idx="8">
                  <c:v>Обществознание</c:v>
                </c:pt>
                <c:pt idx="9">
                  <c:v>Русский язык</c:v>
                </c:pt>
                <c:pt idx="10">
                  <c:v>Физика</c:v>
                </c:pt>
                <c:pt idx="11">
                  <c:v>Французский язык</c:v>
                </c:pt>
                <c:pt idx="12">
                  <c:v>Химия</c:v>
                </c:pt>
              </c:strCache>
            </c:strRef>
          </c:cat>
          <c:val>
            <c:numRef>
              <c:f>'Средний бал'!$C$3:$C$15</c:f>
              <c:numCache>
                <c:formatCode>0.0</c:formatCode>
                <c:ptCount val="13"/>
                <c:pt idx="0" formatCode="0">
                  <c:v>69.98</c:v>
                </c:pt>
                <c:pt idx="1">
                  <c:v>54.84</c:v>
                </c:pt>
                <c:pt idx="2">
                  <c:v>55.77</c:v>
                </c:pt>
                <c:pt idx="3">
                  <c:v>63.87</c:v>
                </c:pt>
                <c:pt idx="4" formatCode="0">
                  <c:v>58.98</c:v>
                </c:pt>
                <c:pt idx="5">
                  <c:v>67.78</c:v>
                </c:pt>
                <c:pt idx="6" formatCode="0">
                  <c:v>59.95</c:v>
                </c:pt>
                <c:pt idx="7" formatCode="0">
                  <c:v>78</c:v>
                </c:pt>
                <c:pt idx="8">
                  <c:v>55.65</c:v>
                </c:pt>
                <c:pt idx="9" formatCode="0">
                  <c:v>73</c:v>
                </c:pt>
                <c:pt idx="10">
                  <c:v>54.49</c:v>
                </c:pt>
                <c:pt idx="11">
                  <c:v>63.67</c:v>
                </c:pt>
                <c:pt idx="12">
                  <c:v>60.45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4F-48CB-B29D-D1EDD1AD2704}"/>
            </c:ext>
          </c:extLst>
        </c:ser>
        <c:ser>
          <c:idx val="1"/>
          <c:order val="1"/>
          <c:tx>
            <c:strRef>
              <c:f>'Средний бал'!$D$2</c:f>
              <c:strCache>
                <c:ptCount val="1"/>
                <c:pt idx="0">
                  <c:v>2020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'Средний бал'!$B$3:$B$15</c:f>
              <c:strCache>
                <c:ptCount val="13"/>
                <c:pt idx="0">
                  <c:v>Английский язык</c:v>
                </c:pt>
                <c:pt idx="1">
                  <c:v>Биология</c:v>
                </c:pt>
                <c:pt idx="2">
                  <c:v>География</c:v>
                </c:pt>
                <c:pt idx="3">
                  <c:v>Информатика и ИКТ</c:v>
                </c:pt>
                <c:pt idx="4">
                  <c:v>История</c:v>
                </c:pt>
                <c:pt idx="5">
                  <c:v>Литера тура</c:v>
                </c:pt>
                <c:pt idx="6">
                  <c:v>Матема тика П</c:v>
                </c:pt>
                <c:pt idx="7">
                  <c:v>Немецкий язык</c:v>
                </c:pt>
                <c:pt idx="8">
                  <c:v>Обществознание</c:v>
                </c:pt>
                <c:pt idx="9">
                  <c:v>Русский язык</c:v>
                </c:pt>
                <c:pt idx="10">
                  <c:v>Физика</c:v>
                </c:pt>
                <c:pt idx="11">
                  <c:v>Французский язык</c:v>
                </c:pt>
                <c:pt idx="12">
                  <c:v>Химия</c:v>
                </c:pt>
              </c:strCache>
            </c:strRef>
          </c:cat>
          <c:val>
            <c:numRef>
              <c:f>'Средний бал'!$D$3:$D$15</c:f>
              <c:numCache>
                <c:formatCode>0</c:formatCode>
                <c:ptCount val="13"/>
                <c:pt idx="0" formatCode="0.0">
                  <c:v>70.599999999999994</c:v>
                </c:pt>
                <c:pt idx="1">
                  <c:v>51</c:v>
                </c:pt>
                <c:pt idx="2" formatCode="0.0">
                  <c:v>69.8</c:v>
                </c:pt>
                <c:pt idx="3" formatCode="0.0">
                  <c:v>59.7</c:v>
                </c:pt>
                <c:pt idx="4" formatCode="0.0">
                  <c:v>64.400000000000006</c:v>
                </c:pt>
                <c:pt idx="5">
                  <c:v>72</c:v>
                </c:pt>
                <c:pt idx="6" formatCode="0.0">
                  <c:v>55.3</c:v>
                </c:pt>
                <c:pt idx="7" formatCode="0.0">
                  <c:v>45.5</c:v>
                </c:pt>
                <c:pt idx="8">
                  <c:v>60</c:v>
                </c:pt>
                <c:pt idx="9" formatCode="0.0">
                  <c:v>73.2</c:v>
                </c:pt>
                <c:pt idx="10" formatCode="0.0">
                  <c:v>55.7</c:v>
                </c:pt>
                <c:pt idx="11" formatCode="0.0">
                  <c:v>67.5</c:v>
                </c:pt>
                <c:pt idx="12" formatCode="0.0">
                  <c:v>47.9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C4F-48CB-B29D-D1EDD1AD2704}"/>
            </c:ext>
          </c:extLst>
        </c:ser>
        <c:ser>
          <c:idx val="2"/>
          <c:order val="2"/>
          <c:tx>
            <c:strRef>
              <c:f>'Средний бал'!$E$2</c:f>
              <c:strCache>
                <c:ptCount val="1"/>
                <c:pt idx="0">
                  <c:v>2021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65000"/>
                    <a:shade val="51000"/>
                    <a:satMod val="130000"/>
                  </a:schemeClr>
                </a:gs>
                <a:gs pos="80000">
                  <a:schemeClr val="accent1">
                    <a:tint val="65000"/>
                    <a:shade val="93000"/>
                    <a:satMod val="130000"/>
                  </a:schemeClr>
                </a:gs>
                <a:gs pos="100000">
                  <a:schemeClr val="accent1">
                    <a:tint val="65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'Средний бал'!$B$3:$B$15</c:f>
              <c:strCache>
                <c:ptCount val="13"/>
                <c:pt idx="0">
                  <c:v>Английский язык</c:v>
                </c:pt>
                <c:pt idx="1">
                  <c:v>Биология</c:v>
                </c:pt>
                <c:pt idx="2">
                  <c:v>География</c:v>
                </c:pt>
                <c:pt idx="3">
                  <c:v>Информатика и ИКТ</c:v>
                </c:pt>
                <c:pt idx="4">
                  <c:v>История</c:v>
                </c:pt>
                <c:pt idx="5">
                  <c:v>Литера тура</c:v>
                </c:pt>
                <c:pt idx="6">
                  <c:v>Матема тика П</c:v>
                </c:pt>
                <c:pt idx="7">
                  <c:v>Немецкий язык</c:v>
                </c:pt>
                <c:pt idx="8">
                  <c:v>Обществознание</c:v>
                </c:pt>
                <c:pt idx="9">
                  <c:v>Русский язык</c:v>
                </c:pt>
                <c:pt idx="10">
                  <c:v>Физика</c:v>
                </c:pt>
                <c:pt idx="11">
                  <c:v>Французский язык</c:v>
                </c:pt>
                <c:pt idx="12">
                  <c:v>Химия</c:v>
                </c:pt>
              </c:strCache>
            </c:strRef>
          </c:cat>
          <c:val>
            <c:numRef>
              <c:f>'Средний бал'!$E$3:$E$15</c:f>
              <c:numCache>
                <c:formatCode>0</c:formatCode>
                <c:ptCount val="13"/>
                <c:pt idx="0" formatCode="0.0">
                  <c:v>74.876606683804624</c:v>
                </c:pt>
                <c:pt idx="1">
                  <c:v>53.011363636363633</c:v>
                </c:pt>
                <c:pt idx="2" formatCode="0.0">
                  <c:v>57.5</c:v>
                </c:pt>
                <c:pt idx="3" formatCode="0.0">
                  <c:v>66.788961038961034</c:v>
                </c:pt>
                <c:pt idx="4" formatCode="0.0">
                  <c:v>56.244</c:v>
                </c:pt>
                <c:pt idx="5" formatCode="0.0">
                  <c:v>65.379888268156421</c:v>
                </c:pt>
                <c:pt idx="6" formatCode="0.0">
                  <c:v>57.61655566127498</c:v>
                </c:pt>
                <c:pt idx="7" formatCode="0.0">
                  <c:v>69.8</c:v>
                </c:pt>
                <c:pt idx="8">
                  <c:v>58.026737967914436</c:v>
                </c:pt>
                <c:pt idx="9">
                  <c:v>74.043675553034603</c:v>
                </c:pt>
                <c:pt idx="10" formatCode="0.0">
                  <c:v>57.722772277227726</c:v>
                </c:pt>
                <c:pt idx="11">
                  <c:v>67</c:v>
                </c:pt>
                <c:pt idx="12" formatCode="0.0">
                  <c:v>58.611428571428569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C4F-48CB-B29D-D1EDD1AD27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"/>
        <c:axId val="-1926315136"/>
        <c:axId val="-1926317856"/>
      </c:barChart>
      <c:catAx>
        <c:axId val="-1926315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Century" panose="02040604050505020304" pitchFamily="18" charset="0"/>
                <a:ea typeface="+mn-ea"/>
                <a:cs typeface="+mn-cs"/>
              </a:defRPr>
            </a:pPr>
            <a:endParaRPr lang="ru-RU"/>
          </a:p>
        </c:txPr>
        <c:crossAx val="-1926317856"/>
        <c:crosses val="autoZero"/>
        <c:auto val="1"/>
        <c:lblAlgn val="ctr"/>
        <c:lblOffset val="100"/>
        <c:noMultiLvlLbl val="0"/>
      </c:catAx>
      <c:valAx>
        <c:axId val="-1926317856"/>
        <c:scaling>
          <c:orientation val="minMax"/>
          <c:max val="8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Century" panose="02040604050505020304" pitchFamily="18" charset="0"/>
                <a:ea typeface="+mn-ea"/>
                <a:cs typeface="+mn-cs"/>
              </a:defRPr>
            </a:pPr>
            <a:endParaRPr lang="ru-RU"/>
          </a:p>
        </c:txPr>
        <c:crossAx val="-192631513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rgbClr val="FFFFFF">
                <a:alpha val="42353"/>
              </a:srgbClr>
            </a:solidFill>
            <a:prstDash val="solid"/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050" b="0" i="0" u="none" strike="noStrike" kern="1200" baseline="0">
                <a:solidFill>
                  <a:schemeClr val="bg1"/>
                </a:solidFill>
                <a:latin typeface="Century" panose="02040604050505020304" pitchFamily="18" charset="0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Century" panose="02040604050505020304" pitchFamily="18" charset="0"/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5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1A4B-62FC-43B7-BEBC-D7F1C8A72B3B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F6329-E002-4050-81F8-3E1884735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929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1A4B-62FC-43B7-BEBC-D7F1C8A72B3B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F6329-E002-4050-81F8-3E1884735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429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1A4B-62FC-43B7-BEBC-D7F1C8A72B3B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F6329-E002-4050-81F8-3E1884735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966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1A4B-62FC-43B7-BEBC-D7F1C8A72B3B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F6329-E002-4050-81F8-3E1884735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243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1A4B-62FC-43B7-BEBC-D7F1C8A72B3B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F6329-E002-4050-81F8-3E1884735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183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1A4B-62FC-43B7-BEBC-D7F1C8A72B3B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F6329-E002-4050-81F8-3E1884735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622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1A4B-62FC-43B7-BEBC-D7F1C8A72B3B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F6329-E002-4050-81F8-3E1884735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450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1A4B-62FC-43B7-BEBC-D7F1C8A72B3B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F6329-E002-4050-81F8-3E1884735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163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1A4B-62FC-43B7-BEBC-D7F1C8A72B3B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F6329-E002-4050-81F8-3E1884735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122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1A4B-62FC-43B7-BEBC-D7F1C8A72B3B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F6329-E002-4050-81F8-3E1884735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54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1A4B-62FC-43B7-BEBC-D7F1C8A72B3B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F6329-E002-4050-81F8-3E1884735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624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E1A4B-62FC-43B7-BEBC-D7F1C8A72B3B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F6329-E002-4050-81F8-3E1884735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645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6"/>
          <p:cNvSpPr>
            <a:spLocks noChangeArrowheads="1"/>
          </p:cNvSpPr>
          <p:nvPr/>
        </p:nvSpPr>
        <p:spPr bwMode="auto">
          <a:xfrm>
            <a:off x="1813411" y="1901883"/>
            <a:ext cx="856517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chemeClr val="bg1"/>
                </a:solidFill>
                <a:latin typeface="Century"/>
              </a:rPr>
              <a:t>Итоги ГИА 2021 года </a:t>
            </a:r>
          </a:p>
        </p:txBody>
      </p:sp>
    </p:spTree>
    <p:extLst>
      <p:ext uri="{BB962C8B-B14F-4D97-AF65-F5344CB8AC3E}">
        <p14:creationId xmlns:p14="http://schemas.microsoft.com/office/powerpoint/2010/main" val="216906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Прямоугольник 6"/>
          <p:cNvSpPr>
            <a:spLocks noChangeArrowheads="1"/>
          </p:cNvSpPr>
          <p:nvPr/>
        </p:nvSpPr>
        <p:spPr bwMode="auto">
          <a:xfrm>
            <a:off x="1689894" y="334377"/>
            <a:ext cx="9752806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3300"/>
              </a:lnSpc>
            </a:pPr>
            <a:r>
              <a:rPr lang="ru-RU" sz="3200" b="1" dirty="0">
                <a:solidFill>
                  <a:schemeClr val="bg1"/>
                </a:solidFill>
                <a:latin typeface="Century"/>
              </a:rPr>
              <a:t>Средний балл по предметам ЕГЭ </a:t>
            </a:r>
          </a:p>
          <a:p>
            <a:pPr algn="ctr">
              <a:lnSpc>
                <a:spcPts val="3300"/>
              </a:lnSpc>
            </a:pPr>
            <a:r>
              <a:rPr lang="ru-RU" sz="3200" b="1" dirty="0">
                <a:solidFill>
                  <a:schemeClr val="bg1"/>
                </a:solidFill>
                <a:latin typeface="Century"/>
              </a:rPr>
              <a:t>в динамике за три года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7910391"/>
              </p:ext>
            </p:extLst>
          </p:nvPr>
        </p:nvGraphicFramePr>
        <p:xfrm>
          <a:off x="575187" y="1400251"/>
          <a:ext cx="11041626" cy="5049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24392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3EDAAC8-0CC5-4ED0-902D-2EB194FD1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6454" y="723996"/>
            <a:ext cx="478506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FFFF00"/>
                </a:solidFill>
                <a:latin typeface="Century"/>
              </a:rPr>
              <a:t>126</a:t>
            </a:r>
            <a:r>
              <a:rPr lang="ru-RU" sz="3200" b="1" dirty="0">
                <a:solidFill>
                  <a:prstClr val="white"/>
                </a:solidFill>
                <a:latin typeface="Century"/>
              </a:rPr>
              <a:t> выпускников школ награждены золотыми медалями</a:t>
            </a:r>
            <a:r>
              <a:rPr lang="ru-RU" sz="2400" b="1" dirty="0">
                <a:solidFill>
                  <a:prstClr val="white"/>
                </a:solidFill>
                <a:latin typeface="Century"/>
              </a:rPr>
              <a:t>;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F65A798-5E2D-4E37-9880-7456C33A3C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231" y="361970"/>
            <a:ext cx="4592345" cy="306703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3158DB6-2F53-4E07-935C-C68167342C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9360" y="3236276"/>
            <a:ext cx="3259754" cy="325975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086A72A-F9A7-41AD-ABC8-BBDCF52D07C5}"/>
              </a:ext>
            </a:extLst>
          </p:cNvPr>
          <p:cNvSpPr txBox="1"/>
          <p:nvPr/>
        </p:nvSpPr>
        <p:spPr>
          <a:xfrm>
            <a:off x="352886" y="2600485"/>
            <a:ext cx="6358632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FFFF00"/>
                </a:solidFill>
                <a:latin typeface="Century"/>
              </a:rPr>
              <a:t>18</a:t>
            </a:r>
            <a:r>
              <a:rPr lang="ru-RU" sz="3200" b="1" dirty="0">
                <a:solidFill>
                  <a:schemeClr val="bg1"/>
                </a:solidFill>
                <a:latin typeface="Century"/>
              </a:rPr>
              <a:t> человек получили награду Правительства - почётный знак "За особые успехи в обучении"; </a:t>
            </a:r>
            <a:endParaRPr lang="ru-RU" sz="1600" b="1" dirty="0">
              <a:solidFill>
                <a:schemeClr val="bg1"/>
              </a:solidFill>
              <a:latin typeface="Century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916C02-F794-40D4-BEEE-5E975B953377}"/>
              </a:ext>
            </a:extLst>
          </p:cNvPr>
          <p:cNvSpPr txBox="1"/>
          <p:nvPr/>
        </p:nvSpPr>
        <p:spPr>
          <a:xfrm>
            <a:off x="352886" y="5000675"/>
            <a:ext cx="777906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FFFF00"/>
                </a:solidFill>
                <a:latin typeface="Century"/>
              </a:rPr>
              <a:t>12</a:t>
            </a:r>
            <a:r>
              <a:rPr lang="ru-RU" sz="3200" b="1" dirty="0">
                <a:solidFill>
                  <a:schemeClr val="bg1"/>
                </a:solidFill>
                <a:latin typeface="Century"/>
              </a:rPr>
              <a:t> выпускников награждены обоими отличительными знаками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9457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6"/>
          <p:cNvSpPr>
            <a:spLocks noChangeArrowheads="1"/>
          </p:cNvSpPr>
          <p:nvPr/>
        </p:nvSpPr>
        <p:spPr bwMode="auto">
          <a:xfrm>
            <a:off x="1813411" y="2708707"/>
            <a:ext cx="856517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chemeClr val="bg1"/>
                </a:solidFill>
                <a:latin typeface="Century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80268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6"/>
          <p:cNvSpPr>
            <a:spLocks noChangeArrowheads="1"/>
          </p:cNvSpPr>
          <p:nvPr/>
        </p:nvSpPr>
        <p:spPr bwMode="auto">
          <a:xfrm>
            <a:off x="871519" y="560388"/>
            <a:ext cx="10448963" cy="1041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3700"/>
              </a:lnSpc>
            </a:pPr>
            <a:r>
              <a:rPr lang="ru-RU" sz="3200" b="1" dirty="0">
                <a:solidFill>
                  <a:schemeClr val="bg1"/>
                </a:solidFill>
                <a:latin typeface="Century"/>
              </a:rPr>
              <a:t>Организация ЕГЭ - 2021 </a:t>
            </a:r>
          </a:p>
          <a:p>
            <a:pPr algn="ctr">
              <a:lnSpc>
                <a:spcPts val="3700"/>
              </a:lnSpc>
            </a:pPr>
            <a:r>
              <a:rPr lang="ru-RU" sz="3200" b="1" dirty="0">
                <a:solidFill>
                  <a:schemeClr val="bg1"/>
                </a:solidFill>
                <a:latin typeface="Century"/>
              </a:rPr>
              <a:t>в Московском районе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31010" y="2323008"/>
            <a:ext cx="11129980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buFont typeface="Arial" charset="0"/>
              <a:buChar char="•"/>
            </a:pPr>
            <a:r>
              <a:rPr lang="ru-RU" sz="3200" b="1" dirty="0">
                <a:solidFill>
                  <a:srgbClr val="FFFF00"/>
                </a:solidFill>
                <a:latin typeface="Century"/>
              </a:rPr>
              <a:t>2105 </a:t>
            </a:r>
            <a:r>
              <a:rPr lang="ru-RU" sz="3200" b="1" dirty="0">
                <a:solidFill>
                  <a:schemeClr val="bg1"/>
                </a:solidFill>
                <a:latin typeface="Century"/>
              </a:rPr>
              <a:t>участника ЕГЭ:</a:t>
            </a:r>
          </a:p>
          <a:p>
            <a:pPr marL="993775" indent="-3175" algn="just">
              <a:buFont typeface="Arial" charset="0"/>
              <a:buChar char="•"/>
            </a:pPr>
            <a:r>
              <a:rPr lang="ru-RU" sz="3200" i="1" dirty="0">
                <a:solidFill>
                  <a:schemeClr val="bg1"/>
                </a:solidFill>
                <a:latin typeface="Century"/>
              </a:rPr>
              <a:t>1664 выпускников 2021года:</a:t>
            </a:r>
          </a:p>
          <a:p>
            <a:pPr marL="2057400" algn="just"/>
            <a:r>
              <a:rPr lang="ru-RU" sz="3200" i="1" dirty="0">
                <a:solidFill>
                  <a:schemeClr val="bg1"/>
                </a:solidFill>
                <a:latin typeface="Century"/>
              </a:rPr>
              <a:t>		из них 33 выпускников с ОВЗ</a:t>
            </a:r>
          </a:p>
          <a:p>
            <a:pPr marL="993775" indent="-3175" algn="just">
              <a:buFont typeface="Arial" charset="0"/>
              <a:buChar char="•"/>
            </a:pPr>
            <a:r>
              <a:rPr lang="ru-RU" sz="3200" i="1" dirty="0">
                <a:solidFill>
                  <a:schemeClr val="bg1"/>
                </a:solidFill>
                <a:latin typeface="Century"/>
              </a:rPr>
              <a:t>441 выпускников прошлых лет </a:t>
            </a:r>
            <a:endParaRPr lang="ru-RU" sz="3200" b="1" dirty="0">
              <a:solidFill>
                <a:srgbClr val="FFFF00"/>
              </a:solidFill>
              <a:latin typeface="Century"/>
            </a:endParaRPr>
          </a:p>
          <a:p>
            <a:pPr marL="285750" indent="-285750" algn="just">
              <a:spcBef>
                <a:spcPts val="1800"/>
              </a:spcBef>
              <a:buFont typeface="Arial" charset="0"/>
              <a:buChar char="•"/>
            </a:pPr>
            <a:r>
              <a:rPr lang="ru-RU" sz="3200" b="1" dirty="0">
                <a:solidFill>
                  <a:srgbClr val="FFFF00"/>
                </a:solidFill>
                <a:latin typeface="Century"/>
              </a:rPr>
              <a:t>17</a:t>
            </a:r>
            <a:r>
              <a:rPr lang="ru-RU" sz="3200" b="1" dirty="0">
                <a:solidFill>
                  <a:schemeClr val="bg1"/>
                </a:solidFill>
                <a:latin typeface="Century"/>
              </a:rPr>
              <a:t>  пунктов проведения экзаменов (ППЭ) на базе ОУ</a:t>
            </a:r>
          </a:p>
          <a:p>
            <a:pPr marL="285750" indent="-285750" algn="just">
              <a:spcBef>
                <a:spcPts val="1800"/>
              </a:spcBef>
              <a:buFont typeface="Arial" charset="0"/>
              <a:buChar char="•"/>
            </a:pPr>
            <a:r>
              <a:rPr lang="ru-RU" sz="3200" b="1" dirty="0">
                <a:solidFill>
                  <a:srgbClr val="FFFF00"/>
                </a:solidFill>
                <a:latin typeface="Century"/>
              </a:rPr>
              <a:t>15</a:t>
            </a:r>
            <a:r>
              <a:rPr lang="ru-RU" sz="3200" b="1" dirty="0">
                <a:solidFill>
                  <a:schemeClr val="bg1"/>
                </a:solidFill>
                <a:latin typeface="Century"/>
              </a:rPr>
              <a:t> ППЭ на дому					</a:t>
            </a:r>
          </a:p>
        </p:txBody>
      </p:sp>
    </p:spTree>
    <p:extLst>
      <p:ext uri="{BB962C8B-B14F-4D97-AF65-F5344CB8AC3E}">
        <p14:creationId xmlns:p14="http://schemas.microsoft.com/office/powerpoint/2010/main" val="3909771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4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4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4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4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4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4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6"/>
          <p:cNvSpPr>
            <a:spLocks noChangeArrowheads="1"/>
          </p:cNvSpPr>
          <p:nvPr/>
        </p:nvSpPr>
        <p:spPr bwMode="auto">
          <a:xfrm>
            <a:off x="1703512" y="535972"/>
            <a:ext cx="8784976" cy="1041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3700"/>
              </a:lnSpc>
            </a:pPr>
            <a:r>
              <a:rPr lang="ru-RU" sz="3200" b="1" dirty="0">
                <a:solidFill>
                  <a:schemeClr val="bg1"/>
                </a:solidFill>
                <a:latin typeface="Century"/>
              </a:rPr>
              <a:t>Организация ЕГЭ - 2021 </a:t>
            </a:r>
          </a:p>
          <a:p>
            <a:pPr algn="ctr">
              <a:lnSpc>
                <a:spcPts val="3700"/>
              </a:lnSpc>
            </a:pPr>
            <a:r>
              <a:rPr lang="ru-RU" sz="3200" b="1" dirty="0">
                <a:solidFill>
                  <a:schemeClr val="bg1"/>
                </a:solidFill>
                <a:latin typeface="Century"/>
              </a:rPr>
              <a:t>в Московском районе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39750" y="2113255"/>
            <a:ext cx="111125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FFFF00"/>
                </a:solidFill>
                <a:latin typeface="Century"/>
              </a:rPr>
              <a:t>25</a:t>
            </a:r>
            <a:r>
              <a:rPr lang="ru-RU" sz="3200" b="1" dirty="0">
                <a:solidFill>
                  <a:prstClr val="white"/>
                </a:solidFill>
                <a:latin typeface="Century"/>
              </a:rPr>
              <a:t> руководителей пунктов </a:t>
            </a:r>
            <a:r>
              <a:rPr lang="ru-RU" sz="2400" b="1" dirty="0">
                <a:solidFill>
                  <a:prstClr val="white"/>
                </a:solidFill>
                <a:latin typeface="Century"/>
              </a:rPr>
              <a:t>(в том числе для надомных – 8);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FFFF00"/>
                </a:solidFill>
                <a:latin typeface="Century"/>
              </a:rPr>
              <a:t>61</a:t>
            </a:r>
            <a:r>
              <a:rPr lang="ru-RU" sz="3200" b="1" dirty="0">
                <a:solidFill>
                  <a:schemeClr val="bg1"/>
                </a:solidFill>
                <a:latin typeface="Century"/>
              </a:rPr>
              <a:t> Член государственной комиссии </a:t>
            </a:r>
            <a:r>
              <a:rPr lang="ru-RU" sz="2400" b="1" dirty="0">
                <a:solidFill>
                  <a:schemeClr val="bg1"/>
                </a:solidFill>
                <a:latin typeface="Century"/>
              </a:rPr>
              <a:t>(из них 39 с </a:t>
            </a:r>
            <a:r>
              <a:rPr lang="ru-RU" sz="2400" b="1" dirty="0" err="1">
                <a:solidFill>
                  <a:schemeClr val="bg1"/>
                </a:solidFill>
                <a:latin typeface="Century"/>
              </a:rPr>
              <a:t>токенами</a:t>
            </a:r>
            <a:r>
              <a:rPr lang="ru-RU" sz="2400" b="1" dirty="0">
                <a:solidFill>
                  <a:schemeClr val="bg1"/>
                </a:solidFill>
                <a:latin typeface="Century"/>
              </a:rPr>
              <a:t>); 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FFFF00"/>
                </a:solidFill>
                <a:latin typeface="Century"/>
              </a:rPr>
              <a:t>57</a:t>
            </a:r>
            <a:r>
              <a:rPr lang="ru-RU" sz="3200" b="1" dirty="0">
                <a:solidFill>
                  <a:schemeClr val="bg1"/>
                </a:solidFill>
                <a:latin typeface="Century"/>
              </a:rPr>
              <a:t> технических специалистов; 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FFFF00"/>
                </a:solidFill>
                <a:latin typeface="Century"/>
              </a:rPr>
              <a:t>728</a:t>
            </a:r>
            <a:r>
              <a:rPr lang="ru-RU" sz="3200" b="1" dirty="0">
                <a:solidFill>
                  <a:schemeClr val="bg1"/>
                </a:solidFill>
                <a:latin typeface="Century"/>
              </a:rPr>
              <a:t> организаторов в аудитории и </a:t>
            </a:r>
            <a:r>
              <a:rPr lang="ru-RU" sz="3200" b="1" dirty="0">
                <a:solidFill>
                  <a:srgbClr val="FFFF00"/>
                </a:solidFill>
                <a:latin typeface="Century"/>
              </a:rPr>
              <a:t>266</a:t>
            </a:r>
            <a:r>
              <a:rPr lang="ru-RU" sz="3200" b="1" dirty="0">
                <a:solidFill>
                  <a:schemeClr val="bg1"/>
                </a:solidFill>
                <a:latin typeface="Century"/>
              </a:rPr>
              <a:t> вне аудиторий;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FFFF00"/>
                </a:solidFill>
                <a:latin typeface="Century"/>
              </a:rPr>
              <a:t>15</a:t>
            </a:r>
            <a:r>
              <a:rPr lang="ru-RU" sz="3200" b="1" dirty="0">
                <a:solidFill>
                  <a:schemeClr val="bg1"/>
                </a:solidFill>
                <a:latin typeface="Century"/>
              </a:rPr>
              <a:t> ассистентов;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FFFF00"/>
                </a:solidFill>
                <a:latin typeface="Century"/>
              </a:rPr>
              <a:t>243</a:t>
            </a:r>
            <a:r>
              <a:rPr lang="ru-RU" sz="3200" b="1" dirty="0">
                <a:solidFill>
                  <a:schemeClr val="bg1"/>
                </a:solidFill>
                <a:latin typeface="Century"/>
              </a:rPr>
              <a:t> общественных наблюдателя</a:t>
            </a:r>
            <a:r>
              <a:rPr lang="ru-RU" sz="2800" b="1" dirty="0">
                <a:solidFill>
                  <a:schemeClr val="bg1"/>
                </a:solidFill>
                <a:latin typeface="Century"/>
              </a:rPr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2876423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4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4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4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4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4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4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" y="0"/>
            <a:ext cx="12192000" cy="685800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55B67071-1C36-42DA-B2FA-B9C4EFFE1CC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26" t="9494" r="1126" b="4585"/>
          <a:stretch/>
        </p:blipFill>
        <p:spPr>
          <a:xfrm>
            <a:off x="5610086" y="3083583"/>
            <a:ext cx="2286642" cy="349283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B70CA46A-1E6B-403C-AAE7-1F497C62FDC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60" r="3499" b="28673"/>
          <a:stretch/>
        </p:blipFill>
        <p:spPr>
          <a:xfrm>
            <a:off x="8015325" y="3067274"/>
            <a:ext cx="3987773" cy="3509144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6440B3A4-19A3-4ED7-BD8B-1444A41722F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9" b="21405"/>
          <a:stretch/>
        </p:blipFill>
        <p:spPr>
          <a:xfrm>
            <a:off x="1426733" y="281582"/>
            <a:ext cx="2071531" cy="269892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6666D867-E942-4B5D-BF11-EA359DCEB59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4534" y="281581"/>
            <a:ext cx="3598564" cy="269892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C71D603-CB36-4F43-BB75-A5B0B02FFEA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59" r="23200" b="2627"/>
          <a:stretch/>
        </p:blipFill>
        <p:spPr>
          <a:xfrm>
            <a:off x="2543122" y="3083583"/>
            <a:ext cx="2948852" cy="349283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70FDDA8-DD2B-40AA-9BAC-041E8F256CB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1" r="8799" b="1921"/>
          <a:stretch/>
        </p:blipFill>
        <p:spPr>
          <a:xfrm>
            <a:off x="213503" y="3083583"/>
            <a:ext cx="2193750" cy="349283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DDD56F5-0657-4382-BD52-5DADEB9AC6F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5" t="22783" b="6667"/>
          <a:stretch/>
        </p:blipFill>
        <p:spPr>
          <a:xfrm>
            <a:off x="3611973" y="281324"/>
            <a:ext cx="4683273" cy="2701889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30247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Прямоугольник 6"/>
          <p:cNvSpPr>
            <a:spLocks noChangeArrowheads="1"/>
          </p:cNvSpPr>
          <p:nvPr/>
        </p:nvSpPr>
        <p:spPr bwMode="auto">
          <a:xfrm>
            <a:off x="1578769" y="300190"/>
            <a:ext cx="903446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Century"/>
              </a:rPr>
              <a:t>ВЫБОР  ПРЕДМЕТОВ  ЕГЭ  </a:t>
            </a:r>
          </a:p>
          <a:p>
            <a:pPr algn="ctr"/>
            <a:r>
              <a:rPr lang="ru-RU" sz="3200" b="1" dirty="0">
                <a:solidFill>
                  <a:schemeClr val="bg1"/>
                </a:solidFill>
                <a:latin typeface="Century"/>
              </a:rPr>
              <a:t>выпускниками ОУ Московского района  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 flipV="1">
            <a:off x="9202462" y="4959178"/>
            <a:ext cx="485235" cy="128586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39" y="1507810"/>
            <a:ext cx="11376122" cy="479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584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81481E-6 L 0.00013 -0.09445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6"/>
          <p:cNvSpPr>
            <a:spLocks noChangeArrowheads="1"/>
          </p:cNvSpPr>
          <p:nvPr/>
        </p:nvSpPr>
        <p:spPr bwMode="auto">
          <a:xfrm>
            <a:off x="1448594" y="334377"/>
            <a:ext cx="97266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Century"/>
              </a:rPr>
              <a:t>Доля </a:t>
            </a:r>
            <a:r>
              <a:rPr lang="ru-RU" sz="3200" b="1" dirty="0" err="1">
                <a:solidFill>
                  <a:schemeClr val="bg1"/>
                </a:solidFill>
                <a:latin typeface="Century"/>
              </a:rPr>
              <a:t>высокобалльных</a:t>
            </a:r>
            <a:r>
              <a:rPr lang="ru-RU" sz="3200" b="1" dirty="0">
                <a:solidFill>
                  <a:schemeClr val="bg1"/>
                </a:solidFill>
                <a:latin typeface="Century"/>
              </a:rPr>
              <a:t> работ по ОУ района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96" y="1421954"/>
            <a:ext cx="10876207" cy="5200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4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6"/>
          <p:cNvSpPr>
            <a:spLocks noChangeArrowheads="1"/>
          </p:cNvSpPr>
          <p:nvPr/>
        </p:nvSpPr>
        <p:spPr bwMode="auto">
          <a:xfrm>
            <a:off x="1689894" y="334377"/>
            <a:ext cx="97266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Century"/>
              </a:rPr>
              <a:t>Доля </a:t>
            </a:r>
            <a:r>
              <a:rPr lang="ru-RU" sz="3200" b="1" dirty="0" err="1">
                <a:solidFill>
                  <a:schemeClr val="bg1"/>
                </a:solidFill>
                <a:latin typeface="Century"/>
              </a:rPr>
              <a:t>высокобалльных</a:t>
            </a:r>
            <a:r>
              <a:rPr lang="ru-RU" sz="3200" b="1" dirty="0">
                <a:solidFill>
                  <a:schemeClr val="bg1"/>
                </a:solidFill>
                <a:latin typeface="Century"/>
              </a:rPr>
              <a:t> работ по предметам ЕГЭ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7845970"/>
              </p:ext>
            </p:extLst>
          </p:nvPr>
        </p:nvGraphicFramePr>
        <p:xfrm>
          <a:off x="757237" y="828535"/>
          <a:ext cx="10677525" cy="5876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24317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20" name="Диаграмма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7944440"/>
              </p:ext>
            </p:extLst>
          </p:nvPr>
        </p:nvGraphicFramePr>
        <p:xfrm>
          <a:off x="342759" y="1447657"/>
          <a:ext cx="5841141" cy="4873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6"/>
          <p:cNvSpPr>
            <a:spLocks noChangeArrowheads="1"/>
          </p:cNvSpPr>
          <p:nvPr/>
        </p:nvSpPr>
        <p:spPr bwMode="auto">
          <a:xfrm>
            <a:off x="1689894" y="334377"/>
            <a:ext cx="97266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Century"/>
              </a:rPr>
              <a:t>Результаты ЕГЭ на «100 БАЛЛОВ»</a:t>
            </a:r>
          </a:p>
        </p:txBody>
      </p:sp>
      <p:sp>
        <p:nvSpPr>
          <p:cNvPr id="10" name="Прямоугольник 25"/>
          <p:cNvSpPr>
            <a:spLocks noChangeArrowheads="1"/>
          </p:cNvSpPr>
          <p:nvPr/>
        </p:nvSpPr>
        <p:spPr bwMode="auto">
          <a:xfrm>
            <a:off x="2575799" y="3120904"/>
            <a:ext cx="137506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7000" b="1" dirty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Georgia" panose="02040502050405020303" pitchFamily="18" charset="0"/>
              </a:rPr>
              <a:t>24</a:t>
            </a:r>
          </a:p>
        </p:txBody>
      </p:sp>
      <p:sp>
        <p:nvSpPr>
          <p:cNvPr id="12" name="Прямоугольник 25"/>
          <p:cNvSpPr>
            <a:spLocks noChangeArrowheads="1"/>
          </p:cNvSpPr>
          <p:nvPr/>
        </p:nvSpPr>
        <p:spPr bwMode="auto">
          <a:xfrm>
            <a:off x="2246310" y="5405780"/>
            <a:ext cx="4956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1</a:t>
            </a:r>
          </a:p>
        </p:txBody>
      </p:sp>
      <p:sp>
        <p:nvSpPr>
          <p:cNvPr id="13" name="Прямоугольник 25"/>
          <p:cNvSpPr>
            <a:spLocks noChangeArrowheads="1"/>
          </p:cNvSpPr>
          <p:nvPr/>
        </p:nvSpPr>
        <p:spPr bwMode="auto">
          <a:xfrm>
            <a:off x="4513333" y="3534863"/>
            <a:ext cx="6697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13</a:t>
            </a:r>
          </a:p>
        </p:txBody>
      </p:sp>
      <p:sp>
        <p:nvSpPr>
          <p:cNvPr id="15" name="Прямоугольник 25"/>
          <p:cNvSpPr>
            <a:spLocks noChangeArrowheads="1"/>
          </p:cNvSpPr>
          <p:nvPr/>
        </p:nvSpPr>
        <p:spPr bwMode="auto">
          <a:xfrm>
            <a:off x="1132112" y="4121205"/>
            <a:ext cx="4956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2</a:t>
            </a:r>
          </a:p>
        </p:txBody>
      </p:sp>
      <p:sp>
        <p:nvSpPr>
          <p:cNvPr id="16" name="Прямоугольник 25"/>
          <p:cNvSpPr>
            <a:spLocks noChangeArrowheads="1"/>
          </p:cNvSpPr>
          <p:nvPr/>
        </p:nvSpPr>
        <p:spPr bwMode="auto">
          <a:xfrm>
            <a:off x="1182766" y="2788608"/>
            <a:ext cx="4956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3</a:t>
            </a:r>
          </a:p>
        </p:txBody>
      </p:sp>
      <p:sp>
        <p:nvSpPr>
          <p:cNvPr id="17" name="Прямоугольник 25"/>
          <p:cNvSpPr>
            <a:spLocks noChangeArrowheads="1"/>
          </p:cNvSpPr>
          <p:nvPr/>
        </p:nvSpPr>
        <p:spPr bwMode="auto">
          <a:xfrm>
            <a:off x="1627784" y="4988304"/>
            <a:ext cx="4956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2</a:t>
            </a:r>
          </a:p>
        </p:txBody>
      </p:sp>
      <p:sp>
        <p:nvSpPr>
          <p:cNvPr id="19" name="Прямоугольник 25"/>
          <p:cNvSpPr>
            <a:spLocks noChangeArrowheads="1"/>
          </p:cNvSpPr>
          <p:nvPr/>
        </p:nvSpPr>
        <p:spPr bwMode="auto">
          <a:xfrm>
            <a:off x="2243009" y="1756391"/>
            <a:ext cx="4956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3</a:t>
            </a:r>
          </a:p>
        </p:txBody>
      </p:sp>
      <p:sp>
        <p:nvSpPr>
          <p:cNvPr id="21" name="Прямоугольник 25"/>
          <p:cNvSpPr>
            <a:spLocks noChangeArrowheads="1"/>
          </p:cNvSpPr>
          <p:nvPr/>
        </p:nvSpPr>
        <p:spPr bwMode="auto">
          <a:xfrm>
            <a:off x="648911" y="1285041"/>
            <a:ext cx="217295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Информатика </a:t>
            </a:r>
          </a:p>
          <a:p>
            <a:pPr algn="ctr"/>
            <a:r>
              <a:rPr lang="ru-RU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и ИКТ</a:t>
            </a:r>
          </a:p>
        </p:txBody>
      </p:sp>
      <p:sp>
        <p:nvSpPr>
          <p:cNvPr id="22" name="Прямоугольник 25"/>
          <p:cNvSpPr>
            <a:spLocks noChangeArrowheads="1"/>
          </p:cNvSpPr>
          <p:nvPr/>
        </p:nvSpPr>
        <p:spPr bwMode="auto">
          <a:xfrm>
            <a:off x="44520" y="2432003"/>
            <a:ext cx="16182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Литература</a:t>
            </a:r>
          </a:p>
        </p:txBody>
      </p:sp>
      <p:sp>
        <p:nvSpPr>
          <p:cNvPr id="23" name="Прямоугольник 25"/>
          <p:cNvSpPr>
            <a:spLocks noChangeArrowheads="1"/>
          </p:cNvSpPr>
          <p:nvPr/>
        </p:nvSpPr>
        <p:spPr bwMode="auto">
          <a:xfrm>
            <a:off x="-32276" y="4254033"/>
            <a:ext cx="12563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Химия</a:t>
            </a:r>
          </a:p>
        </p:txBody>
      </p:sp>
      <p:sp>
        <p:nvSpPr>
          <p:cNvPr id="24" name="Прямоугольник 25"/>
          <p:cNvSpPr>
            <a:spLocks noChangeArrowheads="1"/>
          </p:cNvSpPr>
          <p:nvPr/>
        </p:nvSpPr>
        <p:spPr bwMode="auto">
          <a:xfrm>
            <a:off x="-129308" y="5249914"/>
            <a:ext cx="217295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ru-RU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Математика профиль</a:t>
            </a:r>
          </a:p>
        </p:txBody>
      </p:sp>
      <p:sp>
        <p:nvSpPr>
          <p:cNvPr id="25" name="Прямоугольник 25"/>
          <p:cNvSpPr>
            <a:spLocks noChangeArrowheads="1"/>
          </p:cNvSpPr>
          <p:nvPr/>
        </p:nvSpPr>
        <p:spPr bwMode="auto">
          <a:xfrm>
            <a:off x="1379948" y="5880856"/>
            <a:ext cx="12250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Физика</a:t>
            </a:r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3306993" y="2899171"/>
            <a:ext cx="21729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Русский язык</a:t>
            </a:r>
          </a:p>
        </p:txBody>
      </p:sp>
      <p:graphicFrame>
        <p:nvGraphicFramePr>
          <p:cNvPr id="28" name="Диаграмма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7121164"/>
              </p:ext>
            </p:extLst>
          </p:nvPr>
        </p:nvGraphicFramePr>
        <p:xfrm>
          <a:off x="6007963" y="1179172"/>
          <a:ext cx="5624512" cy="5053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2282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0100987"/>
              </p:ext>
            </p:extLst>
          </p:nvPr>
        </p:nvGraphicFramePr>
        <p:xfrm>
          <a:off x="449825" y="1544048"/>
          <a:ext cx="11387895" cy="50713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6"/>
          <p:cNvSpPr>
            <a:spLocks noChangeArrowheads="1"/>
          </p:cNvSpPr>
          <p:nvPr/>
        </p:nvSpPr>
        <p:spPr bwMode="auto">
          <a:xfrm>
            <a:off x="1689894" y="334377"/>
            <a:ext cx="9752806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3300"/>
              </a:lnSpc>
            </a:pPr>
            <a:r>
              <a:rPr lang="ru-RU" sz="3200" b="1" dirty="0">
                <a:solidFill>
                  <a:schemeClr val="bg1"/>
                </a:solidFill>
                <a:latin typeface="Century"/>
              </a:rPr>
              <a:t>Процент участников ЕГЭ, </a:t>
            </a:r>
          </a:p>
          <a:p>
            <a:pPr algn="ctr">
              <a:lnSpc>
                <a:spcPts val="3300"/>
              </a:lnSpc>
            </a:pPr>
            <a:r>
              <a:rPr lang="ru-RU" sz="3200" b="1" dirty="0">
                <a:solidFill>
                  <a:schemeClr val="bg1"/>
                </a:solidFill>
                <a:latin typeface="Century"/>
              </a:rPr>
              <a:t>преодолевших минимальный тестовый порог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900516" y="1455174"/>
            <a:ext cx="576854" cy="23664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696928" y="2060962"/>
            <a:ext cx="507878" cy="229633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099187" y="1942961"/>
            <a:ext cx="576854" cy="23664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508090" y="1588478"/>
            <a:ext cx="576854" cy="23664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295664" y="1455174"/>
            <a:ext cx="576854" cy="23664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7732836" y="1939135"/>
            <a:ext cx="576854" cy="23664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143772" y="2057136"/>
            <a:ext cx="507878" cy="229633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648068" y="1866895"/>
            <a:ext cx="507878" cy="229633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9397631" y="1949972"/>
            <a:ext cx="507878" cy="229633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11056373" y="2827039"/>
            <a:ext cx="507878" cy="229633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622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2.59259E-6 L 0.00013 -0.09445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1.48148E-6 L -2.70833E-6 0.0851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1.48148E-6 L -2.70833E-6 0.08518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1.48148E-6 L -2.70833E-6 0.0851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1.48148E-6 L -2.70833E-6 0.08518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1.48148E-6 L -2.70833E-6 0.08518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0"/>
                            </p:stCondLst>
                            <p:childTnLst>
                              <p:par>
                                <p:cTn id="3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2.59259E-6 L 0.00013 -0.0944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3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2.59259E-6 L 0.00013 -0.0944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000"/>
                            </p:stCondLst>
                            <p:childTnLst>
                              <p:par>
                                <p:cTn id="3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2.59259E-6 L 0.00013 -0.09445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0"/>
                            </p:stCondLst>
                            <p:childTnLst>
                              <p:par>
                                <p:cTn id="3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2.59259E-6 L 0.00013 -0.09445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4614</TotalTime>
  <Words>197</Words>
  <Application>Microsoft Office PowerPoint</Application>
  <PresentationFormat>Широкоэкранный</PresentationFormat>
  <Paragraphs>45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Century</vt:lpstr>
      <vt:lpstr>Georgia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Home-PC</dc:creator>
  <cp:lastModifiedBy>Ylia</cp:lastModifiedBy>
  <cp:revision>30</cp:revision>
  <dcterms:created xsi:type="dcterms:W3CDTF">2020-10-09T10:09:05Z</dcterms:created>
  <dcterms:modified xsi:type="dcterms:W3CDTF">2021-12-14T12:54:28Z</dcterms:modified>
</cp:coreProperties>
</file>