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90" r:id="rId4"/>
    <p:sldId id="291" r:id="rId5"/>
    <p:sldId id="292" r:id="rId6"/>
    <p:sldId id="257" r:id="rId7"/>
    <p:sldId id="293" r:id="rId8"/>
    <p:sldId id="286" r:id="rId9"/>
    <p:sldId id="259" r:id="rId10"/>
    <p:sldId id="260" r:id="rId11"/>
    <p:sldId id="287" r:id="rId12"/>
    <p:sldId id="262" r:id="rId13"/>
    <p:sldId id="288" r:id="rId14"/>
    <p:sldId id="268" r:id="rId15"/>
    <p:sldId id="269" r:id="rId16"/>
    <p:sldId id="264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3" r:id="rId28"/>
    <p:sldId id="284" r:id="rId29"/>
    <p:sldId id="295" r:id="rId30"/>
    <p:sldId id="281" r:id="rId31"/>
    <p:sldId id="282" r:id="rId32"/>
    <p:sldId id="285" r:id="rId33"/>
    <p:sldId id="296" r:id="rId34"/>
    <p:sldId id="297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D524C1-7F5D-41BB-B2EA-A09C92DD283A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A0140446-716A-4A67-AB8B-321F4FD564CC}">
      <dgm:prSet phldrT="[Текст]"/>
      <dgm:spPr/>
      <dgm:t>
        <a:bodyPr/>
        <a:lstStyle/>
        <a:p>
          <a:r>
            <a:rPr lang="ru-RU" dirty="0" smtClean="0"/>
            <a:t>Актуальность</a:t>
          </a:r>
          <a:r>
            <a:rPr lang="en-US" dirty="0" smtClean="0"/>
            <a:t> </a:t>
          </a:r>
          <a:endParaRPr lang="ru-RU" dirty="0"/>
        </a:p>
      </dgm:t>
    </dgm:pt>
    <dgm:pt modelId="{A629E87E-B91C-4CB8-B854-75AF27B1D3A6}" type="parTrans" cxnId="{C9C3C708-274C-40BE-BA54-22287C99A174}">
      <dgm:prSet/>
      <dgm:spPr/>
      <dgm:t>
        <a:bodyPr/>
        <a:lstStyle/>
        <a:p>
          <a:endParaRPr lang="ru-RU"/>
        </a:p>
      </dgm:t>
    </dgm:pt>
    <dgm:pt modelId="{ACDA54B3-170B-4CB5-B0A7-B4EB8E6191C7}" type="sibTrans" cxnId="{C9C3C708-274C-40BE-BA54-22287C99A174}">
      <dgm:prSet/>
      <dgm:spPr/>
      <dgm:t>
        <a:bodyPr/>
        <a:lstStyle/>
        <a:p>
          <a:endParaRPr lang="ru-RU"/>
        </a:p>
      </dgm:t>
    </dgm:pt>
    <dgm:pt modelId="{26280D9B-1924-491E-86ED-4262AA6D5A75}">
      <dgm:prSet phldrT="[Текст]"/>
      <dgm:spPr/>
      <dgm:t>
        <a:bodyPr/>
        <a:lstStyle/>
        <a:p>
          <a:r>
            <a:rPr lang="ru-RU" dirty="0" smtClean="0"/>
            <a:t>Проблема</a:t>
          </a:r>
          <a:r>
            <a:rPr lang="en-US" dirty="0" smtClean="0"/>
            <a:t> </a:t>
          </a:r>
          <a:endParaRPr lang="ru-RU" dirty="0"/>
        </a:p>
      </dgm:t>
    </dgm:pt>
    <dgm:pt modelId="{E6CD51CF-8007-41E5-8325-F3FCFE1FB3D2}" type="parTrans" cxnId="{C7DCA7DE-ED75-4B6B-9FFF-3603829E101F}">
      <dgm:prSet/>
      <dgm:spPr/>
      <dgm:t>
        <a:bodyPr/>
        <a:lstStyle/>
        <a:p>
          <a:endParaRPr lang="ru-RU"/>
        </a:p>
      </dgm:t>
    </dgm:pt>
    <dgm:pt modelId="{8BE9F8F9-FB20-4488-B09D-721B5C85E99D}" type="sibTrans" cxnId="{C7DCA7DE-ED75-4B6B-9FFF-3603829E101F}">
      <dgm:prSet/>
      <dgm:spPr/>
      <dgm:t>
        <a:bodyPr/>
        <a:lstStyle/>
        <a:p>
          <a:endParaRPr lang="ru-RU"/>
        </a:p>
      </dgm:t>
    </dgm:pt>
    <dgm:pt modelId="{DF5895A0-4A71-4CAE-98D0-D3C49CDA6A9E}">
      <dgm:prSet phldrT="[Текст]"/>
      <dgm:spPr/>
      <dgm:t>
        <a:bodyPr/>
        <a:lstStyle/>
        <a:p>
          <a:r>
            <a:rPr lang="ru-RU" dirty="0" smtClean="0"/>
            <a:t>Разработанность проблемы</a:t>
          </a:r>
          <a:endParaRPr lang="ru-RU" dirty="0"/>
        </a:p>
      </dgm:t>
    </dgm:pt>
    <dgm:pt modelId="{E0984712-2A60-443E-A074-76A5D7D44770}" type="parTrans" cxnId="{EF046CE5-8B32-47C4-AF84-08C73C16604D}">
      <dgm:prSet/>
      <dgm:spPr/>
      <dgm:t>
        <a:bodyPr/>
        <a:lstStyle/>
        <a:p>
          <a:endParaRPr lang="ru-RU"/>
        </a:p>
      </dgm:t>
    </dgm:pt>
    <dgm:pt modelId="{FE4B1AFE-E30B-4E88-81B9-F463D1518C34}" type="sibTrans" cxnId="{EF046CE5-8B32-47C4-AF84-08C73C16604D}">
      <dgm:prSet/>
      <dgm:spPr/>
      <dgm:t>
        <a:bodyPr/>
        <a:lstStyle/>
        <a:p>
          <a:endParaRPr lang="ru-RU"/>
        </a:p>
      </dgm:t>
    </dgm:pt>
    <dgm:pt modelId="{6807D60F-13B5-4CA2-B7C3-51D89AE63BA7}">
      <dgm:prSet/>
      <dgm:spPr/>
      <dgm:t>
        <a:bodyPr/>
        <a:lstStyle/>
        <a:p>
          <a:r>
            <a:rPr lang="ru-RU" dirty="0" smtClean="0"/>
            <a:t>Цель и задачи</a:t>
          </a:r>
          <a:endParaRPr lang="ru-RU" dirty="0"/>
        </a:p>
      </dgm:t>
    </dgm:pt>
    <dgm:pt modelId="{11FCA326-0B33-4DF1-80FA-3FCC631F3A24}" type="parTrans" cxnId="{D19FBCC1-EB0E-4EC0-8B5A-B228F63E8651}">
      <dgm:prSet/>
      <dgm:spPr/>
      <dgm:t>
        <a:bodyPr/>
        <a:lstStyle/>
        <a:p>
          <a:endParaRPr lang="ru-RU"/>
        </a:p>
      </dgm:t>
    </dgm:pt>
    <dgm:pt modelId="{BC54DC4E-C5A7-4E4D-8EF2-B59C9A0421E6}" type="sibTrans" cxnId="{D19FBCC1-EB0E-4EC0-8B5A-B228F63E8651}">
      <dgm:prSet/>
      <dgm:spPr/>
      <dgm:t>
        <a:bodyPr/>
        <a:lstStyle/>
        <a:p>
          <a:endParaRPr lang="ru-RU"/>
        </a:p>
      </dgm:t>
    </dgm:pt>
    <dgm:pt modelId="{BD2D5061-9B6D-484C-B3C8-2160DD59BE01}">
      <dgm:prSet/>
      <dgm:spPr/>
      <dgm:t>
        <a:bodyPr/>
        <a:lstStyle/>
        <a:p>
          <a:r>
            <a:rPr lang="ru-RU" dirty="0" smtClean="0"/>
            <a:t>Объект и предмет</a:t>
          </a:r>
          <a:endParaRPr lang="ru-RU" dirty="0"/>
        </a:p>
      </dgm:t>
    </dgm:pt>
    <dgm:pt modelId="{EBA6BAE6-C63A-4833-97B4-25635F6561CE}" type="parTrans" cxnId="{8EA27B73-4936-4518-8790-575B15328FB4}">
      <dgm:prSet/>
      <dgm:spPr/>
      <dgm:t>
        <a:bodyPr/>
        <a:lstStyle/>
        <a:p>
          <a:endParaRPr lang="ru-RU"/>
        </a:p>
      </dgm:t>
    </dgm:pt>
    <dgm:pt modelId="{A08DFC21-FFA4-4A1E-AD5F-FDC4AF470D8C}" type="sibTrans" cxnId="{8EA27B73-4936-4518-8790-575B15328FB4}">
      <dgm:prSet/>
      <dgm:spPr/>
      <dgm:t>
        <a:bodyPr/>
        <a:lstStyle/>
        <a:p>
          <a:endParaRPr lang="ru-RU"/>
        </a:p>
      </dgm:t>
    </dgm:pt>
    <dgm:pt modelId="{0C0FACCD-9287-4C45-ADBA-B6DF0C3A45F8}">
      <dgm:prSet/>
      <dgm:spPr/>
      <dgm:t>
        <a:bodyPr/>
        <a:lstStyle/>
        <a:p>
          <a:r>
            <a:rPr lang="ru-RU" dirty="0" smtClean="0"/>
            <a:t>Методы исследования </a:t>
          </a:r>
          <a:endParaRPr lang="ru-RU" dirty="0"/>
        </a:p>
      </dgm:t>
    </dgm:pt>
    <dgm:pt modelId="{9D64015C-58EB-4275-9620-2E4436575181}" type="parTrans" cxnId="{3D827745-6F33-4B25-9C10-B1134089AC03}">
      <dgm:prSet/>
      <dgm:spPr/>
      <dgm:t>
        <a:bodyPr/>
        <a:lstStyle/>
        <a:p>
          <a:endParaRPr lang="ru-RU"/>
        </a:p>
      </dgm:t>
    </dgm:pt>
    <dgm:pt modelId="{A7D2A717-B11C-4270-B46E-EB4657AA23D5}" type="sibTrans" cxnId="{3D827745-6F33-4B25-9C10-B1134089AC03}">
      <dgm:prSet/>
      <dgm:spPr/>
      <dgm:t>
        <a:bodyPr/>
        <a:lstStyle/>
        <a:p>
          <a:endParaRPr lang="ru-RU"/>
        </a:p>
      </dgm:t>
    </dgm:pt>
    <dgm:pt modelId="{C4ABF3FC-A00A-4228-B2C7-B652D32A58F8}">
      <dgm:prSet/>
      <dgm:spPr/>
      <dgm:t>
        <a:bodyPr/>
        <a:lstStyle/>
        <a:p>
          <a:r>
            <a:rPr lang="ru-RU" dirty="0" smtClean="0"/>
            <a:t>Гипотеза </a:t>
          </a:r>
          <a:endParaRPr lang="ru-RU" dirty="0"/>
        </a:p>
      </dgm:t>
    </dgm:pt>
    <dgm:pt modelId="{F4D3CE8C-49D9-4C39-AC2D-813DD983568A}" type="parTrans" cxnId="{14BC7CC0-4425-4B75-94D3-5DCA23F4BE54}">
      <dgm:prSet/>
      <dgm:spPr/>
      <dgm:t>
        <a:bodyPr/>
        <a:lstStyle/>
        <a:p>
          <a:endParaRPr lang="ru-RU"/>
        </a:p>
      </dgm:t>
    </dgm:pt>
    <dgm:pt modelId="{458195A9-442E-4DC9-B17E-1AAA4EC1B448}" type="sibTrans" cxnId="{14BC7CC0-4425-4B75-94D3-5DCA23F4BE54}">
      <dgm:prSet/>
      <dgm:spPr/>
      <dgm:t>
        <a:bodyPr/>
        <a:lstStyle/>
        <a:p>
          <a:endParaRPr lang="ru-RU"/>
        </a:p>
      </dgm:t>
    </dgm:pt>
    <dgm:pt modelId="{B27AB4E2-A8EC-4B7E-A9B3-BC86A93A68AB}" type="pres">
      <dgm:prSet presAssocID="{49D524C1-7F5D-41BB-B2EA-A09C92DD283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FB4C7CC-6C60-45E9-ADD0-A72D054342D2}" type="pres">
      <dgm:prSet presAssocID="{49D524C1-7F5D-41BB-B2EA-A09C92DD283A}" presName="Name1" presStyleCnt="0"/>
      <dgm:spPr/>
      <dgm:t>
        <a:bodyPr/>
        <a:lstStyle/>
        <a:p>
          <a:endParaRPr lang="ru-RU"/>
        </a:p>
      </dgm:t>
    </dgm:pt>
    <dgm:pt modelId="{932EC9C2-E89E-4ACC-98B2-ADA98293248B}" type="pres">
      <dgm:prSet presAssocID="{49D524C1-7F5D-41BB-B2EA-A09C92DD283A}" presName="cycle" presStyleCnt="0"/>
      <dgm:spPr/>
      <dgm:t>
        <a:bodyPr/>
        <a:lstStyle/>
        <a:p>
          <a:endParaRPr lang="ru-RU"/>
        </a:p>
      </dgm:t>
    </dgm:pt>
    <dgm:pt modelId="{F2B4BBAA-D514-4A53-9FDD-C29CBC69BD19}" type="pres">
      <dgm:prSet presAssocID="{49D524C1-7F5D-41BB-B2EA-A09C92DD283A}" presName="srcNode" presStyleLbl="node1" presStyleIdx="0" presStyleCnt="7"/>
      <dgm:spPr/>
      <dgm:t>
        <a:bodyPr/>
        <a:lstStyle/>
        <a:p>
          <a:endParaRPr lang="ru-RU"/>
        </a:p>
      </dgm:t>
    </dgm:pt>
    <dgm:pt modelId="{8371576B-2AA9-4B6B-B65E-54A34831A246}" type="pres">
      <dgm:prSet presAssocID="{49D524C1-7F5D-41BB-B2EA-A09C92DD283A}" presName="conn" presStyleLbl="parChTrans1D2" presStyleIdx="0" presStyleCnt="1"/>
      <dgm:spPr/>
      <dgm:t>
        <a:bodyPr/>
        <a:lstStyle/>
        <a:p>
          <a:endParaRPr lang="ru-RU"/>
        </a:p>
      </dgm:t>
    </dgm:pt>
    <dgm:pt modelId="{DD6FA805-96E3-4792-8E3B-B583564AD3BD}" type="pres">
      <dgm:prSet presAssocID="{49D524C1-7F5D-41BB-B2EA-A09C92DD283A}" presName="extraNode" presStyleLbl="node1" presStyleIdx="0" presStyleCnt="7"/>
      <dgm:spPr/>
      <dgm:t>
        <a:bodyPr/>
        <a:lstStyle/>
        <a:p>
          <a:endParaRPr lang="ru-RU"/>
        </a:p>
      </dgm:t>
    </dgm:pt>
    <dgm:pt modelId="{13990237-2B59-4A7C-A121-566AE8E1E7CC}" type="pres">
      <dgm:prSet presAssocID="{49D524C1-7F5D-41BB-B2EA-A09C92DD283A}" presName="dstNode" presStyleLbl="node1" presStyleIdx="0" presStyleCnt="7"/>
      <dgm:spPr/>
      <dgm:t>
        <a:bodyPr/>
        <a:lstStyle/>
        <a:p>
          <a:endParaRPr lang="ru-RU"/>
        </a:p>
      </dgm:t>
    </dgm:pt>
    <dgm:pt modelId="{0EB79DBA-A6DF-4CB4-A447-6B414E8BA171}" type="pres">
      <dgm:prSet presAssocID="{A0140446-716A-4A67-AB8B-321F4FD564CC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76992-9B1F-41BC-A7BB-C919601E879B}" type="pres">
      <dgm:prSet presAssocID="{A0140446-716A-4A67-AB8B-321F4FD564CC}" presName="accent_1" presStyleCnt="0"/>
      <dgm:spPr/>
      <dgm:t>
        <a:bodyPr/>
        <a:lstStyle/>
        <a:p>
          <a:endParaRPr lang="ru-RU"/>
        </a:p>
      </dgm:t>
    </dgm:pt>
    <dgm:pt modelId="{7453E2A8-9F30-4936-9BA0-15E98C259635}" type="pres">
      <dgm:prSet presAssocID="{A0140446-716A-4A67-AB8B-321F4FD564CC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10AA6E7C-101D-4EFD-A35E-82CAA2548E47}" type="pres">
      <dgm:prSet presAssocID="{26280D9B-1924-491E-86ED-4262AA6D5A7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483D6-DB2B-4E58-8B78-F8976AD0DFEC}" type="pres">
      <dgm:prSet presAssocID="{26280D9B-1924-491E-86ED-4262AA6D5A75}" presName="accent_2" presStyleCnt="0"/>
      <dgm:spPr/>
      <dgm:t>
        <a:bodyPr/>
        <a:lstStyle/>
        <a:p>
          <a:endParaRPr lang="ru-RU"/>
        </a:p>
      </dgm:t>
    </dgm:pt>
    <dgm:pt modelId="{D0EC239A-C9BB-4059-A223-882AD5ECAFD5}" type="pres">
      <dgm:prSet presAssocID="{26280D9B-1924-491E-86ED-4262AA6D5A75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18990ECC-2558-4F1A-98FE-FDAA0D4E2A99}" type="pres">
      <dgm:prSet presAssocID="{DF5895A0-4A71-4CAE-98D0-D3C49CDA6A9E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CE9FED-58C8-4187-BF50-7D353800A3B4}" type="pres">
      <dgm:prSet presAssocID="{DF5895A0-4A71-4CAE-98D0-D3C49CDA6A9E}" presName="accent_3" presStyleCnt="0"/>
      <dgm:spPr/>
      <dgm:t>
        <a:bodyPr/>
        <a:lstStyle/>
        <a:p>
          <a:endParaRPr lang="ru-RU"/>
        </a:p>
      </dgm:t>
    </dgm:pt>
    <dgm:pt modelId="{BEA830DC-7C50-439C-8358-6544C3F6AF78}" type="pres">
      <dgm:prSet presAssocID="{DF5895A0-4A71-4CAE-98D0-D3C49CDA6A9E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0949650F-8944-4DF4-86F6-050067D93F27}" type="pres">
      <dgm:prSet presAssocID="{6807D60F-13B5-4CA2-B7C3-51D89AE63BA7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01B390-0AE5-4EA9-955A-FDD71DC94474}" type="pres">
      <dgm:prSet presAssocID="{6807D60F-13B5-4CA2-B7C3-51D89AE63BA7}" presName="accent_4" presStyleCnt="0"/>
      <dgm:spPr/>
      <dgm:t>
        <a:bodyPr/>
        <a:lstStyle/>
        <a:p>
          <a:endParaRPr lang="ru-RU"/>
        </a:p>
      </dgm:t>
    </dgm:pt>
    <dgm:pt modelId="{177CE01A-F8AA-4416-BA36-6128633C6B12}" type="pres">
      <dgm:prSet presAssocID="{6807D60F-13B5-4CA2-B7C3-51D89AE63BA7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F1F8FF29-EA79-4A05-BC43-7671E8C4499A}" type="pres">
      <dgm:prSet presAssocID="{BD2D5061-9B6D-484C-B3C8-2160DD59BE01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391A7E-EED6-4E01-BDD4-A33CE2A45ED3}" type="pres">
      <dgm:prSet presAssocID="{BD2D5061-9B6D-484C-B3C8-2160DD59BE01}" presName="accent_5" presStyleCnt="0"/>
      <dgm:spPr/>
      <dgm:t>
        <a:bodyPr/>
        <a:lstStyle/>
        <a:p>
          <a:endParaRPr lang="ru-RU"/>
        </a:p>
      </dgm:t>
    </dgm:pt>
    <dgm:pt modelId="{D39F6AFB-A11B-4CB2-8BD5-7A4F8FC5EA0E}" type="pres">
      <dgm:prSet presAssocID="{BD2D5061-9B6D-484C-B3C8-2160DD59BE01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B3309022-54FD-417D-B3A7-7CD9F2B5FB24}" type="pres">
      <dgm:prSet presAssocID="{0C0FACCD-9287-4C45-ADBA-B6DF0C3A45F8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6D73B5-550B-4FAC-AD65-C05442EC03EE}" type="pres">
      <dgm:prSet presAssocID="{0C0FACCD-9287-4C45-ADBA-B6DF0C3A45F8}" presName="accent_6" presStyleCnt="0"/>
      <dgm:spPr/>
      <dgm:t>
        <a:bodyPr/>
        <a:lstStyle/>
        <a:p>
          <a:endParaRPr lang="ru-RU"/>
        </a:p>
      </dgm:t>
    </dgm:pt>
    <dgm:pt modelId="{C44EFB98-1B15-47BF-AD15-646CCFCB487F}" type="pres">
      <dgm:prSet presAssocID="{0C0FACCD-9287-4C45-ADBA-B6DF0C3A45F8}" presName="accentRepeatNode" presStyleLbl="solidFgAcc1" presStyleIdx="5" presStyleCnt="7"/>
      <dgm:spPr/>
      <dgm:t>
        <a:bodyPr/>
        <a:lstStyle/>
        <a:p>
          <a:endParaRPr lang="ru-RU"/>
        </a:p>
      </dgm:t>
    </dgm:pt>
    <dgm:pt modelId="{145CDFBC-529F-4B7A-967D-038C64CBD07A}" type="pres">
      <dgm:prSet presAssocID="{C4ABF3FC-A00A-4228-B2C7-B652D32A58F8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C513D-BD6D-45EE-9EA8-082F9B8054FC}" type="pres">
      <dgm:prSet presAssocID="{C4ABF3FC-A00A-4228-B2C7-B652D32A58F8}" presName="accent_7" presStyleCnt="0"/>
      <dgm:spPr/>
      <dgm:t>
        <a:bodyPr/>
        <a:lstStyle/>
        <a:p>
          <a:endParaRPr lang="ru-RU"/>
        </a:p>
      </dgm:t>
    </dgm:pt>
    <dgm:pt modelId="{228F8458-5180-4A31-A829-F8FB3665CCB3}" type="pres">
      <dgm:prSet presAssocID="{C4ABF3FC-A00A-4228-B2C7-B652D32A58F8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13939DF0-0E7F-4E88-9547-30590F7FE1A4}" type="presOf" srcId="{C4ABF3FC-A00A-4228-B2C7-B652D32A58F8}" destId="{145CDFBC-529F-4B7A-967D-038C64CBD07A}" srcOrd="0" destOrd="0" presId="urn:microsoft.com/office/officeart/2008/layout/VerticalCurvedList"/>
    <dgm:cxn modelId="{7BC6B9D1-6AA9-4E06-A593-9880EB60B4AE}" type="presOf" srcId="{0C0FACCD-9287-4C45-ADBA-B6DF0C3A45F8}" destId="{B3309022-54FD-417D-B3A7-7CD9F2B5FB24}" srcOrd="0" destOrd="0" presId="urn:microsoft.com/office/officeart/2008/layout/VerticalCurvedList"/>
    <dgm:cxn modelId="{F7439489-D648-4F2B-A8E9-C19007E80CC1}" type="presOf" srcId="{6807D60F-13B5-4CA2-B7C3-51D89AE63BA7}" destId="{0949650F-8944-4DF4-86F6-050067D93F27}" srcOrd="0" destOrd="0" presId="urn:microsoft.com/office/officeart/2008/layout/VerticalCurvedList"/>
    <dgm:cxn modelId="{14BC7CC0-4425-4B75-94D3-5DCA23F4BE54}" srcId="{49D524C1-7F5D-41BB-B2EA-A09C92DD283A}" destId="{C4ABF3FC-A00A-4228-B2C7-B652D32A58F8}" srcOrd="6" destOrd="0" parTransId="{F4D3CE8C-49D9-4C39-AC2D-813DD983568A}" sibTransId="{458195A9-442E-4DC9-B17E-1AAA4EC1B448}"/>
    <dgm:cxn modelId="{8EA27B73-4936-4518-8790-575B15328FB4}" srcId="{49D524C1-7F5D-41BB-B2EA-A09C92DD283A}" destId="{BD2D5061-9B6D-484C-B3C8-2160DD59BE01}" srcOrd="4" destOrd="0" parTransId="{EBA6BAE6-C63A-4833-97B4-25635F6561CE}" sibTransId="{A08DFC21-FFA4-4A1E-AD5F-FDC4AF470D8C}"/>
    <dgm:cxn modelId="{C7DCA7DE-ED75-4B6B-9FFF-3603829E101F}" srcId="{49D524C1-7F5D-41BB-B2EA-A09C92DD283A}" destId="{26280D9B-1924-491E-86ED-4262AA6D5A75}" srcOrd="1" destOrd="0" parTransId="{E6CD51CF-8007-41E5-8325-F3FCFE1FB3D2}" sibTransId="{8BE9F8F9-FB20-4488-B09D-721B5C85E99D}"/>
    <dgm:cxn modelId="{89E0D8F2-D624-4475-A496-59CD4EDA1EA0}" type="presOf" srcId="{49D524C1-7F5D-41BB-B2EA-A09C92DD283A}" destId="{B27AB4E2-A8EC-4B7E-A9B3-BC86A93A68AB}" srcOrd="0" destOrd="0" presId="urn:microsoft.com/office/officeart/2008/layout/VerticalCurvedList"/>
    <dgm:cxn modelId="{267C33EC-9AD6-471A-811D-AC4C062399D2}" type="presOf" srcId="{ACDA54B3-170B-4CB5-B0A7-B4EB8E6191C7}" destId="{8371576B-2AA9-4B6B-B65E-54A34831A246}" srcOrd="0" destOrd="0" presId="urn:microsoft.com/office/officeart/2008/layout/VerticalCurvedList"/>
    <dgm:cxn modelId="{0F0964DB-FE21-45F2-BB28-D71E330BB844}" type="presOf" srcId="{26280D9B-1924-491E-86ED-4262AA6D5A75}" destId="{10AA6E7C-101D-4EFD-A35E-82CAA2548E47}" srcOrd="0" destOrd="0" presId="urn:microsoft.com/office/officeart/2008/layout/VerticalCurvedList"/>
    <dgm:cxn modelId="{3D827745-6F33-4B25-9C10-B1134089AC03}" srcId="{49D524C1-7F5D-41BB-B2EA-A09C92DD283A}" destId="{0C0FACCD-9287-4C45-ADBA-B6DF0C3A45F8}" srcOrd="5" destOrd="0" parTransId="{9D64015C-58EB-4275-9620-2E4436575181}" sibTransId="{A7D2A717-B11C-4270-B46E-EB4657AA23D5}"/>
    <dgm:cxn modelId="{E3C25372-8745-4687-8D61-60152FA3D31D}" type="presOf" srcId="{DF5895A0-4A71-4CAE-98D0-D3C49CDA6A9E}" destId="{18990ECC-2558-4F1A-98FE-FDAA0D4E2A99}" srcOrd="0" destOrd="0" presId="urn:microsoft.com/office/officeart/2008/layout/VerticalCurvedList"/>
    <dgm:cxn modelId="{C9C3C708-274C-40BE-BA54-22287C99A174}" srcId="{49D524C1-7F5D-41BB-B2EA-A09C92DD283A}" destId="{A0140446-716A-4A67-AB8B-321F4FD564CC}" srcOrd="0" destOrd="0" parTransId="{A629E87E-B91C-4CB8-B854-75AF27B1D3A6}" sibTransId="{ACDA54B3-170B-4CB5-B0A7-B4EB8E6191C7}"/>
    <dgm:cxn modelId="{35C7AC25-040A-4742-8659-C5FE4B1B49B7}" type="presOf" srcId="{A0140446-716A-4A67-AB8B-321F4FD564CC}" destId="{0EB79DBA-A6DF-4CB4-A447-6B414E8BA171}" srcOrd="0" destOrd="0" presId="urn:microsoft.com/office/officeart/2008/layout/VerticalCurvedList"/>
    <dgm:cxn modelId="{AC0C0F75-14F2-41DC-B431-E3B3140EC9AC}" type="presOf" srcId="{BD2D5061-9B6D-484C-B3C8-2160DD59BE01}" destId="{F1F8FF29-EA79-4A05-BC43-7671E8C4499A}" srcOrd="0" destOrd="0" presId="urn:microsoft.com/office/officeart/2008/layout/VerticalCurvedList"/>
    <dgm:cxn modelId="{D19FBCC1-EB0E-4EC0-8B5A-B228F63E8651}" srcId="{49D524C1-7F5D-41BB-B2EA-A09C92DD283A}" destId="{6807D60F-13B5-4CA2-B7C3-51D89AE63BA7}" srcOrd="3" destOrd="0" parTransId="{11FCA326-0B33-4DF1-80FA-3FCC631F3A24}" sibTransId="{BC54DC4E-C5A7-4E4D-8EF2-B59C9A0421E6}"/>
    <dgm:cxn modelId="{EF046CE5-8B32-47C4-AF84-08C73C16604D}" srcId="{49D524C1-7F5D-41BB-B2EA-A09C92DD283A}" destId="{DF5895A0-4A71-4CAE-98D0-D3C49CDA6A9E}" srcOrd="2" destOrd="0" parTransId="{E0984712-2A60-443E-A074-76A5D7D44770}" sibTransId="{FE4B1AFE-E30B-4E88-81B9-F463D1518C34}"/>
    <dgm:cxn modelId="{80708C03-505E-4B31-8AFE-34030EEA05A3}" type="presParOf" srcId="{B27AB4E2-A8EC-4B7E-A9B3-BC86A93A68AB}" destId="{3FB4C7CC-6C60-45E9-ADD0-A72D054342D2}" srcOrd="0" destOrd="0" presId="urn:microsoft.com/office/officeart/2008/layout/VerticalCurvedList"/>
    <dgm:cxn modelId="{174FD335-7CB1-43BC-B8EF-B7062B5D81C5}" type="presParOf" srcId="{3FB4C7CC-6C60-45E9-ADD0-A72D054342D2}" destId="{932EC9C2-E89E-4ACC-98B2-ADA98293248B}" srcOrd="0" destOrd="0" presId="urn:microsoft.com/office/officeart/2008/layout/VerticalCurvedList"/>
    <dgm:cxn modelId="{A7D15213-C7E8-47F6-B7E5-B4F18962C4B7}" type="presParOf" srcId="{932EC9C2-E89E-4ACC-98B2-ADA98293248B}" destId="{F2B4BBAA-D514-4A53-9FDD-C29CBC69BD19}" srcOrd="0" destOrd="0" presId="urn:microsoft.com/office/officeart/2008/layout/VerticalCurvedList"/>
    <dgm:cxn modelId="{45CD9EAC-5A25-46CA-94EB-0581C2824B67}" type="presParOf" srcId="{932EC9C2-E89E-4ACC-98B2-ADA98293248B}" destId="{8371576B-2AA9-4B6B-B65E-54A34831A246}" srcOrd="1" destOrd="0" presId="urn:microsoft.com/office/officeart/2008/layout/VerticalCurvedList"/>
    <dgm:cxn modelId="{1226405C-5B24-4034-B9D9-2D5F31E279EC}" type="presParOf" srcId="{932EC9C2-E89E-4ACC-98B2-ADA98293248B}" destId="{DD6FA805-96E3-4792-8E3B-B583564AD3BD}" srcOrd="2" destOrd="0" presId="urn:microsoft.com/office/officeart/2008/layout/VerticalCurvedList"/>
    <dgm:cxn modelId="{7826D184-1B7C-4E66-9034-4A5C76DC3488}" type="presParOf" srcId="{932EC9C2-E89E-4ACC-98B2-ADA98293248B}" destId="{13990237-2B59-4A7C-A121-566AE8E1E7CC}" srcOrd="3" destOrd="0" presId="urn:microsoft.com/office/officeart/2008/layout/VerticalCurvedList"/>
    <dgm:cxn modelId="{C38D45D5-F908-431E-9203-0CF721296F93}" type="presParOf" srcId="{3FB4C7CC-6C60-45E9-ADD0-A72D054342D2}" destId="{0EB79DBA-A6DF-4CB4-A447-6B414E8BA171}" srcOrd="1" destOrd="0" presId="urn:microsoft.com/office/officeart/2008/layout/VerticalCurvedList"/>
    <dgm:cxn modelId="{7EF8757D-FA0A-4B5B-9167-355DD76F1B66}" type="presParOf" srcId="{3FB4C7CC-6C60-45E9-ADD0-A72D054342D2}" destId="{B0476992-9B1F-41BC-A7BB-C919601E879B}" srcOrd="2" destOrd="0" presId="urn:microsoft.com/office/officeart/2008/layout/VerticalCurvedList"/>
    <dgm:cxn modelId="{28FE0610-95C8-46B2-9841-27293D533AB3}" type="presParOf" srcId="{B0476992-9B1F-41BC-A7BB-C919601E879B}" destId="{7453E2A8-9F30-4936-9BA0-15E98C259635}" srcOrd="0" destOrd="0" presId="urn:microsoft.com/office/officeart/2008/layout/VerticalCurvedList"/>
    <dgm:cxn modelId="{DAF93A33-B8B9-4EA4-8AFD-A0140BEC0BD1}" type="presParOf" srcId="{3FB4C7CC-6C60-45E9-ADD0-A72D054342D2}" destId="{10AA6E7C-101D-4EFD-A35E-82CAA2548E47}" srcOrd="3" destOrd="0" presId="urn:microsoft.com/office/officeart/2008/layout/VerticalCurvedList"/>
    <dgm:cxn modelId="{C3667DFD-7C81-4D85-8A87-AA03BF090860}" type="presParOf" srcId="{3FB4C7CC-6C60-45E9-ADD0-A72D054342D2}" destId="{40C483D6-DB2B-4E58-8B78-F8976AD0DFEC}" srcOrd="4" destOrd="0" presId="urn:microsoft.com/office/officeart/2008/layout/VerticalCurvedList"/>
    <dgm:cxn modelId="{0E6B77DF-7D55-4CFC-B506-534D0D986DC1}" type="presParOf" srcId="{40C483D6-DB2B-4E58-8B78-F8976AD0DFEC}" destId="{D0EC239A-C9BB-4059-A223-882AD5ECAFD5}" srcOrd="0" destOrd="0" presId="urn:microsoft.com/office/officeart/2008/layout/VerticalCurvedList"/>
    <dgm:cxn modelId="{5A71DF5F-03BB-4972-BB2E-131DEB3A00A1}" type="presParOf" srcId="{3FB4C7CC-6C60-45E9-ADD0-A72D054342D2}" destId="{18990ECC-2558-4F1A-98FE-FDAA0D4E2A99}" srcOrd="5" destOrd="0" presId="urn:microsoft.com/office/officeart/2008/layout/VerticalCurvedList"/>
    <dgm:cxn modelId="{0A0724E6-B65F-4DD5-94E2-D20F83D6724D}" type="presParOf" srcId="{3FB4C7CC-6C60-45E9-ADD0-A72D054342D2}" destId="{1DCE9FED-58C8-4187-BF50-7D353800A3B4}" srcOrd="6" destOrd="0" presId="urn:microsoft.com/office/officeart/2008/layout/VerticalCurvedList"/>
    <dgm:cxn modelId="{4C465D00-9E42-42CF-9747-A2AB2610E106}" type="presParOf" srcId="{1DCE9FED-58C8-4187-BF50-7D353800A3B4}" destId="{BEA830DC-7C50-439C-8358-6544C3F6AF78}" srcOrd="0" destOrd="0" presId="urn:microsoft.com/office/officeart/2008/layout/VerticalCurvedList"/>
    <dgm:cxn modelId="{B4D4532E-5E09-4459-B22A-771405EE9FF2}" type="presParOf" srcId="{3FB4C7CC-6C60-45E9-ADD0-A72D054342D2}" destId="{0949650F-8944-4DF4-86F6-050067D93F27}" srcOrd="7" destOrd="0" presId="urn:microsoft.com/office/officeart/2008/layout/VerticalCurvedList"/>
    <dgm:cxn modelId="{2675F47A-FFC6-4A49-9EC1-E4D7876F31AA}" type="presParOf" srcId="{3FB4C7CC-6C60-45E9-ADD0-A72D054342D2}" destId="{7E01B390-0AE5-4EA9-955A-FDD71DC94474}" srcOrd="8" destOrd="0" presId="urn:microsoft.com/office/officeart/2008/layout/VerticalCurvedList"/>
    <dgm:cxn modelId="{15399314-8525-4391-8143-AF700E9FEAE1}" type="presParOf" srcId="{7E01B390-0AE5-4EA9-955A-FDD71DC94474}" destId="{177CE01A-F8AA-4416-BA36-6128633C6B12}" srcOrd="0" destOrd="0" presId="urn:microsoft.com/office/officeart/2008/layout/VerticalCurvedList"/>
    <dgm:cxn modelId="{7F4A8D8F-12F6-4DAF-9323-20D81452C3DE}" type="presParOf" srcId="{3FB4C7CC-6C60-45E9-ADD0-A72D054342D2}" destId="{F1F8FF29-EA79-4A05-BC43-7671E8C4499A}" srcOrd="9" destOrd="0" presId="urn:microsoft.com/office/officeart/2008/layout/VerticalCurvedList"/>
    <dgm:cxn modelId="{051DABF9-967F-4C71-AB8E-0157B9D44508}" type="presParOf" srcId="{3FB4C7CC-6C60-45E9-ADD0-A72D054342D2}" destId="{4E391A7E-EED6-4E01-BDD4-A33CE2A45ED3}" srcOrd="10" destOrd="0" presId="urn:microsoft.com/office/officeart/2008/layout/VerticalCurvedList"/>
    <dgm:cxn modelId="{84B7AE89-20F9-4B1D-991F-2084F880E735}" type="presParOf" srcId="{4E391A7E-EED6-4E01-BDD4-A33CE2A45ED3}" destId="{D39F6AFB-A11B-4CB2-8BD5-7A4F8FC5EA0E}" srcOrd="0" destOrd="0" presId="urn:microsoft.com/office/officeart/2008/layout/VerticalCurvedList"/>
    <dgm:cxn modelId="{AB4AEF9E-6BCA-4ECB-B290-18295C59CF9C}" type="presParOf" srcId="{3FB4C7CC-6C60-45E9-ADD0-A72D054342D2}" destId="{B3309022-54FD-417D-B3A7-7CD9F2B5FB24}" srcOrd="11" destOrd="0" presId="urn:microsoft.com/office/officeart/2008/layout/VerticalCurvedList"/>
    <dgm:cxn modelId="{38B804CA-867D-4DEA-990D-7C794757E063}" type="presParOf" srcId="{3FB4C7CC-6C60-45E9-ADD0-A72D054342D2}" destId="{2D6D73B5-550B-4FAC-AD65-C05442EC03EE}" srcOrd="12" destOrd="0" presId="urn:microsoft.com/office/officeart/2008/layout/VerticalCurvedList"/>
    <dgm:cxn modelId="{B8E89BFC-6556-4FA3-AEFF-3A4550CE7E1E}" type="presParOf" srcId="{2D6D73B5-550B-4FAC-AD65-C05442EC03EE}" destId="{C44EFB98-1B15-47BF-AD15-646CCFCB487F}" srcOrd="0" destOrd="0" presId="urn:microsoft.com/office/officeart/2008/layout/VerticalCurvedList"/>
    <dgm:cxn modelId="{732B1A67-F22C-4862-8F59-F9B81007A3D8}" type="presParOf" srcId="{3FB4C7CC-6C60-45E9-ADD0-A72D054342D2}" destId="{145CDFBC-529F-4B7A-967D-038C64CBD07A}" srcOrd="13" destOrd="0" presId="urn:microsoft.com/office/officeart/2008/layout/VerticalCurvedList"/>
    <dgm:cxn modelId="{F4023885-FF82-4CDE-925D-2D6388DC0D1C}" type="presParOf" srcId="{3FB4C7CC-6C60-45E9-ADD0-A72D054342D2}" destId="{C27C513D-BD6D-45EE-9EA8-082F9B8054FC}" srcOrd="14" destOrd="0" presId="urn:microsoft.com/office/officeart/2008/layout/VerticalCurvedList"/>
    <dgm:cxn modelId="{70CEAF39-D22B-4884-B1B3-065AB0583092}" type="presParOf" srcId="{C27C513D-BD6D-45EE-9EA8-082F9B8054FC}" destId="{228F8458-5180-4A31-A829-F8FB3665CCB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B5BC8E-43EF-44FA-BEDC-643B48AC3DE9}" type="doc">
      <dgm:prSet loTypeId="urn:microsoft.com/office/officeart/2009/layout/ReverseList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3DF235E0-CC83-4C5C-8B72-2F42787F2954}">
      <dgm:prSet phldrT="[Текст]" custT="1"/>
      <dgm:spPr/>
      <dgm:t>
        <a:bodyPr/>
        <a:lstStyle/>
        <a:p>
          <a:r>
            <a:rPr lang="ru-RU" sz="2800" dirty="0" smtClean="0"/>
            <a:t>ЗА-ДА-ЧИ</a:t>
          </a:r>
          <a:endParaRPr lang="ru-RU" sz="2800" dirty="0"/>
        </a:p>
      </dgm:t>
    </dgm:pt>
    <dgm:pt modelId="{672D0625-EDC8-42BB-AC51-06CE29B92E5D}" type="parTrans" cxnId="{5CA05788-2E80-488F-94FB-3580888694F9}">
      <dgm:prSet/>
      <dgm:spPr/>
      <dgm:t>
        <a:bodyPr/>
        <a:lstStyle/>
        <a:p>
          <a:endParaRPr lang="ru-RU"/>
        </a:p>
      </dgm:t>
    </dgm:pt>
    <dgm:pt modelId="{0A3254C7-FF67-4014-9467-7C0948F796F9}" type="sibTrans" cxnId="{5CA05788-2E80-488F-94FB-3580888694F9}">
      <dgm:prSet/>
      <dgm:spPr/>
      <dgm:t>
        <a:bodyPr/>
        <a:lstStyle/>
        <a:p>
          <a:endParaRPr lang="ru-RU"/>
        </a:p>
      </dgm:t>
    </dgm:pt>
    <dgm:pt modelId="{22032819-A16F-42C6-A8F0-F6DAD6ECD8A1}">
      <dgm:prSet phldrT="[Текст]" custT="1"/>
      <dgm:spPr/>
      <dgm:t>
        <a:bodyPr/>
        <a:lstStyle/>
        <a:p>
          <a:r>
            <a:rPr lang="ru-RU" sz="2800" dirty="0" smtClean="0"/>
            <a:t>ВЫ-ВО-ДЫ</a:t>
          </a:r>
          <a:endParaRPr lang="ru-RU" sz="2800" dirty="0"/>
        </a:p>
      </dgm:t>
    </dgm:pt>
    <dgm:pt modelId="{2B34DA66-4648-481A-8C5F-A7E08855FB14}" type="parTrans" cxnId="{8500D2B5-3AA9-46E6-A913-0EBF19B00DC0}">
      <dgm:prSet/>
      <dgm:spPr/>
      <dgm:t>
        <a:bodyPr/>
        <a:lstStyle/>
        <a:p>
          <a:endParaRPr lang="ru-RU"/>
        </a:p>
      </dgm:t>
    </dgm:pt>
    <dgm:pt modelId="{6FD92928-BD81-437B-8A11-573785A75465}" type="sibTrans" cxnId="{8500D2B5-3AA9-46E6-A913-0EBF19B00DC0}">
      <dgm:prSet/>
      <dgm:spPr/>
      <dgm:t>
        <a:bodyPr/>
        <a:lstStyle/>
        <a:p>
          <a:endParaRPr lang="ru-RU"/>
        </a:p>
      </dgm:t>
    </dgm:pt>
    <dgm:pt modelId="{06BB1F65-46F8-470A-B1FE-1B761F88F6DA}" type="pres">
      <dgm:prSet presAssocID="{00B5BC8E-43EF-44FA-BEDC-643B48AC3DE9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B3BF997-7E5F-4E79-84D0-30E5E7AEAA50}" type="pres">
      <dgm:prSet presAssocID="{00B5BC8E-43EF-44FA-BEDC-643B48AC3DE9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E504E-F455-4750-9306-489C0F6068C3}" type="pres">
      <dgm:prSet presAssocID="{00B5BC8E-43EF-44FA-BEDC-643B48AC3DE9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29FB2191-6CFB-48A9-9C44-5D222588E832}" type="pres">
      <dgm:prSet presAssocID="{00B5BC8E-43EF-44FA-BEDC-643B48AC3DE9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ED4AEB-CAD7-4443-B621-27128CD5D870}" type="pres">
      <dgm:prSet presAssocID="{00B5BC8E-43EF-44FA-BEDC-643B48AC3DE9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65F1072F-CAAB-4A06-B98C-0F4714C1E003}" type="pres">
      <dgm:prSet presAssocID="{00B5BC8E-43EF-44FA-BEDC-643B48AC3DE9}" presName="TopArrow" presStyleLbl="node1" presStyleIdx="0" presStyleCnt="2"/>
      <dgm:spPr/>
    </dgm:pt>
    <dgm:pt modelId="{B896A00F-76B3-46A3-8047-11693D635ED8}" type="pres">
      <dgm:prSet presAssocID="{00B5BC8E-43EF-44FA-BEDC-643B48AC3DE9}" presName="BottomArrow" presStyleLbl="node1" presStyleIdx="1" presStyleCnt="2"/>
      <dgm:spPr/>
    </dgm:pt>
  </dgm:ptLst>
  <dgm:cxnLst>
    <dgm:cxn modelId="{CACB5C67-2EE0-4CAD-BC03-2D102194722E}" type="presOf" srcId="{3DF235E0-CC83-4C5C-8B72-2F42787F2954}" destId="{FB3BF997-7E5F-4E79-84D0-30E5E7AEAA50}" srcOrd="0" destOrd="0" presId="urn:microsoft.com/office/officeart/2009/layout/ReverseList"/>
    <dgm:cxn modelId="{AAC0405E-9746-4AE4-92BC-9735BBD6C218}" type="presOf" srcId="{22032819-A16F-42C6-A8F0-F6DAD6ECD8A1}" destId="{29FB2191-6CFB-48A9-9C44-5D222588E832}" srcOrd="0" destOrd="0" presId="urn:microsoft.com/office/officeart/2009/layout/ReverseList"/>
    <dgm:cxn modelId="{A316E633-D068-4ADF-B5A3-8B921EE199CE}" type="presOf" srcId="{3DF235E0-CC83-4C5C-8B72-2F42787F2954}" destId="{749E504E-F455-4750-9306-489C0F6068C3}" srcOrd="1" destOrd="0" presId="urn:microsoft.com/office/officeart/2009/layout/ReverseList"/>
    <dgm:cxn modelId="{0800A9CD-7317-4C47-A193-A05578A8B4F9}" type="presOf" srcId="{00B5BC8E-43EF-44FA-BEDC-643B48AC3DE9}" destId="{06BB1F65-46F8-470A-B1FE-1B761F88F6DA}" srcOrd="0" destOrd="0" presId="urn:microsoft.com/office/officeart/2009/layout/ReverseList"/>
    <dgm:cxn modelId="{8500D2B5-3AA9-46E6-A913-0EBF19B00DC0}" srcId="{00B5BC8E-43EF-44FA-BEDC-643B48AC3DE9}" destId="{22032819-A16F-42C6-A8F0-F6DAD6ECD8A1}" srcOrd="1" destOrd="0" parTransId="{2B34DA66-4648-481A-8C5F-A7E08855FB14}" sibTransId="{6FD92928-BD81-437B-8A11-573785A75465}"/>
    <dgm:cxn modelId="{5CA05788-2E80-488F-94FB-3580888694F9}" srcId="{00B5BC8E-43EF-44FA-BEDC-643B48AC3DE9}" destId="{3DF235E0-CC83-4C5C-8B72-2F42787F2954}" srcOrd="0" destOrd="0" parTransId="{672D0625-EDC8-42BB-AC51-06CE29B92E5D}" sibTransId="{0A3254C7-FF67-4014-9467-7C0948F796F9}"/>
    <dgm:cxn modelId="{C5FC54FE-DCA8-4417-AC26-BED59B4AAFCF}" type="presOf" srcId="{22032819-A16F-42C6-A8F0-F6DAD6ECD8A1}" destId="{41ED4AEB-CAD7-4443-B621-27128CD5D870}" srcOrd="1" destOrd="0" presId="urn:microsoft.com/office/officeart/2009/layout/ReverseList"/>
    <dgm:cxn modelId="{72EEB7E8-5CCF-4C13-AC88-A79C1731C412}" type="presParOf" srcId="{06BB1F65-46F8-470A-B1FE-1B761F88F6DA}" destId="{FB3BF997-7E5F-4E79-84D0-30E5E7AEAA50}" srcOrd="0" destOrd="0" presId="urn:microsoft.com/office/officeart/2009/layout/ReverseList"/>
    <dgm:cxn modelId="{06CC5F1F-77A0-4C3B-81D5-92120A50FBFE}" type="presParOf" srcId="{06BB1F65-46F8-470A-B1FE-1B761F88F6DA}" destId="{749E504E-F455-4750-9306-489C0F6068C3}" srcOrd="1" destOrd="0" presId="urn:microsoft.com/office/officeart/2009/layout/ReverseList"/>
    <dgm:cxn modelId="{5E6F3E74-D83B-47F5-A308-E7E06880ED01}" type="presParOf" srcId="{06BB1F65-46F8-470A-B1FE-1B761F88F6DA}" destId="{29FB2191-6CFB-48A9-9C44-5D222588E832}" srcOrd="2" destOrd="0" presId="urn:microsoft.com/office/officeart/2009/layout/ReverseList"/>
    <dgm:cxn modelId="{A3882178-BA3B-4E9E-923D-01BF582AE24F}" type="presParOf" srcId="{06BB1F65-46F8-470A-B1FE-1B761F88F6DA}" destId="{41ED4AEB-CAD7-4443-B621-27128CD5D870}" srcOrd="3" destOrd="0" presId="urn:microsoft.com/office/officeart/2009/layout/ReverseList"/>
    <dgm:cxn modelId="{6447DDC8-F12D-4192-A471-2C84E37016A5}" type="presParOf" srcId="{06BB1F65-46F8-470A-B1FE-1B761F88F6DA}" destId="{65F1072F-CAAB-4A06-B98C-0F4714C1E003}" srcOrd="4" destOrd="0" presId="urn:microsoft.com/office/officeart/2009/layout/ReverseList"/>
    <dgm:cxn modelId="{D351999D-639A-457F-AB4E-84FF8999F9AE}" type="presParOf" srcId="{06BB1F65-46F8-470A-B1FE-1B761F88F6DA}" destId="{B896A00F-76B3-46A3-8047-11693D635ED8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71576B-2AA9-4B6B-B65E-54A34831A246}">
      <dsp:nvSpPr>
        <dsp:cNvPr id="0" name=""/>
        <dsp:cNvSpPr/>
      </dsp:nvSpPr>
      <dsp:spPr>
        <a:xfrm>
          <a:off x="-5511004" y="-844209"/>
          <a:ext cx="6565219" cy="6565219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15875" cap="rnd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79DBA-A6DF-4CB4-A447-6B414E8BA171}">
      <dsp:nvSpPr>
        <dsp:cNvPr id="0" name=""/>
        <dsp:cNvSpPr/>
      </dsp:nvSpPr>
      <dsp:spPr>
        <a:xfrm>
          <a:off x="342107" y="221699"/>
          <a:ext cx="7822387" cy="443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79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Актуальность</a:t>
          </a:r>
          <a:r>
            <a:rPr lang="en-US" sz="2300" kern="1200" dirty="0" smtClean="0"/>
            <a:t> </a:t>
          </a:r>
          <a:endParaRPr lang="ru-RU" sz="2300" kern="1200" dirty="0"/>
        </a:p>
      </dsp:txBody>
      <dsp:txXfrm>
        <a:off x="342107" y="221699"/>
        <a:ext cx="7822387" cy="443203"/>
      </dsp:txXfrm>
    </dsp:sp>
    <dsp:sp modelId="{7453E2A8-9F30-4936-9BA0-15E98C259635}">
      <dsp:nvSpPr>
        <dsp:cNvPr id="0" name=""/>
        <dsp:cNvSpPr/>
      </dsp:nvSpPr>
      <dsp:spPr>
        <a:xfrm>
          <a:off x="65105" y="166298"/>
          <a:ext cx="554004" cy="5540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AA6E7C-101D-4EFD-A35E-82CAA2548E47}">
      <dsp:nvSpPr>
        <dsp:cNvPr id="0" name=""/>
        <dsp:cNvSpPr/>
      </dsp:nvSpPr>
      <dsp:spPr>
        <a:xfrm>
          <a:off x="743468" y="886894"/>
          <a:ext cx="7421026" cy="443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79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Проблема</a:t>
          </a:r>
          <a:r>
            <a:rPr lang="en-US" sz="2300" kern="1200" dirty="0" smtClean="0"/>
            <a:t> </a:t>
          </a:r>
          <a:endParaRPr lang="ru-RU" sz="2300" kern="1200" dirty="0"/>
        </a:p>
      </dsp:txBody>
      <dsp:txXfrm>
        <a:off x="743468" y="886894"/>
        <a:ext cx="7421026" cy="443203"/>
      </dsp:txXfrm>
    </dsp:sp>
    <dsp:sp modelId="{D0EC239A-C9BB-4059-A223-882AD5ECAFD5}">
      <dsp:nvSpPr>
        <dsp:cNvPr id="0" name=""/>
        <dsp:cNvSpPr/>
      </dsp:nvSpPr>
      <dsp:spPr>
        <a:xfrm>
          <a:off x="466465" y="831494"/>
          <a:ext cx="554004" cy="5540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990ECC-2558-4F1A-98FE-FDAA0D4E2A99}">
      <dsp:nvSpPr>
        <dsp:cNvPr id="0" name=""/>
        <dsp:cNvSpPr/>
      </dsp:nvSpPr>
      <dsp:spPr>
        <a:xfrm>
          <a:off x="963411" y="1551602"/>
          <a:ext cx="7201082" cy="443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79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Разработанность проблемы</a:t>
          </a:r>
          <a:endParaRPr lang="ru-RU" sz="2300" kern="1200" dirty="0"/>
        </a:p>
      </dsp:txBody>
      <dsp:txXfrm>
        <a:off x="963411" y="1551602"/>
        <a:ext cx="7201082" cy="443203"/>
      </dsp:txXfrm>
    </dsp:sp>
    <dsp:sp modelId="{BEA830DC-7C50-439C-8358-6544C3F6AF78}">
      <dsp:nvSpPr>
        <dsp:cNvPr id="0" name=""/>
        <dsp:cNvSpPr/>
      </dsp:nvSpPr>
      <dsp:spPr>
        <a:xfrm>
          <a:off x="686409" y="1496202"/>
          <a:ext cx="554004" cy="5540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9650F-8944-4DF4-86F6-050067D93F27}">
      <dsp:nvSpPr>
        <dsp:cNvPr id="0" name=""/>
        <dsp:cNvSpPr/>
      </dsp:nvSpPr>
      <dsp:spPr>
        <a:xfrm>
          <a:off x="1033637" y="2216798"/>
          <a:ext cx="7130856" cy="443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79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Цель и задачи</a:t>
          </a:r>
          <a:endParaRPr lang="ru-RU" sz="2300" kern="1200" dirty="0"/>
        </a:p>
      </dsp:txBody>
      <dsp:txXfrm>
        <a:off x="1033637" y="2216798"/>
        <a:ext cx="7130856" cy="443203"/>
      </dsp:txXfrm>
    </dsp:sp>
    <dsp:sp modelId="{177CE01A-F8AA-4416-BA36-6128633C6B12}">
      <dsp:nvSpPr>
        <dsp:cNvPr id="0" name=""/>
        <dsp:cNvSpPr/>
      </dsp:nvSpPr>
      <dsp:spPr>
        <a:xfrm>
          <a:off x="756635" y="2161397"/>
          <a:ext cx="554004" cy="5540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F8FF29-EA79-4A05-BC43-7671E8C4499A}">
      <dsp:nvSpPr>
        <dsp:cNvPr id="0" name=""/>
        <dsp:cNvSpPr/>
      </dsp:nvSpPr>
      <dsp:spPr>
        <a:xfrm>
          <a:off x="963411" y="2881993"/>
          <a:ext cx="7201082" cy="443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79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Объект и предмет</a:t>
          </a:r>
          <a:endParaRPr lang="ru-RU" sz="2300" kern="1200" dirty="0"/>
        </a:p>
      </dsp:txBody>
      <dsp:txXfrm>
        <a:off x="963411" y="2881993"/>
        <a:ext cx="7201082" cy="443203"/>
      </dsp:txXfrm>
    </dsp:sp>
    <dsp:sp modelId="{D39F6AFB-A11B-4CB2-8BD5-7A4F8FC5EA0E}">
      <dsp:nvSpPr>
        <dsp:cNvPr id="0" name=""/>
        <dsp:cNvSpPr/>
      </dsp:nvSpPr>
      <dsp:spPr>
        <a:xfrm>
          <a:off x="686409" y="2826593"/>
          <a:ext cx="554004" cy="5540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309022-54FD-417D-B3A7-7CD9F2B5FB24}">
      <dsp:nvSpPr>
        <dsp:cNvPr id="0" name=""/>
        <dsp:cNvSpPr/>
      </dsp:nvSpPr>
      <dsp:spPr>
        <a:xfrm>
          <a:off x="743468" y="3546701"/>
          <a:ext cx="7421026" cy="443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79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Методы исследования </a:t>
          </a:r>
          <a:endParaRPr lang="ru-RU" sz="2300" kern="1200" dirty="0"/>
        </a:p>
      </dsp:txBody>
      <dsp:txXfrm>
        <a:off x="743468" y="3546701"/>
        <a:ext cx="7421026" cy="443203"/>
      </dsp:txXfrm>
    </dsp:sp>
    <dsp:sp modelId="{C44EFB98-1B15-47BF-AD15-646CCFCB487F}">
      <dsp:nvSpPr>
        <dsp:cNvPr id="0" name=""/>
        <dsp:cNvSpPr/>
      </dsp:nvSpPr>
      <dsp:spPr>
        <a:xfrm>
          <a:off x="466465" y="3491301"/>
          <a:ext cx="554004" cy="5540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5CDFBC-529F-4B7A-967D-038C64CBD07A}">
      <dsp:nvSpPr>
        <dsp:cNvPr id="0" name=""/>
        <dsp:cNvSpPr/>
      </dsp:nvSpPr>
      <dsp:spPr>
        <a:xfrm>
          <a:off x="342107" y="4211897"/>
          <a:ext cx="7822387" cy="443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79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Гипотеза </a:t>
          </a:r>
          <a:endParaRPr lang="ru-RU" sz="2300" kern="1200" dirty="0"/>
        </a:p>
      </dsp:txBody>
      <dsp:txXfrm>
        <a:off x="342107" y="4211897"/>
        <a:ext cx="7822387" cy="443203"/>
      </dsp:txXfrm>
    </dsp:sp>
    <dsp:sp modelId="{228F8458-5180-4A31-A829-F8FB3665CCB3}">
      <dsp:nvSpPr>
        <dsp:cNvPr id="0" name=""/>
        <dsp:cNvSpPr/>
      </dsp:nvSpPr>
      <dsp:spPr>
        <a:xfrm>
          <a:off x="65105" y="4156496"/>
          <a:ext cx="554004" cy="55400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9E504E-F455-4750-9306-489C0F6068C3}">
      <dsp:nvSpPr>
        <dsp:cNvPr id="0" name=""/>
        <dsp:cNvSpPr/>
      </dsp:nvSpPr>
      <dsp:spPr>
        <a:xfrm rot="16200000">
          <a:off x="-81839" y="787044"/>
          <a:ext cx="1666581" cy="1018458"/>
        </a:xfrm>
        <a:prstGeom prst="round2SameRect">
          <a:avLst>
            <a:gd name="adj1" fmla="val 16670"/>
            <a:gd name="adj2" fmla="val 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77800" rIns="160020" bIns="17780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ЗА-ДА-ЧИ</a:t>
          </a:r>
          <a:endParaRPr lang="ru-RU" sz="2800" kern="1200" dirty="0"/>
        </a:p>
      </dsp:txBody>
      <dsp:txXfrm rot="16200000">
        <a:off x="-81839" y="787044"/>
        <a:ext cx="1666581" cy="1018458"/>
      </dsp:txXfrm>
    </dsp:sp>
    <dsp:sp modelId="{41ED4AEB-CAD7-4443-B621-27128CD5D870}">
      <dsp:nvSpPr>
        <dsp:cNvPr id="0" name=""/>
        <dsp:cNvSpPr/>
      </dsp:nvSpPr>
      <dsp:spPr>
        <a:xfrm rot="5400000">
          <a:off x="982865" y="787044"/>
          <a:ext cx="1666581" cy="1018458"/>
        </a:xfrm>
        <a:prstGeom prst="round2SameRect">
          <a:avLst>
            <a:gd name="adj1" fmla="val 16670"/>
            <a:gd name="adj2" fmla="val 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77800" rIns="106680" bIns="17780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ВЫ-ВО-ДЫ</a:t>
          </a:r>
          <a:endParaRPr lang="ru-RU" sz="2800" kern="1200" dirty="0"/>
        </a:p>
      </dsp:txBody>
      <dsp:txXfrm rot="5400000">
        <a:off x="982865" y="787044"/>
        <a:ext cx="1666581" cy="1018458"/>
      </dsp:txXfrm>
    </dsp:sp>
    <dsp:sp modelId="{65F1072F-CAAB-4A06-B98C-0F4714C1E003}">
      <dsp:nvSpPr>
        <dsp:cNvPr id="0" name=""/>
        <dsp:cNvSpPr/>
      </dsp:nvSpPr>
      <dsp:spPr>
        <a:xfrm>
          <a:off x="751347" y="0"/>
          <a:ext cx="1064704" cy="106465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96A00F-76B3-46A3-8047-11693D635ED8}">
      <dsp:nvSpPr>
        <dsp:cNvPr id="0" name=""/>
        <dsp:cNvSpPr/>
      </dsp:nvSpPr>
      <dsp:spPr>
        <a:xfrm rot="10800000">
          <a:off x="751347" y="1527635"/>
          <a:ext cx="1064704" cy="106465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58256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484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4936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64924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2625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16113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4683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0037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6407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303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553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912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253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7783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593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884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325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4273C34-747C-4660-9563-8CADF8BAD72A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F252F3E-FF9A-4881-ABB9-D435496C22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632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323" y="2449185"/>
            <a:ext cx="121326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Виды логических операций.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2107" y="0"/>
            <a:ext cx="6096000" cy="22980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И НАУКИ ГОРОДА МОСКВЫ 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города Москвы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«ЮРИДИЧЕСКИЙ КОЛЛЕДЖ»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(ГБПОУ Юридический колледж)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sz="12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sz="12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ПЛАН-КОНСПЕКТ учебного занятия</a:t>
            </a:r>
            <a:endParaRPr lang="ru-RU" sz="1100" dirty="0" smtClean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1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ДУД. 15 Основы проектной деятельности</a:t>
            </a:r>
            <a:endParaRPr lang="ru-RU" sz="11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 noChangeArrowheads="1"/>
          </p:cNvSpPr>
          <p:nvPr/>
        </p:nvSpPr>
        <p:spPr bwMode="auto">
          <a:xfrm>
            <a:off x="7078663" y="4961566"/>
            <a:ext cx="511333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buClr>
                <a:schemeClr val="tx1"/>
              </a:buClr>
              <a:buSzPct val="80000"/>
              <a:buFont typeface="Arial" charset="0"/>
              <a:buNone/>
            </a:pPr>
            <a:r>
              <a:rPr lang="ru-RU" altLang="ru-RU" sz="2000" dirty="0">
                <a:latin typeface="Calibri" pitchFamily="34" charset="0"/>
              </a:rPr>
              <a:t>Преподаватель 1КК </a:t>
            </a:r>
          </a:p>
          <a:p>
            <a:pPr algn="r">
              <a:lnSpc>
                <a:spcPct val="90000"/>
              </a:lnSpc>
              <a:buClr>
                <a:schemeClr val="tx1"/>
              </a:buClr>
              <a:buSzPct val="80000"/>
              <a:buFont typeface="Arial" charset="0"/>
              <a:buNone/>
            </a:pPr>
            <a:r>
              <a:rPr lang="ru-RU" altLang="ru-RU" sz="2000" dirty="0">
                <a:latin typeface="Calibri" pitchFamily="34" charset="0"/>
              </a:rPr>
              <a:t>ГБПОУ «Юридический колледж»</a:t>
            </a:r>
          </a:p>
          <a:p>
            <a:pPr algn="r">
              <a:lnSpc>
                <a:spcPct val="90000"/>
              </a:lnSpc>
              <a:buClr>
                <a:schemeClr val="tx1"/>
              </a:buClr>
              <a:buSzPct val="80000"/>
              <a:buFont typeface="Arial" charset="0"/>
              <a:buNone/>
            </a:pPr>
            <a:r>
              <a:rPr lang="ru-RU" altLang="ru-RU" sz="2000" dirty="0" err="1">
                <a:latin typeface="Calibri" pitchFamily="34" charset="0"/>
              </a:rPr>
              <a:t>Бутенко</a:t>
            </a:r>
            <a:r>
              <a:rPr lang="ru-RU" altLang="ru-RU" sz="2000" dirty="0">
                <a:latin typeface="Calibri" pitchFamily="34" charset="0"/>
              </a:rPr>
              <a:t> Сергей Викторович</a:t>
            </a:r>
          </a:p>
        </p:txBody>
      </p:sp>
      <p:sp>
        <p:nvSpPr>
          <p:cNvPr id="7" name="Подзаголовок 2"/>
          <p:cNvSpPr txBox="1">
            <a:spLocks noChangeArrowheads="1"/>
          </p:cNvSpPr>
          <p:nvPr/>
        </p:nvSpPr>
        <p:spPr bwMode="auto">
          <a:xfrm>
            <a:off x="4246652" y="6269367"/>
            <a:ext cx="367347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Clr>
                <a:schemeClr val="tx1"/>
              </a:buClr>
              <a:buSzPct val="80000"/>
              <a:buFont typeface="Arial" charset="0"/>
              <a:buNone/>
            </a:pPr>
            <a:r>
              <a:rPr lang="ru-RU" altLang="ru-RU" sz="2000" dirty="0">
                <a:latin typeface="Calibri" pitchFamily="34" charset="0"/>
              </a:rPr>
              <a:t>Москва, 2021</a:t>
            </a:r>
          </a:p>
        </p:txBody>
      </p:sp>
    </p:spTree>
    <p:extLst>
      <p:ext uri="{BB962C8B-B14F-4D97-AF65-F5344CB8AC3E}">
        <p14:creationId xmlns:p14="http://schemas.microsoft.com/office/powerpoint/2010/main" xmlns="" val="18718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604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684212" y="685800"/>
            <a:ext cx="10558612" cy="361526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400" b="1" dirty="0">
                <a:solidFill>
                  <a:srgbClr val="FFFF00"/>
                </a:solidFill>
              </a:rPr>
              <a:t>3. Индукция</a:t>
            </a:r>
            <a:r>
              <a:rPr lang="ru-RU" altLang="ru-RU" sz="2800" dirty="0">
                <a:solidFill>
                  <a:srgbClr val="FFFF00"/>
                </a:solidFill>
              </a:rPr>
              <a:t> – метод познания, основывающийся на формально-логическом умозаключении, которое приводит к получению общего вывода на основании частных посылок. Другими словами, это есть </a:t>
            </a:r>
            <a:r>
              <a:rPr lang="ru-RU" altLang="ru-RU" sz="2800" b="1" i="1" dirty="0">
                <a:solidFill>
                  <a:srgbClr val="FFFF00"/>
                </a:solidFill>
              </a:rPr>
              <a:t>движение нашего мышления от частного(единичного) к общему.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9259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2"/>
          <p:cNvGrpSpPr>
            <a:grpSpLocks noChangeAspect="1"/>
          </p:cNvGrpSpPr>
          <p:nvPr/>
        </p:nvGrpSpPr>
        <p:grpSpPr bwMode="auto">
          <a:xfrm>
            <a:off x="2588456" y="724818"/>
            <a:ext cx="8147050" cy="5832475"/>
            <a:chOff x="1588" y="10206"/>
            <a:chExt cx="7259" cy="2880"/>
          </a:xfrm>
        </p:grpSpPr>
        <p:cxnSp>
          <p:nvCxnSpPr>
            <p:cNvPr id="1028" name="_s1028"/>
            <p:cNvCxnSpPr>
              <a:cxnSpLocks noChangeShapeType="1"/>
              <a:stCxn id="8" idx="0"/>
              <a:endCxn id="4" idx="3"/>
            </p:cNvCxnSpPr>
            <p:nvPr/>
          </p:nvCxnSpPr>
          <p:spPr bwMode="auto">
            <a:xfrm rot="5400000" flipH="1">
              <a:off x="5090" y="8650"/>
              <a:ext cx="360" cy="5152"/>
            </a:xfrm>
            <a:prstGeom prst="bentConnector3">
              <a:avLst>
                <a:gd name="adj1" fmla="val 15685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29" name="_s1029"/>
            <p:cNvCxnSpPr>
              <a:cxnSpLocks noChangeShapeType="1"/>
              <a:stCxn id="7" idx="0"/>
              <a:endCxn id="4" idx="3"/>
            </p:cNvCxnSpPr>
            <p:nvPr/>
          </p:nvCxnSpPr>
          <p:spPr bwMode="auto">
            <a:xfrm rot="5400000" flipH="1">
              <a:off x="3873" y="9867"/>
              <a:ext cx="360" cy="2717"/>
            </a:xfrm>
            <a:prstGeom prst="bentConnector3">
              <a:avLst>
                <a:gd name="adj1" fmla="val 15685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0" name="_s1030"/>
            <p:cNvCxnSpPr>
              <a:cxnSpLocks noChangeShapeType="1"/>
              <a:stCxn id="6" idx="0"/>
              <a:endCxn id="4" idx="3"/>
            </p:cNvCxnSpPr>
            <p:nvPr/>
          </p:nvCxnSpPr>
          <p:spPr bwMode="auto">
            <a:xfrm rot="5400000" flipH="1">
              <a:off x="2619" y="11121"/>
              <a:ext cx="360" cy="209"/>
            </a:xfrm>
            <a:prstGeom prst="bentConnector3">
              <a:avLst>
                <a:gd name="adj1" fmla="val 15685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1" name="_s1031"/>
            <p:cNvCxnSpPr>
              <a:cxnSpLocks noChangeShapeType="1"/>
              <a:stCxn id="5" idx="0"/>
              <a:endCxn id="3" idx="3"/>
            </p:cNvCxnSpPr>
            <p:nvPr/>
          </p:nvCxnSpPr>
          <p:spPr bwMode="auto">
            <a:xfrm rot="16200000" flipH="1" flipV="1">
              <a:off x="6173" y="9129"/>
              <a:ext cx="360" cy="2513"/>
            </a:xfrm>
            <a:prstGeom prst="bentConnector5">
              <a:avLst>
                <a:gd name="adj1" fmla="val -15685"/>
                <a:gd name="adj2" fmla="val 61903"/>
                <a:gd name="adj3" fmla="val 131153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2" name="_s1032"/>
            <p:cNvCxnSpPr>
              <a:cxnSpLocks noChangeShapeType="1"/>
              <a:stCxn id="4" idx="0"/>
              <a:endCxn id="3" idx="3"/>
            </p:cNvCxnSpPr>
            <p:nvPr/>
          </p:nvCxnSpPr>
          <p:spPr bwMode="auto">
            <a:xfrm rot="5400000" flipV="1">
              <a:off x="3797" y="9267"/>
              <a:ext cx="360" cy="2238"/>
            </a:xfrm>
            <a:prstGeom prst="bentConnector5">
              <a:avLst>
                <a:gd name="adj1" fmla="val -15685"/>
                <a:gd name="adj2" fmla="val 58282"/>
                <a:gd name="adj3" fmla="val 131153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" name="_s1033"/>
            <p:cNvSpPr>
              <a:spLocks noChangeArrowheads="1"/>
            </p:cNvSpPr>
            <p:nvPr/>
          </p:nvSpPr>
          <p:spPr bwMode="auto">
            <a:xfrm>
              <a:off x="4360" y="10206"/>
              <a:ext cx="1540" cy="36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accent1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Индукция</a:t>
              </a:r>
              <a:endPara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" name="_s1034"/>
            <p:cNvSpPr>
              <a:spLocks noChangeArrowheads="1"/>
            </p:cNvSpPr>
            <p:nvPr/>
          </p:nvSpPr>
          <p:spPr bwMode="auto">
            <a:xfrm>
              <a:off x="1588" y="10206"/>
              <a:ext cx="2376" cy="84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accent2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Неполная индукция</a:t>
              </a: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– общий вывод получается из посылок, не охватывающих всех предметов класса</a:t>
              </a:r>
              <a:endPara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_s1035"/>
            <p:cNvSpPr>
              <a:spLocks noChangeArrowheads="1"/>
            </p:cNvSpPr>
            <p:nvPr/>
          </p:nvSpPr>
          <p:spPr bwMode="auto">
            <a:xfrm>
              <a:off x="6207" y="10206"/>
              <a:ext cx="2640" cy="84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accent2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Полная индукция</a:t>
              </a: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– Вывод об общем классе предметов  делается на основе изучения всех предметов класса</a:t>
              </a:r>
              <a:endPara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_s1036"/>
            <p:cNvSpPr>
              <a:spLocks noChangeArrowheads="1"/>
            </p:cNvSpPr>
            <p:nvPr/>
          </p:nvSpPr>
          <p:spPr bwMode="auto">
            <a:xfrm>
              <a:off x="1588" y="11406"/>
              <a:ext cx="2376" cy="168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Эмпирическая - </a:t>
              </a: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рассуждение, основанное на непосредственном (опытном) исследовании элементов относительно небольшого и регистрируемого множества</a:t>
              </a:r>
              <a:endPara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_s1037"/>
            <p:cNvSpPr>
              <a:spLocks noChangeArrowheads="1"/>
            </p:cNvSpPr>
            <p:nvPr/>
          </p:nvSpPr>
          <p:spPr bwMode="auto">
            <a:xfrm>
              <a:off x="4096" y="11406"/>
              <a:ext cx="2375" cy="168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Популярная -</a:t>
              </a: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установление повторяемости признаков у некоторых явлений класса путем их простого перечисления</a:t>
              </a:r>
              <a:endPara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_s1038"/>
            <p:cNvSpPr>
              <a:spLocks noChangeArrowheads="1"/>
            </p:cNvSpPr>
            <p:nvPr/>
          </p:nvSpPr>
          <p:spPr bwMode="auto">
            <a:xfrm>
              <a:off x="6603" y="11406"/>
              <a:ext cx="2244" cy="168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Научная - </a:t>
              </a: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установление повторяемости признака у некоторых явлений класса на основе обнаружения причинной зависимости этого признака от определённых свойств явления</a:t>
              </a:r>
              <a:endPara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8924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81619" y="179220"/>
            <a:ext cx="8534400" cy="1507067"/>
          </a:xfrm>
        </p:spPr>
        <p:txBody>
          <a:bodyPr/>
          <a:lstStyle/>
          <a:p>
            <a:r>
              <a:rPr lang="ru-RU" altLang="ru-RU" sz="3700" b="1" dirty="0"/>
              <a:t>Общие методы: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4840" y="1628776"/>
            <a:ext cx="9455961" cy="50403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 i="1" dirty="0">
                <a:solidFill>
                  <a:srgbClr val="FFFF00"/>
                </a:solidFill>
              </a:rPr>
              <a:t>4. Дедукция</a:t>
            </a:r>
            <a:r>
              <a:rPr lang="ru-RU" altLang="ru-RU" dirty="0">
                <a:solidFill>
                  <a:srgbClr val="FFFF00"/>
                </a:solidFill>
              </a:rPr>
              <a:t> – получение частных выводов на основе знаний каких-то общих положений. Другими словами, это есть </a:t>
            </a:r>
            <a:r>
              <a:rPr lang="ru-RU" altLang="ru-RU" b="1" i="1" dirty="0">
                <a:solidFill>
                  <a:srgbClr val="FFFF00"/>
                </a:solidFill>
              </a:rPr>
              <a:t>движение нашего мышления от общего к частному.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 i="1" dirty="0">
                <a:solidFill>
                  <a:srgbClr val="FFFF00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 i="1" dirty="0">
                <a:solidFill>
                  <a:srgbClr val="FFFF00"/>
                </a:solidFill>
              </a:rPr>
              <a:t>5. Аналогия</a:t>
            </a:r>
            <a:r>
              <a:rPr lang="ru-RU" altLang="ru-RU" dirty="0">
                <a:solidFill>
                  <a:srgbClr val="FFFF00"/>
                </a:solidFill>
              </a:rPr>
              <a:t> – подобие, сходство свойств, признаков или отношений у различных в целом предметов. Установление сходства (или различия) между объектами осуществляется в результате их сравнения </a:t>
            </a:r>
            <a:r>
              <a:rPr lang="ru-RU" altLang="ru-RU" dirty="0" err="1">
                <a:solidFill>
                  <a:srgbClr val="FFFF00"/>
                </a:solidFill>
              </a:rPr>
              <a:t>т.о</a:t>
            </a:r>
            <a:r>
              <a:rPr lang="ru-RU" altLang="ru-RU" dirty="0">
                <a:solidFill>
                  <a:srgbClr val="FFFF00"/>
                </a:solidFill>
              </a:rPr>
              <a:t>. сравнение лежит в основе метода аналогии.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 i="1" dirty="0">
                <a:solidFill>
                  <a:srgbClr val="FFFF00"/>
                </a:solidFill>
              </a:rPr>
              <a:t>6. Моделирование – </a:t>
            </a:r>
            <a:r>
              <a:rPr lang="ru-RU" altLang="ru-RU" dirty="0">
                <a:solidFill>
                  <a:srgbClr val="FFFF00"/>
                </a:solidFill>
              </a:rPr>
              <a:t>метод замещения изучаемого объекта подобным ему по ряду интересующих исследование свойств и характеристик. Моделирование применяется тогда, когда прямое изучение объекта либо невозможно (из-за очень малых или больших размеров), либо связано с непомерными затратами.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11876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2"/>
          <p:cNvGrpSpPr>
            <a:grpSpLocks noChangeAspect="1"/>
          </p:cNvGrpSpPr>
          <p:nvPr/>
        </p:nvGrpSpPr>
        <p:grpSpPr bwMode="auto">
          <a:xfrm>
            <a:off x="1703389" y="115888"/>
            <a:ext cx="8713787" cy="6742112"/>
            <a:chOff x="1588" y="3066"/>
            <a:chExt cx="10243" cy="10424"/>
          </a:xfrm>
        </p:grpSpPr>
        <p:cxnSp>
          <p:nvCxnSpPr>
            <p:cNvPr id="2052" name="_s2052"/>
            <p:cNvCxnSpPr>
              <a:cxnSpLocks noChangeShapeType="1"/>
              <a:stCxn id="15" idx="2"/>
              <a:endCxn id="5" idx="3"/>
            </p:cNvCxnSpPr>
            <p:nvPr/>
          </p:nvCxnSpPr>
          <p:spPr bwMode="auto">
            <a:xfrm rot="10800000">
              <a:off x="7907" y="4868"/>
              <a:ext cx="367" cy="8077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3" name="_s2053"/>
            <p:cNvCxnSpPr>
              <a:cxnSpLocks noChangeShapeType="1"/>
              <a:stCxn id="14" idx="2"/>
              <a:endCxn id="5" idx="3"/>
            </p:cNvCxnSpPr>
            <p:nvPr/>
          </p:nvCxnSpPr>
          <p:spPr bwMode="auto">
            <a:xfrm rot="10800000">
              <a:off x="7907" y="4868"/>
              <a:ext cx="367" cy="6229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4" name="_s2054"/>
            <p:cNvCxnSpPr>
              <a:cxnSpLocks noChangeShapeType="1"/>
              <a:stCxn id="13" idx="2"/>
              <a:endCxn id="5" idx="3"/>
            </p:cNvCxnSpPr>
            <p:nvPr/>
          </p:nvCxnSpPr>
          <p:spPr bwMode="auto">
            <a:xfrm rot="10800000">
              <a:off x="7907" y="4868"/>
              <a:ext cx="388" cy="4216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5" name="_s2055"/>
            <p:cNvCxnSpPr>
              <a:cxnSpLocks noChangeShapeType="1"/>
              <a:stCxn id="12" idx="2"/>
              <a:endCxn id="5" idx="3"/>
            </p:cNvCxnSpPr>
            <p:nvPr/>
          </p:nvCxnSpPr>
          <p:spPr bwMode="auto">
            <a:xfrm rot="10800000">
              <a:off x="7907" y="4868"/>
              <a:ext cx="367" cy="2594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6" name="_s2056"/>
            <p:cNvCxnSpPr>
              <a:cxnSpLocks noChangeShapeType="1"/>
              <a:stCxn id="11" idx="2"/>
              <a:endCxn id="5" idx="3"/>
            </p:cNvCxnSpPr>
            <p:nvPr/>
          </p:nvCxnSpPr>
          <p:spPr bwMode="auto">
            <a:xfrm rot="10800000">
              <a:off x="7907" y="4868"/>
              <a:ext cx="388" cy="1043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7" name="_s2057"/>
            <p:cNvCxnSpPr>
              <a:cxnSpLocks noChangeShapeType="1"/>
              <a:stCxn id="10" idx="4"/>
              <a:endCxn id="4" idx="3"/>
            </p:cNvCxnSpPr>
            <p:nvPr/>
          </p:nvCxnSpPr>
          <p:spPr bwMode="auto">
            <a:xfrm flipV="1">
              <a:off x="4904" y="4868"/>
              <a:ext cx="483" cy="7797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8" name="_s2058"/>
            <p:cNvCxnSpPr>
              <a:cxnSpLocks noChangeShapeType="1"/>
              <a:stCxn id="9" idx="4"/>
              <a:endCxn id="4" idx="3"/>
            </p:cNvCxnSpPr>
            <p:nvPr/>
          </p:nvCxnSpPr>
          <p:spPr bwMode="auto">
            <a:xfrm flipV="1">
              <a:off x="4951" y="4868"/>
              <a:ext cx="436" cy="5915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9" name="_s2059"/>
            <p:cNvCxnSpPr>
              <a:cxnSpLocks noChangeShapeType="1"/>
              <a:stCxn id="8" idx="4"/>
              <a:endCxn id="4" idx="3"/>
            </p:cNvCxnSpPr>
            <p:nvPr/>
          </p:nvCxnSpPr>
          <p:spPr bwMode="auto">
            <a:xfrm flipV="1">
              <a:off x="4967" y="4868"/>
              <a:ext cx="420" cy="4253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60" name="_s2060"/>
            <p:cNvCxnSpPr>
              <a:cxnSpLocks noChangeShapeType="1"/>
              <a:stCxn id="7" idx="4"/>
              <a:endCxn id="4" idx="3"/>
            </p:cNvCxnSpPr>
            <p:nvPr/>
          </p:nvCxnSpPr>
          <p:spPr bwMode="auto">
            <a:xfrm flipV="1">
              <a:off x="4953" y="4868"/>
              <a:ext cx="434" cy="2650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61" name="_s2061"/>
            <p:cNvCxnSpPr>
              <a:cxnSpLocks noChangeShapeType="1"/>
              <a:stCxn id="6" idx="4"/>
              <a:endCxn id="4" idx="3"/>
            </p:cNvCxnSpPr>
            <p:nvPr/>
          </p:nvCxnSpPr>
          <p:spPr bwMode="auto">
            <a:xfrm flipV="1">
              <a:off x="4967" y="4868"/>
              <a:ext cx="420" cy="957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62" name="_s2062"/>
            <p:cNvCxnSpPr>
              <a:cxnSpLocks noChangeShapeType="1"/>
              <a:stCxn id="5" idx="0"/>
              <a:endCxn id="3" idx="3"/>
            </p:cNvCxnSpPr>
            <p:nvPr/>
          </p:nvCxnSpPr>
          <p:spPr bwMode="auto">
            <a:xfrm rot="5400000" flipH="1">
              <a:off x="7125" y="3307"/>
              <a:ext cx="361" cy="1317"/>
            </a:xfrm>
            <a:prstGeom prst="bentConnector3">
              <a:avLst>
                <a:gd name="adj1" fmla="val 48981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63" name="_s2063"/>
            <p:cNvCxnSpPr>
              <a:cxnSpLocks noChangeShapeType="1"/>
              <a:stCxn id="4" idx="0"/>
              <a:endCxn id="3" idx="3"/>
            </p:cNvCxnSpPr>
            <p:nvPr/>
          </p:nvCxnSpPr>
          <p:spPr bwMode="auto">
            <a:xfrm rot="16200000">
              <a:off x="5865" y="3365"/>
              <a:ext cx="361" cy="1202"/>
            </a:xfrm>
            <a:prstGeom prst="bentConnector3">
              <a:avLst>
                <a:gd name="adj1" fmla="val 48981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" name="_s2064"/>
            <p:cNvSpPr>
              <a:spLocks noChangeArrowheads="1"/>
            </p:cNvSpPr>
            <p:nvPr/>
          </p:nvSpPr>
          <p:spPr bwMode="auto">
            <a:xfrm>
              <a:off x="5596" y="3066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accent1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Методы</a:t>
              </a:r>
            </a:p>
          </p:txBody>
        </p:sp>
        <p:sp>
          <p:nvSpPr>
            <p:cNvPr id="4" name="_s2065"/>
            <p:cNvSpPr>
              <a:spLocks noChangeArrowheads="1"/>
            </p:cNvSpPr>
            <p:nvPr/>
          </p:nvSpPr>
          <p:spPr bwMode="auto">
            <a:xfrm>
              <a:off x="4337" y="4146"/>
              <a:ext cx="2159" cy="721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accent2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Эмпирические</a:t>
              </a:r>
              <a:endPara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_s2066"/>
            <p:cNvSpPr>
              <a:spLocks noChangeArrowheads="1"/>
            </p:cNvSpPr>
            <p:nvPr/>
          </p:nvSpPr>
          <p:spPr bwMode="auto">
            <a:xfrm>
              <a:off x="6856" y="4146"/>
              <a:ext cx="2159" cy="721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accent2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Теоретические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_s2067"/>
            <p:cNvSpPr>
              <a:spLocks noChangeArrowheads="1"/>
            </p:cNvSpPr>
            <p:nvPr/>
          </p:nvSpPr>
          <p:spPr bwMode="auto">
            <a:xfrm>
              <a:off x="1588" y="5227"/>
              <a:ext cx="3468" cy="1081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Наблюдение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Целенаправленный процесс восприятия явлений деятельности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_s2068"/>
            <p:cNvSpPr>
              <a:spLocks noChangeArrowheads="1"/>
            </p:cNvSpPr>
            <p:nvPr/>
          </p:nvSpPr>
          <p:spPr bwMode="auto">
            <a:xfrm>
              <a:off x="1588" y="6824"/>
              <a:ext cx="3467" cy="1254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Описание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Фиксация средствами естественного или искусственного языка сведений об объектах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_s2069"/>
            <p:cNvSpPr>
              <a:spLocks noChangeArrowheads="1"/>
            </p:cNvSpPr>
            <p:nvPr/>
          </p:nvSpPr>
          <p:spPr bwMode="auto">
            <a:xfrm>
              <a:off x="1588" y="8522"/>
              <a:ext cx="3467" cy="1083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Измерение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Сравнение объектов по каким-либо сходным свойствам или сторонам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_s2070"/>
            <p:cNvSpPr>
              <a:spLocks noChangeArrowheads="1"/>
            </p:cNvSpPr>
            <p:nvPr/>
          </p:nvSpPr>
          <p:spPr bwMode="auto">
            <a:xfrm>
              <a:off x="1588" y="10081"/>
              <a:ext cx="3467" cy="1266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Сравнение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Одновременное соотношение и оценка общих для 2-х и более объектов свойств или признаков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_s2071"/>
            <p:cNvSpPr>
              <a:spLocks noChangeArrowheads="1"/>
            </p:cNvSpPr>
            <p:nvPr/>
          </p:nvSpPr>
          <p:spPr bwMode="auto">
            <a:xfrm>
              <a:off x="1590" y="11639"/>
              <a:ext cx="3465" cy="1851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Эксперимент</a:t>
              </a: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Наблюдение в специально создаваемых и контролируемых условиях, что позволяет восстановить ход явлений при повторении условий.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_s2072"/>
            <p:cNvSpPr>
              <a:spLocks noChangeArrowheads="1"/>
            </p:cNvSpPr>
            <p:nvPr/>
          </p:nvSpPr>
          <p:spPr bwMode="auto">
            <a:xfrm>
              <a:off x="8295" y="5227"/>
              <a:ext cx="3536" cy="1237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Формализация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Построение абстрактно-математических моделей, раскрывающих сущьность изучаемых процессов действительности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_s2073"/>
            <p:cNvSpPr>
              <a:spLocks noChangeArrowheads="1"/>
            </p:cNvSpPr>
            <p:nvPr/>
          </p:nvSpPr>
          <p:spPr bwMode="auto">
            <a:xfrm>
              <a:off x="8274" y="6740"/>
              <a:ext cx="3536" cy="1304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Аксиоматизация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Построение теорий на основе аксиом – утверждений, доказательства истинности которых не требуется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_s2074"/>
            <p:cNvSpPr>
              <a:spLocks noChangeArrowheads="1"/>
            </p:cNvSpPr>
            <p:nvPr/>
          </p:nvSpPr>
          <p:spPr bwMode="auto">
            <a:xfrm>
              <a:off x="8295" y="8265"/>
              <a:ext cx="3536" cy="1482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Гипотетико-дедуктивный метод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Создание системы дедуктивно связанных между собой гипотез, из которых выводятся утверждения об эмпирических фактах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_s2075"/>
            <p:cNvSpPr>
              <a:spLocks noChangeArrowheads="1"/>
            </p:cNvSpPr>
            <p:nvPr/>
          </p:nvSpPr>
          <p:spPr bwMode="auto">
            <a:xfrm>
              <a:off x="8274" y="9970"/>
              <a:ext cx="3536" cy="2033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273179" tIns="136591" rIns="273179" bIns="13659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Абстрагирование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мысленное отвлечение от несущественных свойств, связей, предметов и выделение, интересующих исследователя сторон этих предметов.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_s2076"/>
            <p:cNvSpPr>
              <a:spLocks noChangeArrowheads="1"/>
            </p:cNvSpPr>
            <p:nvPr/>
          </p:nvSpPr>
          <p:spPr bwMode="auto">
            <a:xfrm>
              <a:off x="8274" y="12270"/>
              <a:ext cx="3536" cy="12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square" lIns="273179" tIns="136591" rIns="273179" bIns="13659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Идеализация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мысленное внесение определенных изменений в изучаемый объект.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40644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0642" y="-67734"/>
            <a:ext cx="8534400" cy="1507067"/>
          </a:xfrm>
        </p:spPr>
        <p:txBody>
          <a:bodyPr/>
          <a:lstStyle/>
          <a:p>
            <a:r>
              <a:rPr lang="ru-RU" altLang="ru-RU" sz="3700" b="1" dirty="0"/>
              <a:t>Методы теоретического познания: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813" y="1931593"/>
            <a:ext cx="8534400" cy="361526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b="1" i="1" dirty="0" smtClean="0">
                <a:solidFill>
                  <a:srgbClr val="FFFF00"/>
                </a:solidFill>
              </a:rPr>
              <a:t>1. </a:t>
            </a:r>
            <a:r>
              <a:rPr lang="ru-RU" altLang="ru-RU" b="1" i="1" dirty="0">
                <a:solidFill>
                  <a:srgbClr val="FFFF00"/>
                </a:solidFill>
              </a:rPr>
              <a:t>Абстрагирование</a:t>
            </a:r>
            <a:r>
              <a:rPr lang="ru-RU" altLang="ru-RU" sz="2400" dirty="0">
                <a:solidFill>
                  <a:srgbClr val="FFFF00"/>
                </a:solidFill>
              </a:rPr>
              <a:t> – Суть метода состоит в </a:t>
            </a:r>
            <a:r>
              <a:rPr lang="ru-RU" altLang="ru-RU" sz="2400" b="1" i="1" dirty="0">
                <a:solidFill>
                  <a:srgbClr val="FFFF00"/>
                </a:solidFill>
              </a:rPr>
              <a:t>мысленном отвлечении</a:t>
            </a:r>
            <a:r>
              <a:rPr lang="ru-RU" altLang="ru-RU" sz="2400" dirty="0">
                <a:solidFill>
                  <a:srgbClr val="FFFF00"/>
                </a:solidFill>
              </a:rPr>
              <a:t> от несущественных свойств, связей, отношений предметов и в одновременном выделении, фиксировании одной или нескольких интересующих исследователя сторон этих предметов.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189360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895989" y="191493"/>
            <a:ext cx="8534400" cy="1507067"/>
          </a:xfrm>
        </p:spPr>
        <p:txBody>
          <a:bodyPr/>
          <a:lstStyle/>
          <a:p>
            <a:r>
              <a:rPr lang="ru-RU" altLang="ru-RU" sz="3700" b="1" dirty="0"/>
              <a:t>Методы теоретического познания: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2" y="2569833"/>
            <a:ext cx="8534400" cy="361526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b="1" i="1" dirty="0" smtClean="0">
                <a:solidFill>
                  <a:srgbClr val="FFFF00"/>
                </a:solidFill>
              </a:rPr>
              <a:t>2. </a:t>
            </a:r>
            <a:r>
              <a:rPr lang="ru-RU" altLang="ru-RU" b="1" i="1" dirty="0">
                <a:solidFill>
                  <a:srgbClr val="FFFF00"/>
                </a:solidFill>
              </a:rPr>
              <a:t>Идеализация</a:t>
            </a:r>
            <a:endParaRPr lang="ru-RU" altLang="ru-RU" dirty="0">
              <a:solidFill>
                <a:srgbClr val="FFFF00"/>
              </a:solidFill>
            </a:endParaRPr>
          </a:p>
          <a:p>
            <a:r>
              <a:rPr lang="ru-RU" altLang="ru-RU" sz="2400" dirty="0">
                <a:solidFill>
                  <a:srgbClr val="FFFF00"/>
                </a:solidFill>
              </a:rPr>
              <a:t>Мысленная деятельность исследователя в процесс научного познания включает в себя вид абстрагирования, который называется идеализацией.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400" b="1" i="1" dirty="0">
              <a:solidFill>
                <a:srgbClr val="FFFF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400" b="1" i="1" dirty="0">
                <a:solidFill>
                  <a:srgbClr val="FFFF00"/>
                </a:solidFill>
              </a:rPr>
              <a:t>Идеализация</a:t>
            </a:r>
            <a:r>
              <a:rPr lang="ru-RU" altLang="ru-RU" sz="2400" dirty="0">
                <a:solidFill>
                  <a:srgbClr val="FFFF00"/>
                </a:solidFill>
              </a:rPr>
              <a:t>- </a:t>
            </a:r>
            <a:r>
              <a:rPr lang="ru-RU" altLang="ru-RU" sz="2400" b="1" i="1" dirty="0">
                <a:solidFill>
                  <a:srgbClr val="FFFF00"/>
                </a:solidFill>
              </a:rPr>
              <a:t>мысленное внесение</a:t>
            </a:r>
            <a:r>
              <a:rPr lang="ru-RU" altLang="ru-RU" sz="2400" dirty="0">
                <a:solidFill>
                  <a:srgbClr val="FFFF00"/>
                </a:solidFill>
              </a:rPr>
              <a:t> определенных изменений в изучаемый объект, в соответствии с целями исследования.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3038746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549276"/>
            <a:ext cx="7467600" cy="1223963"/>
          </a:xfrm>
        </p:spPr>
        <p:txBody>
          <a:bodyPr/>
          <a:lstStyle/>
          <a:p>
            <a:r>
              <a:rPr lang="ru-RU" altLang="ru-RU" sz="3700" b="1"/>
              <a:t>Методы эмпирического </a:t>
            </a:r>
            <a:br>
              <a:rPr lang="ru-RU" altLang="ru-RU" sz="3700" b="1"/>
            </a:br>
            <a:r>
              <a:rPr lang="ru-RU" altLang="ru-RU" sz="3700" b="1"/>
              <a:t>познания:</a:t>
            </a:r>
            <a:endParaRPr lang="ru-RU" altLang="ru-RU" sz="4100" b="1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390" y="1920855"/>
            <a:ext cx="10687488" cy="4104686"/>
          </a:xfrm>
        </p:spPr>
        <p:txBody>
          <a:bodyPr>
            <a:normAutofit fontScale="92500" lnSpcReduction="20000"/>
          </a:bodyPr>
          <a:lstStyle/>
          <a:p>
            <a:pPr marL="533400" indent="-533400">
              <a:lnSpc>
                <a:spcPct val="90000"/>
              </a:lnSpc>
              <a:buNone/>
            </a:pPr>
            <a:r>
              <a:rPr lang="ru-RU" altLang="ru-RU" b="1" i="1" dirty="0">
                <a:solidFill>
                  <a:srgbClr val="FFFF00"/>
                </a:solidFill>
              </a:rPr>
              <a:t>1. Наблюдение </a:t>
            </a:r>
            <a:r>
              <a:rPr lang="ru-RU" altLang="ru-RU" dirty="0">
                <a:solidFill>
                  <a:srgbClr val="FFFF00"/>
                </a:solidFill>
              </a:rPr>
              <a:t>– целенаправленный процесс восприятия предметов и явлений внешнего мира. Позволяет получить некоторую первичную информацию об объектах окружающей действительности.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b="1" i="1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 i="1" dirty="0" smtClean="0">
                <a:solidFill>
                  <a:srgbClr val="FFFF00"/>
                </a:solidFill>
              </a:rPr>
              <a:t>2</a:t>
            </a:r>
            <a:r>
              <a:rPr lang="ru-RU" altLang="ru-RU" b="1" i="1" dirty="0">
                <a:solidFill>
                  <a:srgbClr val="FFFF00"/>
                </a:solidFill>
              </a:rPr>
              <a:t>. Описание</a:t>
            </a:r>
            <a:r>
              <a:rPr lang="ru-RU" altLang="ru-RU" dirty="0">
                <a:solidFill>
                  <a:srgbClr val="FFFF00"/>
                </a:solidFill>
              </a:rPr>
              <a:t> - фиксация средствами естественного или искусственного языка сведений об объектах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b="1" i="1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 i="1" dirty="0">
                <a:solidFill>
                  <a:srgbClr val="FFFF00"/>
                </a:solidFill>
              </a:rPr>
              <a:t>3. Измерение</a:t>
            </a:r>
            <a:r>
              <a:rPr lang="ru-RU" altLang="ru-RU" dirty="0">
                <a:solidFill>
                  <a:srgbClr val="FFFF00"/>
                </a:solidFill>
              </a:rPr>
              <a:t> – определение количественных значений свойств (характеристик) изучаемого объекта или явления с помощью специальных технических устройств.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i="1" dirty="0">
                <a:solidFill>
                  <a:srgbClr val="FFFF00"/>
                </a:solidFill>
              </a:rPr>
              <a:t>«Наука началась тогда, когда люди научились мерить; точная наука немыслима без меры» Д. И. Менделеев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b="1" i="1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 i="1" dirty="0">
                <a:solidFill>
                  <a:srgbClr val="FFFF00"/>
                </a:solidFill>
              </a:rPr>
              <a:t>4. Сравнение</a:t>
            </a:r>
            <a:r>
              <a:rPr lang="ru-RU" altLang="ru-RU" dirty="0">
                <a:solidFill>
                  <a:srgbClr val="FFFF00"/>
                </a:solidFill>
              </a:rPr>
              <a:t> - одновременное соотношение и оценка общих для 2-х и более объектов свойств или признаков</a:t>
            </a:r>
          </a:p>
          <a:p>
            <a:pPr marL="533400" indent="-533400">
              <a:lnSpc>
                <a:spcPct val="90000"/>
              </a:lnSpc>
              <a:buNone/>
            </a:pPr>
            <a:endParaRPr lang="ru-RU" alt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756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Пользователь 315-1\Desktop\slide-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9509" y="473032"/>
            <a:ext cx="7892070" cy="5847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82778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427" y="148535"/>
            <a:ext cx="8534400" cy="1507067"/>
          </a:xfrm>
        </p:spPr>
        <p:txBody>
          <a:bodyPr/>
          <a:lstStyle/>
          <a:p>
            <a:r>
              <a:rPr lang="ru-RU" dirty="0" smtClean="0"/>
              <a:t>Введение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2184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444" y="191493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Актуальность </a:t>
            </a:r>
            <a:r>
              <a:rPr lang="ru-RU" dirty="0"/>
              <a:t>темы работы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– </a:t>
            </a:r>
            <a:r>
              <a:rPr lang="ru-RU" dirty="0">
                <a:solidFill>
                  <a:srgbClr val="FFFF00"/>
                </a:solidFill>
              </a:rPr>
              <a:t>почему важно исследовать эту тему; чем она значима для текущего момента, для современной ситуации;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35560" y="2928934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  <a:cs typeface="Times New Roman" pitchFamily="18" charset="0"/>
              </a:rPr>
              <a:t>Актуальность рассматриваемой проблемы, по словам автора,  определяется тем, что … </a:t>
            </a:r>
          </a:p>
          <a:p>
            <a:endParaRPr lang="ru-RU" sz="2400" dirty="0">
              <a:solidFill>
                <a:srgbClr val="FFFF00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Актуальность настоящего исследования определяется прежде всего состоянием …  </a:t>
            </a:r>
          </a:p>
          <a:p>
            <a:endParaRPr lang="ru-RU" sz="2400" dirty="0">
              <a:solidFill>
                <a:srgbClr val="FFFF00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Это делает актуальным исследование проблем …, поскольку …</a:t>
            </a:r>
          </a:p>
        </p:txBody>
      </p:sp>
    </p:spTree>
    <p:extLst>
      <p:ext uri="{BB962C8B-B14F-4D97-AF65-F5344CB8AC3E}">
        <p14:creationId xmlns:p14="http://schemas.microsoft.com/office/powerpoint/2010/main" xmlns="" val="26710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ChangeArrowheads="1"/>
          </p:cNvSpPr>
          <p:nvPr/>
        </p:nvSpPr>
        <p:spPr>
          <a:xfrm>
            <a:off x="1828800" y="1052514"/>
            <a:ext cx="9753600" cy="3062286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sz="2800" kern="0" dirty="0">
                <a:solidFill>
                  <a:srgbClr val="FFFF00"/>
                </a:solidFill>
                <a:latin typeface="+mj-lt"/>
              </a:rPr>
              <a:t>Специальность</a:t>
            </a:r>
            <a:r>
              <a:rPr lang="ru-RU" sz="2800" b="1" kern="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800" b="1" kern="0" dirty="0">
                <a:latin typeface="+mj-lt"/>
              </a:rPr>
              <a:t>40.02.02 Правоохранительная деятельность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altLang="ru-RU" sz="2800" b="1" kern="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altLang="ru-RU" sz="2800" b="1" kern="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sz="2800" kern="0" dirty="0" smtClean="0">
                <a:solidFill>
                  <a:srgbClr val="FFFF00"/>
                </a:solidFill>
                <a:latin typeface="+mj-lt"/>
              </a:rPr>
              <a:t>Тема </a:t>
            </a:r>
            <a:r>
              <a:rPr lang="ru-RU" sz="2800" kern="0" dirty="0" smtClean="0">
                <a:solidFill>
                  <a:srgbClr val="FFFF00"/>
                </a:solidFill>
                <a:latin typeface="+mj-lt"/>
              </a:rPr>
              <a:t>2.</a:t>
            </a:r>
            <a:r>
              <a:rPr lang="ru-RU" sz="2800" b="1" dirty="0" smtClean="0"/>
              <a:t> Этапы осуществления проектной деятельности</a:t>
            </a:r>
            <a:endParaRPr lang="ru-RU" altLang="ru-RU" sz="2800" b="1" kern="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ru-RU" altLang="ru-RU" sz="2800" b="1" kern="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171" y="154671"/>
            <a:ext cx="8534400" cy="1507067"/>
          </a:xfrm>
        </p:spPr>
        <p:txBody>
          <a:bodyPr>
            <a:normAutofit/>
          </a:bodyPr>
          <a:lstStyle/>
          <a:p>
            <a:r>
              <a:rPr lang="ru-RU" dirty="0" smtClean="0"/>
              <a:t>Постановка </a:t>
            </a:r>
            <a:r>
              <a:rPr lang="ru-RU" dirty="0"/>
              <a:t>и формулировка проблемы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– </a:t>
            </a:r>
            <a:r>
              <a:rPr lang="ru-RU" dirty="0">
                <a:solidFill>
                  <a:srgbClr val="FFFF00"/>
                </a:solidFill>
              </a:rPr>
              <a:t>в чем выражается какое-либо противоречие, обозначается отсутствие какой-либо информации и одновременно потребность в ней;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07568" y="3212976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FFFF00"/>
                </a:solidFill>
              </a:rPr>
              <a:t>Проблема … может ставиться в различных аспектах с опорой на разные исходные данные.</a:t>
            </a:r>
          </a:p>
          <a:p>
            <a:endParaRPr lang="ru-RU" sz="2400" i="1" dirty="0">
              <a:solidFill>
                <a:srgbClr val="FFFF00"/>
              </a:solidFill>
            </a:endParaRPr>
          </a:p>
          <a:p>
            <a:r>
              <a:rPr lang="ru-RU" sz="2400" i="1" dirty="0">
                <a:solidFill>
                  <a:srgbClr val="FFFF00"/>
                </a:solidFill>
              </a:rPr>
              <a:t>Проблема … остается одной из сложных, неоднозначно решенных, противоречивых проблем в современной науке</a:t>
            </a:r>
            <a:r>
              <a:rPr lang="ru-RU" sz="2000" i="1" dirty="0">
                <a:solidFill>
                  <a:srgbClr val="FFFF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60529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38" y="93133"/>
            <a:ext cx="8534400" cy="1507067"/>
          </a:xfrm>
        </p:spPr>
        <p:txBody>
          <a:bodyPr>
            <a:normAutofit/>
          </a:bodyPr>
          <a:lstStyle/>
          <a:p>
            <a:r>
              <a:rPr lang="ru-RU" dirty="0" smtClean="0"/>
              <a:t>Разработанность </a:t>
            </a:r>
            <a:r>
              <a:rPr lang="ru-RU" dirty="0"/>
              <a:t>исследуемой проблемы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139675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– </a:t>
            </a:r>
            <a:r>
              <a:rPr lang="ru-RU" dirty="0">
                <a:solidFill>
                  <a:srgbClr val="FFFF00"/>
                </a:solidFill>
              </a:rPr>
              <a:t>известные знания, положенные в основание данной работы (содержит ссылки на аналогичные работы, то есть обзор литературы по данному вопросу).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7568" y="2996952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Данный вопрос разрабатывался … учеными, но затрагивал только …. </a:t>
            </a:r>
          </a:p>
          <a:p>
            <a:endParaRPr lang="ru-RU" sz="2400" dirty="0">
              <a:solidFill>
                <a:srgbClr val="FFFF00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Существенный вклад в проблему … обществом внесли …</a:t>
            </a:r>
          </a:p>
          <a:p>
            <a:endParaRPr lang="ru-RU" sz="2400" dirty="0">
              <a:solidFill>
                <a:srgbClr val="FFFF00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В постановку этой проблемы определенный вклад внесли социологические, политологические, философские и исторические науки.</a:t>
            </a:r>
          </a:p>
        </p:txBody>
      </p:sp>
    </p:spTree>
    <p:extLst>
      <p:ext uri="{BB962C8B-B14F-4D97-AF65-F5344CB8AC3E}">
        <p14:creationId xmlns:p14="http://schemas.microsoft.com/office/powerpoint/2010/main" xmlns="" val="39754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016" y="218225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146876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– то, что предполагается получить по окончании работы, итоговый результат исследовательской деятельности цель должна быть проверяема, конечна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63552" y="3429000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Calibri"/>
                <a:ea typeface="Calibri"/>
                <a:cs typeface="Times New Roman"/>
              </a:rPr>
              <a:t>Задачи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 </a:t>
            </a:r>
          </a:p>
          <a:p>
            <a:r>
              <a:rPr lang="ru-RU" sz="2800" dirty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>– это то, что необходимо сделать, чтобы получить намеченный результат.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3632" y="2967336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FFFF00"/>
                </a:solidFill>
              </a:rPr>
              <a:t>доказать, обосновать, разработать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63552" y="522279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FFFF00"/>
                </a:solidFill>
              </a:rPr>
              <a:t>провести анализ, выявить, определить, установить</a:t>
            </a:r>
          </a:p>
        </p:txBody>
      </p:sp>
    </p:spTree>
    <p:extLst>
      <p:ext uri="{BB962C8B-B14F-4D97-AF65-F5344CB8AC3E}">
        <p14:creationId xmlns:p14="http://schemas.microsoft.com/office/powerpoint/2010/main" xmlns="" val="108071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0641" y="155186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Объект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103671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это определенный процесс или взятая в динамике система, подлежащая изучению.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11824" y="3512107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400" dirty="0"/>
              <a:t>Предмет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07568" y="4293097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FF00"/>
                </a:solidFill>
              </a:rPr>
              <a:t>условия, при которых происходит процесс каких-либо преобразований</a:t>
            </a:r>
            <a:r>
              <a:rPr lang="ru-RU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79576" y="2564905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Объектом нашего исследования являются фразеологические единицы языка ….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79576" y="5661249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Различные способы использования устойчивых выражений в заголовках ….</a:t>
            </a:r>
          </a:p>
        </p:txBody>
      </p:sp>
    </p:spTree>
    <p:extLst>
      <p:ext uri="{BB962C8B-B14F-4D97-AF65-F5344CB8AC3E}">
        <p14:creationId xmlns:p14="http://schemas.microsoft.com/office/powerpoint/2010/main" xmlns="" val="335766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60374" y="93133"/>
            <a:ext cx="8534400" cy="1507067"/>
          </a:xfrm>
        </p:spPr>
        <p:txBody>
          <a:bodyPr/>
          <a:lstStyle/>
          <a:p>
            <a:r>
              <a:rPr lang="ru-RU" dirty="0" smtClean="0"/>
              <a:t>Гипотеза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31969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необходимо </a:t>
            </a:r>
            <a:r>
              <a:rPr lang="ru-RU" dirty="0">
                <a:solidFill>
                  <a:srgbClr val="FFFF00"/>
                </a:solidFill>
              </a:rPr>
              <a:t>учитывать </a:t>
            </a:r>
            <a:r>
              <a:rPr lang="ru-RU" dirty="0" smtClean="0">
                <a:solidFill>
                  <a:srgbClr val="FFFF00"/>
                </a:solidFill>
              </a:rPr>
              <a:t>такую ее </a:t>
            </a:r>
            <a:r>
              <a:rPr lang="ru-RU" dirty="0">
                <a:solidFill>
                  <a:srgbClr val="FFFF00"/>
                </a:solidFill>
              </a:rPr>
              <a:t>характеристику как </a:t>
            </a:r>
            <a:r>
              <a:rPr lang="ru-RU" dirty="0" err="1">
                <a:solidFill>
                  <a:srgbClr val="FFFF00"/>
                </a:solidFill>
              </a:rPr>
              <a:t>проверяемость</a:t>
            </a:r>
            <a:r>
              <a:rPr lang="ru-RU" dirty="0">
                <a:solidFill>
                  <a:srgbClr val="FFFF00"/>
                </a:solidFill>
              </a:rPr>
              <a:t>, которая предполагает наличие адекватных способов или </a:t>
            </a:r>
            <a:r>
              <a:rPr lang="ru-RU" dirty="0" smtClean="0">
                <a:solidFill>
                  <a:srgbClr val="FFFF00"/>
                </a:solidFill>
              </a:rPr>
              <a:t>приемов проверки. </a:t>
            </a:r>
            <a:endParaRPr lang="ru-RU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Способы </a:t>
            </a:r>
            <a:r>
              <a:rPr lang="ru-RU" dirty="0">
                <a:solidFill>
                  <a:srgbClr val="FFFF00"/>
                </a:solidFill>
              </a:rPr>
              <a:t>проверки гипотезы.</a:t>
            </a:r>
          </a:p>
          <a:p>
            <a:r>
              <a:rPr lang="ru-RU" dirty="0">
                <a:solidFill>
                  <a:srgbClr val="FFFF00"/>
                </a:solidFill>
              </a:rPr>
              <a:t>1.	на основе логики и анализа имеющихся знаний, полученной информации,</a:t>
            </a:r>
          </a:p>
          <a:p>
            <a:r>
              <a:rPr lang="ru-RU" dirty="0">
                <a:solidFill>
                  <a:srgbClr val="FFFF00"/>
                </a:solidFill>
              </a:rPr>
              <a:t>2.	на основе наблюдений, опытов, </a:t>
            </a:r>
            <a:r>
              <a:rPr lang="ru-RU" dirty="0" smtClean="0">
                <a:solidFill>
                  <a:srgbClr val="FFFF00"/>
                </a:solidFill>
              </a:rPr>
              <a:t>экспериментов</a:t>
            </a:r>
            <a:r>
              <a:rPr lang="ru-RU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0" y="544522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i="1" dirty="0">
                <a:solidFill>
                  <a:srgbClr val="FFFF00"/>
                </a:solidFill>
              </a:rPr>
              <a:t>«если…,  то…» </a:t>
            </a:r>
          </a:p>
          <a:p>
            <a:pPr algn="ctr"/>
            <a:r>
              <a:rPr lang="ru-RU" sz="2400" i="1" dirty="0">
                <a:solidFill>
                  <a:srgbClr val="FFFF00"/>
                </a:solidFill>
              </a:rPr>
              <a:t>«если…, то…, так как...»</a:t>
            </a:r>
          </a:p>
        </p:txBody>
      </p:sp>
    </p:spTree>
    <p:extLst>
      <p:ext uri="{BB962C8B-B14F-4D97-AF65-F5344CB8AC3E}">
        <p14:creationId xmlns:p14="http://schemas.microsoft.com/office/powerpoint/2010/main" xmlns="" val="19967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4040" y="219039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- краткое </a:t>
            </a:r>
            <a:r>
              <a:rPr lang="ru-RU" dirty="0">
                <a:solidFill>
                  <a:srgbClr val="FFFF00"/>
                </a:solidFill>
              </a:rPr>
              <a:t>описание всех полученных результатов, которые соответствуют поставленным выше задачам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0" y="28288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solidFill>
                  <a:srgbClr val="FFFF00"/>
                </a:solidFill>
              </a:rPr>
              <a:t>В ходе данного исследования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FFFF00"/>
                </a:solidFill>
              </a:rPr>
              <a:t>выявлено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FFFF00"/>
                </a:solidFill>
              </a:rPr>
              <a:t>определено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FFFF00"/>
                </a:solidFill>
              </a:rPr>
              <a:t>установлено</a:t>
            </a:r>
          </a:p>
        </p:txBody>
      </p:sp>
    </p:spTree>
    <p:extLst>
      <p:ext uri="{BB962C8B-B14F-4D97-AF65-F5344CB8AC3E}">
        <p14:creationId xmlns:p14="http://schemas.microsoft.com/office/powerpoint/2010/main" xmlns="" val="75242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082" y="220299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Заключение (выводы)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1252736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показать, что поставленная перед работой цель достигнута, т.е. основной результат действительно </a:t>
            </a:r>
            <a:r>
              <a:rPr lang="ru-RU" dirty="0" smtClean="0">
                <a:solidFill>
                  <a:srgbClr val="FFFF00"/>
                </a:solidFill>
              </a:rPr>
              <a:t>получен.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7568" y="2852936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FFFF00"/>
                </a:solidFill>
              </a:rPr>
              <a:t>Сформулировать общие выводы, не повторяя ранее изложенного текста.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FFFF00"/>
                </a:solidFill>
              </a:rPr>
              <a:t>Пояснить, что удалось сделать, а что осталось за рамками данной  работы.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FFFF00"/>
                </a:solidFill>
              </a:rPr>
              <a:t>Указать возможные направления дальнейшей работы.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30008" y="4581128"/>
            <a:ext cx="5724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292934"/>
                </a:solidFill>
              </a:rPr>
              <a:t>	.</a:t>
            </a:r>
          </a:p>
        </p:txBody>
      </p:sp>
      <p:graphicFrame>
        <p:nvGraphicFramePr>
          <p:cNvPr id="6" name="Схема 5"/>
          <p:cNvGraphicFramePr/>
          <p:nvPr>
            <p:extLst/>
          </p:nvPr>
        </p:nvGraphicFramePr>
        <p:xfrm>
          <a:off x="1631504" y="4265712"/>
          <a:ext cx="256760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511824" y="4618862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FFFF00"/>
                </a:solidFill>
              </a:rPr>
              <a:t>На основании результатов данного исследования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FFFF00"/>
                </a:solidFill>
              </a:rPr>
              <a:t>доказано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FFFF00"/>
                </a:solidFill>
              </a:rPr>
              <a:t>обосновано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>
                <a:solidFill>
                  <a:srgbClr val="FFFF00"/>
                </a:solidFill>
              </a:rPr>
              <a:t>разработано</a:t>
            </a:r>
          </a:p>
        </p:txBody>
      </p:sp>
    </p:spTree>
    <p:extLst>
      <p:ext uri="{BB962C8B-B14F-4D97-AF65-F5344CB8AC3E}">
        <p14:creationId xmlns:p14="http://schemas.microsoft.com/office/powerpoint/2010/main" xmlns="" val="31056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b="1" i="1" dirty="0">
                <a:solidFill>
                  <a:srgbClr val="FFFF00"/>
                </a:solidFill>
              </a:rPr>
              <a:t>5. Эксперимент </a:t>
            </a:r>
            <a:r>
              <a:rPr lang="ru-RU" altLang="ru-RU" dirty="0">
                <a:solidFill>
                  <a:srgbClr val="FFFF00"/>
                </a:solidFill>
              </a:rPr>
              <a:t>– предполагает активное, целенаправленное и строго контролируемое воздействие исследователя на изучаемый объект для выявления и изучения тех или иных сторон, свойств, связей. Экспериментатор может преобразовывать исследуемый объект, создавать искусственные условия его изучения, вмешиваться в естественное течение процессов.</a:t>
            </a:r>
          </a:p>
        </p:txBody>
      </p:sp>
    </p:spTree>
    <p:extLst>
      <p:ext uri="{BB962C8B-B14F-4D97-AF65-F5344CB8AC3E}">
        <p14:creationId xmlns:p14="http://schemas.microsoft.com/office/powerpoint/2010/main" xmlns="" val="4090933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75061" y="0"/>
            <a:ext cx="8534400" cy="1507067"/>
          </a:xfrm>
        </p:spPr>
        <p:txBody>
          <a:bodyPr/>
          <a:lstStyle/>
          <a:p>
            <a:r>
              <a:rPr lang="ru-RU" altLang="ru-RU" sz="3500" u="sng" dirty="0"/>
              <a:t>Классификация экспериментов: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2378" y="2516134"/>
            <a:ext cx="8534400" cy="361526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rgbClr val="FFFF00"/>
                </a:solidFill>
              </a:rPr>
              <a:t>1) В зависимости от характера решаемых в ходе эксперимента проблем:</a:t>
            </a:r>
          </a:p>
          <a:p>
            <a:pPr lvl="1">
              <a:lnSpc>
                <a:spcPct val="90000"/>
              </a:lnSpc>
            </a:pPr>
            <a:r>
              <a:rPr lang="ru-RU" altLang="ru-RU" sz="2400" dirty="0">
                <a:solidFill>
                  <a:srgbClr val="FFFF00"/>
                </a:solidFill>
              </a:rPr>
              <a:t>- исследовательские</a:t>
            </a:r>
          </a:p>
          <a:p>
            <a:pPr lvl="1">
              <a:lnSpc>
                <a:spcPct val="90000"/>
              </a:lnSpc>
            </a:pPr>
            <a:r>
              <a:rPr lang="ru-RU" altLang="ru-RU" sz="2400" dirty="0">
                <a:solidFill>
                  <a:srgbClr val="FFFF00"/>
                </a:solidFill>
              </a:rPr>
              <a:t>- проверочные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rgbClr val="FFFF00"/>
                </a:solidFill>
              </a:rPr>
              <a:t>2) Исходя из методики проведения и получаемых результатов:</a:t>
            </a:r>
          </a:p>
          <a:p>
            <a:pPr lvl="1">
              <a:lnSpc>
                <a:spcPct val="90000"/>
              </a:lnSpc>
            </a:pPr>
            <a:r>
              <a:rPr lang="ru-RU" altLang="ru-RU" sz="2400" dirty="0">
                <a:solidFill>
                  <a:srgbClr val="FFFF00"/>
                </a:solidFill>
              </a:rPr>
              <a:t>- качественные</a:t>
            </a:r>
          </a:p>
          <a:p>
            <a:pPr lvl="1">
              <a:lnSpc>
                <a:spcPct val="90000"/>
              </a:lnSpc>
            </a:pPr>
            <a:r>
              <a:rPr lang="ru-RU" altLang="ru-RU" sz="2400" dirty="0">
                <a:solidFill>
                  <a:srgbClr val="FFFF00"/>
                </a:solidFill>
              </a:rPr>
              <a:t>- количественные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srgbClr val="FFFF00"/>
                </a:solidFill>
              </a:rPr>
              <a:t>3)В зависимости от области научного знания:</a:t>
            </a:r>
          </a:p>
          <a:p>
            <a:pPr lvl="1">
              <a:lnSpc>
                <a:spcPct val="90000"/>
              </a:lnSpc>
            </a:pPr>
            <a:r>
              <a:rPr lang="ru-RU" altLang="ru-RU" sz="2400" dirty="0">
                <a:solidFill>
                  <a:srgbClr val="FFFF00"/>
                </a:solidFill>
              </a:rPr>
              <a:t>- естественно-научный</a:t>
            </a:r>
          </a:p>
          <a:p>
            <a:pPr lvl="1">
              <a:lnSpc>
                <a:spcPct val="90000"/>
              </a:lnSpc>
            </a:pPr>
            <a:r>
              <a:rPr lang="ru-RU" altLang="ru-RU" sz="2400" dirty="0">
                <a:solidFill>
                  <a:srgbClr val="FFFF00"/>
                </a:solidFill>
              </a:rPr>
              <a:t>- прикладной</a:t>
            </a:r>
          </a:p>
          <a:p>
            <a:pPr lvl="1">
              <a:lnSpc>
                <a:spcPct val="90000"/>
              </a:lnSpc>
            </a:pPr>
            <a:r>
              <a:rPr lang="ru-RU" altLang="ru-RU" sz="2400" dirty="0">
                <a:solidFill>
                  <a:srgbClr val="FFFF00"/>
                </a:solidFill>
              </a:rPr>
              <a:t>- социально-экономический</a:t>
            </a:r>
          </a:p>
        </p:txBody>
      </p:sp>
    </p:spTree>
    <p:extLst>
      <p:ext uri="{BB962C8B-B14F-4D97-AF65-F5344CB8AC3E}">
        <p14:creationId xmlns:p14="http://schemas.microsoft.com/office/powerpoint/2010/main" xmlns="" val="102545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5538"/>
            <a:ext cx="12191999" cy="2374900"/>
          </a:xfrm>
        </p:spPr>
        <p:txBody>
          <a:bodyPr/>
          <a:lstStyle/>
          <a:p>
            <a:pPr marL="609600" indent="-609600" algn="ctr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Научная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организация самостоятельной работы обучающихся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334434" y="485409"/>
            <a:ext cx="115697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 занятия: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представление о видах логических операций.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занятия: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Обучающая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 indent="450850" algn="just" eaLnBrk="0" hangingPunct="0">
              <a:buFontTx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 видах логических операций;</a:t>
            </a:r>
          </a:p>
          <a:p>
            <a:pPr lvl="0" indent="450850" algn="just" eaLnBrk="0" hangingPunct="0">
              <a:buFontTx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Сформулировать основные определения темы;</a:t>
            </a:r>
          </a:p>
          <a:p>
            <a:pPr lvl="0" indent="450850" algn="just" eaLnBrk="0" hangingPunct="0">
              <a:buFontTx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Изучить структуру исследования</a:t>
            </a:r>
          </a:p>
          <a:p>
            <a:pPr lvl="0" indent="450850" algn="just" eaLnBrk="0" hangingPunct="0">
              <a:buFontTx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 научной организации самостоятельной работы обучающихся.</a:t>
            </a:r>
          </a:p>
          <a:p>
            <a:pPr lvl="0" indent="450850" algn="just" eaLnBrk="0" hangingPunct="0">
              <a:buFontTx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Воспитательная: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buFontTx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Содействовать воспитанию у студентов стремлений к совершенствованию, познанию мира, изучению наук для понимания окружающей действительности и себя.</a:t>
            </a:r>
          </a:p>
          <a:p>
            <a:pPr indent="450850" algn="just" eaLnBrk="0" hangingPunct="0">
              <a:buFontTx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Содействовать воспитанию у студентов потребности давать самостоятельную оценку фактам, явлениям социального мира;</a:t>
            </a:r>
          </a:p>
          <a:p>
            <a:pPr indent="450850" algn="just" eaLnBrk="0" hangingPunct="0">
              <a:buFontTx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Способствовать выработке гражданской позиции у студентов.</a:t>
            </a:r>
          </a:p>
          <a:p>
            <a:pPr indent="450850" algn="just" eaLnBrk="0" hangingPunct="0"/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Развивающая: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0850" algn="just" eaLnBrk="0" hangingPunct="0">
              <a:buFontTx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Способствовать развитию навыков работы в группах, парах;</a:t>
            </a:r>
          </a:p>
          <a:p>
            <a:pPr indent="450850" algn="just" eaLnBrk="0" hangingPunct="0">
              <a:buFontTx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 умения студентов устанавливать причинно-следственные связи, формулировать обоснованные выводы;</a:t>
            </a:r>
          </a:p>
          <a:p>
            <a:pPr indent="450850" algn="just" eaLnBrk="0" hangingPunct="0">
              <a:buFontTx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азвивать у обучающихся навыки критического мышления, восприятия различных источников информации, их анализа;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>
              <a:buFontTx/>
              <a:buChar char="•"/>
            </a:pPr>
            <a:r>
              <a:rPr lang="ru-RU" sz="1600" dirty="0">
                <a:latin typeface="Times New Roman" pitchFamily="18" charset="0"/>
                <a:cs typeface="Calibri" pitchFamily="34" charset="0"/>
              </a:rPr>
              <a:t>Содействовать коммуникации внутри учебной группы и за ее пределами, формулирование собственной аргументированной позиции.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778" y="71470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Титульный слайд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4578" y="1313299"/>
            <a:ext cx="8229600" cy="523441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xmlns="" val="295550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71546" y="246726"/>
            <a:ext cx="8534400" cy="1507067"/>
          </a:xfrm>
        </p:spPr>
        <p:txBody>
          <a:bodyPr/>
          <a:lstStyle/>
          <a:p>
            <a:pPr algn="ctr"/>
            <a:r>
              <a:rPr lang="ru-RU" dirty="0" smtClean="0"/>
              <a:t>Содержание (оглавление)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2351972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 smtClean="0">
                <a:solidFill>
                  <a:srgbClr val="FFFF00"/>
                </a:solidFill>
              </a:rPr>
              <a:t>Заголовки </a:t>
            </a:r>
            <a:r>
              <a:rPr lang="ru-RU" u="sng" dirty="0">
                <a:solidFill>
                  <a:srgbClr val="FFFF00"/>
                </a:solidFill>
              </a:rPr>
              <a:t>разделов (глав) должны точно повторять заголовки разделов (глав), параграфов в тексте работы.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1858" y="2735931"/>
            <a:ext cx="101013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</a:rPr>
              <a:t>Введение ………………………………………………………………………. 2 стр.</a:t>
            </a:r>
          </a:p>
          <a:p>
            <a:r>
              <a:rPr lang="ru-RU" sz="2000" dirty="0">
                <a:solidFill>
                  <a:srgbClr val="FFFF00"/>
                </a:solidFill>
              </a:rPr>
              <a:t>1 глава. История вопроса …………………………………………………….4 стр.</a:t>
            </a:r>
          </a:p>
          <a:p>
            <a:r>
              <a:rPr lang="ru-RU" sz="2000" dirty="0">
                <a:solidFill>
                  <a:srgbClr val="FFFF00"/>
                </a:solidFill>
              </a:rPr>
              <a:t>2 глава. Роль и место фразеологизмов в заголовках периодической печати</a:t>
            </a:r>
          </a:p>
          <a:p>
            <a:r>
              <a:rPr lang="ru-RU" sz="2000" dirty="0">
                <a:solidFill>
                  <a:srgbClr val="FFFF00"/>
                </a:solidFill>
              </a:rPr>
              <a:t>             2.1. Причины обращения журналистов к ФЕ ……………………6 стр.</a:t>
            </a:r>
          </a:p>
          <a:p>
            <a:r>
              <a:rPr lang="ru-RU" sz="2000" dirty="0">
                <a:solidFill>
                  <a:srgbClr val="FFFF00"/>
                </a:solidFill>
              </a:rPr>
              <a:t>             2.2. Способы классификации …………………………………......6 стр.</a:t>
            </a:r>
          </a:p>
          <a:p>
            <a:r>
              <a:rPr lang="ru-RU" sz="2000" dirty="0">
                <a:solidFill>
                  <a:srgbClr val="FFFF00"/>
                </a:solidFill>
              </a:rPr>
              <a:t>3 глава. Социологический аспект ………………………………………….9 стр.</a:t>
            </a:r>
          </a:p>
          <a:p>
            <a:r>
              <a:rPr lang="ru-RU" sz="2000" dirty="0">
                <a:solidFill>
                  <a:srgbClr val="FFFF00"/>
                </a:solidFill>
              </a:rPr>
              <a:t>Заключение ………………………………………………………………… 11 стр.</a:t>
            </a:r>
          </a:p>
          <a:p>
            <a:r>
              <a:rPr lang="ru-RU" sz="2000" dirty="0">
                <a:solidFill>
                  <a:srgbClr val="FFFF00"/>
                </a:solidFill>
              </a:rPr>
              <a:t>Список источников информации ………………………………………… 12 стр.</a:t>
            </a:r>
          </a:p>
          <a:p>
            <a:r>
              <a:rPr lang="ru-RU" sz="2000" dirty="0">
                <a:solidFill>
                  <a:srgbClr val="FFFF00"/>
                </a:solidFill>
              </a:rPr>
              <a:t>Приложения …………………………………………………………………. 13 стр.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409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77" y="0"/>
            <a:ext cx="8534400" cy="1507067"/>
          </a:xfrm>
        </p:spPr>
        <p:txBody>
          <a:bodyPr/>
          <a:lstStyle/>
          <a:p>
            <a:r>
              <a:rPr lang="ru-RU" dirty="0"/>
              <a:t>Структура списка 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6730" y="2679698"/>
            <a:ext cx="8534400" cy="3615267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rebuchet MS"/>
              </a:rPr>
              <a:t>нормативные акты;</a:t>
            </a:r>
          </a:p>
          <a:p>
            <a:pPr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rebuchet MS"/>
              </a:rPr>
              <a:t>книги;</a:t>
            </a:r>
          </a:p>
          <a:p>
            <a:pPr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rebuchet MS"/>
              </a:rPr>
              <a:t>печатная периодика;</a:t>
            </a:r>
          </a:p>
          <a:p>
            <a:pPr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rebuchet MS"/>
              </a:rPr>
              <a:t>источники на электронных носителях локального доступа;</a:t>
            </a:r>
          </a:p>
          <a:p>
            <a:pPr>
              <a:buFont typeface="Arial"/>
              <a:buChar char="•"/>
            </a:pPr>
            <a:r>
              <a:rPr lang="ru-RU" sz="3600" dirty="0">
                <a:solidFill>
                  <a:srgbClr val="000000"/>
                </a:solidFill>
                <a:latin typeface="Trebuchet MS"/>
              </a:rPr>
              <a:t>источники на электронных носителях удаленного доступа (т.е. интернет-источники).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17596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085" y="2932114"/>
            <a:ext cx="9757833" cy="9937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источников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34434" y="404813"/>
          <a:ext cx="11659030" cy="2407920"/>
        </p:xfrm>
        <a:graphic>
          <a:graphicData uri="http://schemas.openxmlformats.org/drawingml/2006/table">
            <a:tbl>
              <a:tblPr/>
              <a:tblGrid>
                <a:gridCol w="11465339"/>
                <a:gridCol w="193691"/>
              </a:tblGrid>
              <a:tr h="571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  <a:tab pos="1162050" algn="l"/>
                          <a:tab pos="1744663" algn="l"/>
                          <a:tab pos="2325688" algn="l"/>
                          <a:tab pos="2908300" algn="l"/>
                          <a:tab pos="3489325" algn="l"/>
                          <a:tab pos="4070350" algn="l"/>
                          <a:tab pos="4652963" algn="l"/>
                          <a:tab pos="5233988" algn="l"/>
                          <a:tab pos="5816600" algn="l"/>
                          <a:tab pos="6397625" algn="l"/>
                          <a:tab pos="6978650" algn="l"/>
                          <a:tab pos="7561263" algn="l"/>
                          <a:tab pos="8142288" algn="l"/>
                          <a:tab pos="8724900" algn="l"/>
                          <a:tab pos="9305925" algn="l"/>
                        </a:tabLst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Основная литература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212" marR="28212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7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[1] Розанова Н.М. Научно-исследовательская работа студента: учебно-практическое пособие – М.: КНОРУС, 2018 – 256 с.;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[2] Афанасьев В.В. Основы учебно-исследовательская деятельности: учебное пособие для среднего профессионального образования – М.: Издательство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Юрайт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2020 – 154с.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[3] Куклина Е.Н. Основы учебно-исследовательская деятельности: учебное пособие для СПО – М.: Издательство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Юрайт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2019 – 235с.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[4]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Сковородкина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И.З. Основы учебно-исследовательская деятельности: учебник – М.: КНОРУС, 2020 – 266с.</a:t>
                      </a:r>
                      <a:endParaRPr lang="ru-RU" sz="18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8212" marR="28212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24" name="Прямоугольник 4"/>
          <p:cNvSpPr>
            <a:spLocks noChangeArrowheads="1"/>
          </p:cNvSpPr>
          <p:nvPr/>
        </p:nvSpPr>
        <p:spPr bwMode="auto">
          <a:xfrm>
            <a:off x="239184" y="3141664"/>
            <a:ext cx="1195281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/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Хромов А.А., Шамрина М.Л., Из опыта проектной деятельности: Школа и производство, 2014.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Дьяченко В.К. Диалоги об образовательных технологиях.// Школьные технологии.- 2001.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x-none" smtClean="0">
                <a:latin typeface="Times New Roman" pitchFamily="18" charset="0"/>
                <a:cs typeface="Times New Roman" pitchFamily="18" charset="0"/>
              </a:rPr>
              <a:t>Кларин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М.В. Инновации в мировой педагогике. Рига, «Эксперимент», 1995.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Кильпатрик К., Основы метода: М-Л, 2013.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x-none" smtClean="0">
                <a:latin typeface="Times New Roman" pitchFamily="18" charset="0"/>
                <a:cs typeface="Times New Roman" pitchFamily="18" charset="0"/>
              </a:rPr>
              <a:t>Крюкова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Е.А. Теоретические основы проектирования и применения личностноразвивающих педагогических средств: автореф. дисс.д-ра пед. наук. Волгоград, 2000.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Машарова Т.В. Использование личностно-ориентированных технологий образовании. Материалы семинара. - Киров, 2000.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Мельников В.Е., Мигунов В.А., Петряков П.А. Метод проектов в преподавании образовательной области «Технология». - Н. Новгород, 2000.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4291"/>
            <a:ext cx="12192000" cy="150706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План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2068" y="2143664"/>
            <a:ext cx="8534400" cy="3615267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Виды </a:t>
            </a:r>
            <a:r>
              <a:rPr lang="ru-RU" sz="2800" dirty="0" smtClean="0">
                <a:solidFill>
                  <a:srgbClr val="FFFF00"/>
                </a:solidFill>
              </a:rPr>
              <a:t>логических операций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Структура </a:t>
            </a:r>
            <a:r>
              <a:rPr lang="ru-RU" sz="2800" dirty="0" smtClean="0">
                <a:solidFill>
                  <a:srgbClr val="FFFF00"/>
                </a:solidFill>
              </a:rPr>
              <a:t>исследования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Научная </a:t>
            </a:r>
            <a:r>
              <a:rPr lang="ru-RU" sz="2800" dirty="0" smtClean="0">
                <a:solidFill>
                  <a:srgbClr val="FFFF00"/>
                </a:solidFill>
              </a:rPr>
              <a:t>организация самостоятельной работы обучающихся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endParaRPr lang="ru-RU" sz="28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5538"/>
            <a:ext cx="12191999" cy="2374900"/>
          </a:xfrm>
        </p:spPr>
        <p:txBody>
          <a:bodyPr/>
          <a:lstStyle/>
          <a:p>
            <a:pPr marL="609600" indent="-609600"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1.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Виды логических операций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63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lnSpc>
                <a:spcPct val="105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определения. Ошибки в определении</a:t>
            </a:r>
            <a:r>
              <a:rPr lang="ru-RU" sz="14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endParaRPr lang="ru-RU" sz="1400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1. </a:t>
            </a:r>
            <a:r>
              <a:rPr lang="ru-RU" sz="13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должно быть соразмерным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Это значит, что объем определяющего должен полностью совпадать с объемом определяемого. Так, приводившееся определение: «Кража есть тайное хищение чужого имущества» – соразмерно. Определяемое и определяющее можно переставить местами, и смысл не изменится: «Всякое тайное хищение чужого имущества есть кража». По сути, это равнозначные понятия.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правило соразмерности нарушается, то возможны две логические ошибки: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 </a:t>
            </a:r>
            <a:r>
              <a:rPr lang="ru-RU" sz="13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слишком широкое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Например, если мы скажем: «Кража есть хищение чужого имущества» (без указания, что оно «тайное»), то под это определение подойдут и грабеж, и мошенничество, и разбой. А это разные преступления;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 </a:t>
            </a:r>
            <a:r>
              <a:rPr lang="ru-RU" sz="13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слишком узкое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Так, если мы скажем: «Кража есть тайное хищение чужих денег», то таким определением не будут охватываться все возможные виды кражи.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2. </a:t>
            </a:r>
            <a:r>
              <a:rPr lang="ru-RU" sz="13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не должно быть только отрицательным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Это означает, что в определении могут быть отрицательные признаки, но ими нельзя ограничиваться. Например, в определении «Иностранными гражданами являются лица, обладающие гражданством иностранного государства и не имеющие гражданства Российской Федерации» есть отрицательный признак: «не имеющие гражданства Российской Федерации», но он сочетается с положительным: «лица, обладающие гражданством иностранного государства». Такое определение правильное. Нарушение этого правила означает логическую ошибку, которая называется «определение только отрицательное». Например: «Атеизм есть отрицание Бога». Надо добавить: «и утверждение бытия человека на Земле».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3. </a:t>
            </a:r>
            <a:r>
              <a:rPr lang="ru-RU" sz="13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Нельзя раскрывать определяемое через самое себя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Иными словами, определяемое понятие не должно повторяться в определяющем ни прямо, ни косвенно. При нарушении этого правила могут быть две логические ошибки: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 </a:t>
            </a:r>
            <a:r>
              <a:rPr lang="ru-RU" sz="13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тавтология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Так, в действовавшем прежде законодательстве коллегия адвокатов определялась как «объединение лиц, занимающихся адвокатской деятельностью». Получалось «масло масляное». Такая ошибка называется еще «</a:t>
            </a:r>
            <a:r>
              <a:rPr lang="ru-RU" sz="1300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idem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300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300" dirty="0" err="1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idem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(«то же через то же»). В проекте нового законодательства была предпринята попытка избежать подобной ошибки. Коллегия адвокатов стала определяться как «организация профессиональных юристов, добровольно объединившихся в целях оказания квалифицированной юридической помощи физическим и юридическим лицам». Тавтологии не стало, но появилась новая ошибка – определение слишком широкое. Оно охватывает не только коллегию адвокатов, а и любое иное объединение юристов. Строго говоря, излишним является и признак «профессиональный»: непрофессиональный юрист – не юрист. В новом Федеральном законе «Об адвокатской деятельности и адвокатуре Российской Федерации» эти ошибки в основном устранены;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 </a:t>
            </a:r>
            <a:r>
              <a:rPr lang="ru-RU" sz="13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 в определении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Это более завуалированная ошибка, когда определяющее понятие, в свою очередь, само раскрывается через определяемое. Так, в юридической литературе долгое время фигурировало следующее определение права: это «система норм, имеющая задачей охранять и оправдывать существующий правопорядок». А что такое правопорядок? Он сам определяется через право! Получается «круг».</a:t>
            </a:r>
          </a:p>
          <a:p>
            <a:pPr indent="180340" algn="just">
              <a:lnSpc>
                <a:spcPct val="105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4. </a:t>
            </a:r>
            <a:r>
              <a:rPr lang="ru-RU" sz="1300" i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Нельзя определять неизвестное через неизвестное</a:t>
            </a:r>
            <a:r>
              <a:rPr lang="ru-RU" sz="130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Иначе – тоже логическая ошибка: «определение через неизвестное». Например, в печати приводилось такое определение: «Ваучер – это сертификат, удостоверяющий определенные отношения между эмитентом (в данном случае государством) и лицом, получившим этот сертификат в процессе безвозмездного распределения части государственной собственности». А что такое «сертификат»? И что такое «эмитент»? Эти понятия сами требуют соответствующего определения.</a:t>
            </a:r>
            <a:endParaRPr lang="ru-RU" sz="13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392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5538"/>
            <a:ext cx="12191999" cy="2374900"/>
          </a:xfrm>
        </p:spPr>
        <p:txBody>
          <a:bodyPr/>
          <a:lstStyle/>
          <a:p>
            <a:pPr marL="609600" indent="-609600" algn="ctr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2.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Структура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исследования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2"/>
          <p:cNvGrpSpPr>
            <a:grpSpLocks noChangeAspect="1"/>
          </p:cNvGrpSpPr>
          <p:nvPr/>
        </p:nvGrpSpPr>
        <p:grpSpPr bwMode="auto">
          <a:xfrm>
            <a:off x="1992314" y="476250"/>
            <a:ext cx="8207375" cy="6192838"/>
            <a:chOff x="1557" y="11279"/>
            <a:chExt cx="5040" cy="8280"/>
          </a:xfrm>
        </p:grpSpPr>
        <p:cxnSp>
          <p:nvCxnSpPr>
            <p:cNvPr id="1028" name="_s1028"/>
            <p:cNvCxnSpPr>
              <a:cxnSpLocks noChangeShapeType="1"/>
              <a:stCxn id="16" idx="2"/>
              <a:endCxn id="3" idx="3"/>
            </p:cNvCxnSpPr>
            <p:nvPr/>
          </p:nvCxnSpPr>
          <p:spPr bwMode="auto">
            <a:xfrm rot="10800000">
              <a:off x="4033" y="11999"/>
              <a:ext cx="404" cy="6159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29" name="_s1029"/>
            <p:cNvCxnSpPr>
              <a:cxnSpLocks noChangeShapeType="1"/>
              <a:stCxn id="9" idx="4"/>
              <a:endCxn id="3" idx="3"/>
            </p:cNvCxnSpPr>
            <p:nvPr/>
          </p:nvCxnSpPr>
          <p:spPr bwMode="auto">
            <a:xfrm flipV="1">
              <a:off x="3684" y="11999"/>
              <a:ext cx="349" cy="2918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0" name="_s1030"/>
            <p:cNvCxnSpPr>
              <a:cxnSpLocks noChangeShapeType="1"/>
              <a:stCxn id="14" idx="2"/>
              <a:endCxn id="3" idx="3"/>
            </p:cNvCxnSpPr>
            <p:nvPr/>
          </p:nvCxnSpPr>
          <p:spPr bwMode="auto">
            <a:xfrm rot="10800000">
              <a:off x="4033" y="11999"/>
              <a:ext cx="404" cy="5079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1" name="_s1031"/>
            <p:cNvCxnSpPr>
              <a:cxnSpLocks noChangeShapeType="1"/>
              <a:stCxn id="15" idx="4"/>
              <a:endCxn id="3" idx="3"/>
            </p:cNvCxnSpPr>
            <p:nvPr/>
          </p:nvCxnSpPr>
          <p:spPr bwMode="auto">
            <a:xfrm flipV="1">
              <a:off x="3685" y="11999"/>
              <a:ext cx="348" cy="6159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2" name="_s1032"/>
            <p:cNvCxnSpPr>
              <a:cxnSpLocks noChangeShapeType="1"/>
              <a:stCxn id="12" idx="2"/>
              <a:endCxn id="3" idx="3"/>
            </p:cNvCxnSpPr>
            <p:nvPr/>
          </p:nvCxnSpPr>
          <p:spPr bwMode="auto">
            <a:xfrm rot="10800000">
              <a:off x="4033" y="11999"/>
              <a:ext cx="404" cy="3998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3" name="_s1033"/>
            <p:cNvCxnSpPr>
              <a:cxnSpLocks noChangeShapeType="1"/>
              <a:stCxn id="11" idx="4"/>
              <a:endCxn id="3" idx="3"/>
            </p:cNvCxnSpPr>
            <p:nvPr/>
          </p:nvCxnSpPr>
          <p:spPr bwMode="auto">
            <a:xfrm flipV="1">
              <a:off x="3684" y="11999"/>
              <a:ext cx="349" cy="3998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4" name="_s1034"/>
            <p:cNvCxnSpPr>
              <a:cxnSpLocks noChangeShapeType="1"/>
              <a:stCxn id="10" idx="2"/>
              <a:endCxn id="3" idx="3"/>
            </p:cNvCxnSpPr>
            <p:nvPr/>
          </p:nvCxnSpPr>
          <p:spPr bwMode="auto">
            <a:xfrm rot="10800000">
              <a:off x="4033" y="11999"/>
              <a:ext cx="404" cy="2918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5" name="_s1035"/>
            <p:cNvCxnSpPr>
              <a:cxnSpLocks noChangeShapeType="1"/>
              <a:stCxn id="13" idx="5"/>
              <a:endCxn id="3" idx="3"/>
            </p:cNvCxnSpPr>
            <p:nvPr/>
          </p:nvCxnSpPr>
          <p:spPr bwMode="auto">
            <a:xfrm flipV="1">
              <a:off x="3717" y="11999"/>
              <a:ext cx="316" cy="5000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6" name="_s1036"/>
            <p:cNvCxnSpPr>
              <a:cxnSpLocks noChangeShapeType="1"/>
              <a:stCxn id="8" idx="2"/>
              <a:endCxn id="3" idx="3"/>
            </p:cNvCxnSpPr>
            <p:nvPr/>
          </p:nvCxnSpPr>
          <p:spPr bwMode="auto">
            <a:xfrm rot="10800000">
              <a:off x="4033" y="11999"/>
              <a:ext cx="404" cy="1840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7" name="_s1037"/>
            <p:cNvCxnSpPr>
              <a:cxnSpLocks noChangeShapeType="1"/>
              <a:stCxn id="7" idx="4"/>
              <a:endCxn id="3" idx="3"/>
            </p:cNvCxnSpPr>
            <p:nvPr/>
          </p:nvCxnSpPr>
          <p:spPr bwMode="auto">
            <a:xfrm flipV="1">
              <a:off x="3685" y="11999"/>
              <a:ext cx="348" cy="1840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8" name="_s1038"/>
            <p:cNvCxnSpPr>
              <a:cxnSpLocks noChangeShapeType="1"/>
              <a:stCxn id="6" idx="2"/>
              <a:endCxn id="3" idx="3"/>
            </p:cNvCxnSpPr>
            <p:nvPr/>
          </p:nvCxnSpPr>
          <p:spPr bwMode="auto">
            <a:xfrm rot="10800000">
              <a:off x="4033" y="11999"/>
              <a:ext cx="404" cy="759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9" name="_s1039"/>
            <p:cNvCxnSpPr>
              <a:cxnSpLocks noChangeShapeType="1"/>
              <a:stCxn id="5" idx="4"/>
              <a:endCxn id="3" idx="3"/>
            </p:cNvCxnSpPr>
            <p:nvPr/>
          </p:nvCxnSpPr>
          <p:spPr bwMode="auto">
            <a:xfrm flipV="1">
              <a:off x="3685" y="11999"/>
              <a:ext cx="348" cy="759"/>
            </a:xfrm>
            <a:prstGeom prst="bentConnector2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40" name="_s1040"/>
            <p:cNvCxnSpPr>
              <a:cxnSpLocks noChangeShapeType="1"/>
              <a:stCxn id="4" idx="0"/>
              <a:endCxn id="3" idx="3"/>
            </p:cNvCxnSpPr>
            <p:nvPr/>
          </p:nvCxnSpPr>
          <p:spPr bwMode="auto">
            <a:xfrm rot="5400000" flipH="1">
              <a:off x="644" y="15388"/>
              <a:ext cx="6840" cy="61"/>
            </a:xfrm>
            <a:prstGeom prst="bentConnector3">
              <a:avLst>
                <a:gd name="adj1" fmla="val 2236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" name="_s1041"/>
            <p:cNvSpPr>
              <a:spLocks noChangeArrowheads="1"/>
            </p:cNvSpPr>
            <p:nvPr/>
          </p:nvSpPr>
          <p:spPr bwMode="auto">
            <a:xfrm>
              <a:off x="2711" y="11279"/>
              <a:ext cx="2675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accent1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Общие методы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" name="_s1042"/>
            <p:cNvSpPr>
              <a:spLocks noChangeArrowheads="1"/>
            </p:cNvSpPr>
            <p:nvPr/>
          </p:nvSpPr>
          <p:spPr bwMode="auto">
            <a:xfrm>
              <a:off x="2997" y="18839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Классификация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_s1043"/>
            <p:cNvSpPr>
              <a:spLocks noChangeArrowheads="1"/>
            </p:cNvSpPr>
            <p:nvPr/>
          </p:nvSpPr>
          <p:spPr bwMode="auto">
            <a:xfrm>
              <a:off x="1558" y="12359"/>
              <a:ext cx="2159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 Анализ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_s1044"/>
            <p:cNvSpPr>
              <a:spLocks noChangeArrowheads="1"/>
            </p:cNvSpPr>
            <p:nvPr/>
          </p:nvSpPr>
          <p:spPr bwMode="auto">
            <a:xfrm>
              <a:off x="4437" y="12359"/>
              <a:ext cx="2159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Синтез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_s1045"/>
            <p:cNvSpPr>
              <a:spLocks noChangeArrowheads="1"/>
            </p:cNvSpPr>
            <p:nvPr/>
          </p:nvSpPr>
          <p:spPr bwMode="auto">
            <a:xfrm>
              <a:off x="1560" y="13439"/>
              <a:ext cx="2157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Метафизика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_s1046"/>
            <p:cNvSpPr>
              <a:spLocks noChangeArrowheads="1"/>
            </p:cNvSpPr>
            <p:nvPr/>
          </p:nvSpPr>
          <p:spPr bwMode="auto">
            <a:xfrm>
              <a:off x="4437" y="13439"/>
              <a:ext cx="2157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Диалектика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_s1047"/>
            <p:cNvSpPr>
              <a:spLocks noChangeArrowheads="1"/>
            </p:cNvSpPr>
            <p:nvPr/>
          </p:nvSpPr>
          <p:spPr bwMode="auto">
            <a:xfrm>
              <a:off x="1557" y="14519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Индукция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_s1048"/>
            <p:cNvSpPr>
              <a:spLocks noChangeArrowheads="1"/>
            </p:cNvSpPr>
            <p:nvPr/>
          </p:nvSpPr>
          <p:spPr bwMode="auto">
            <a:xfrm>
              <a:off x="4437" y="14519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Дедукция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_s1049"/>
            <p:cNvSpPr>
              <a:spLocks noChangeArrowheads="1"/>
            </p:cNvSpPr>
            <p:nvPr/>
          </p:nvSpPr>
          <p:spPr bwMode="auto">
            <a:xfrm>
              <a:off x="1557" y="15599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Обобщение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_s1050"/>
            <p:cNvSpPr>
              <a:spLocks noChangeArrowheads="1"/>
            </p:cNvSpPr>
            <p:nvPr/>
          </p:nvSpPr>
          <p:spPr bwMode="auto">
            <a:xfrm>
              <a:off x="4437" y="15599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Абстрагирование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_s1051"/>
            <p:cNvSpPr>
              <a:spLocks noChangeArrowheads="1"/>
            </p:cNvSpPr>
            <p:nvPr/>
          </p:nvSpPr>
          <p:spPr bwMode="auto">
            <a:xfrm>
              <a:off x="1557" y="16679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Аналогия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_s1052"/>
            <p:cNvSpPr>
              <a:spLocks noChangeArrowheads="1"/>
            </p:cNvSpPr>
            <p:nvPr/>
          </p:nvSpPr>
          <p:spPr bwMode="auto">
            <a:xfrm>
              <a:off x="4437" y="16679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Моделирование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_s1053"/>
            <p:cNvSpPr>
              <a:spLocks noChangeArrowheads="1"/>
            </p:cNvSpPr>
            <p:nvPr/>
          </p:nvSpPr>
          <p:spPr bwMode="auto">
            <a:xfrm>
              <a:off x="1557" y="17759"/>
              <a:ext cx="2160" cy="720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Исторический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_s1054"/>
            <p:cNvSpPr>
              <a:spLocks noChangeArrowheads="1"/>
            </p:cNvSpPr>
            <p:nvPr/>
          </p:nvSpPr>
          <p:spPr bwMode="auto">
            <a:xfrm>
              <a:off x="4437" y="17759"/>
              <a:ext cx="2160" cy="719"/>
            </a:xfrm>
            <a:prstGeom prst="cube">
              <a:avLst>
                <a:gd name="adj" fmla="val 10764"/>
              </a:avLst>
            </a:prstGeom>
            <a:gradFill rotWithShape="0">
              <a:gsLst>
                <a:gs pos="0">
                  <a:schemeClr val="folHlink">
                    <a:alpha val="39999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Логический</a:t>
              </a:r>
              <a:endPara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916142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283" y="2158658"/>
            <a:ext cx="9588979" cy="361526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i="1" dirty="0">
                <a:solidFill>
                  <a:srgbClr val="FFFF00"/>
                </a:solidFill>
              </a:rPr>
              <a:t>1</a:t>
            </a:r>
            <a:r>
              <a:rPr lang="ru-RU" altLang="ru-RU" sz="2400" dirty="0">
                <a:solidFill>
                  <a:srgbClr val="FFFF00"/>
                </a:solidFill>
              </a:rPr>
              <a:t>. </a:t>
            </a:r>
            <a:r>
              <a:rPr lang="ru-RU" altLang="ru-RU" sz="2400" b="1" i="1" dirty="0">
                <a:solidFill>
                  <a:srgbClr val="FFFF00"/>
                </a:solidFill>
              </a:rPr>
              <a:t>Анализ</a:t>
            </a:r>
            <a:r>
              <a:rPr lang="ru-RU" altLang="ru-RU" sz="2400" dirty="0">
                <a:solidFill>
                  <a:srgbClr val="FFFF00"/>
                </a:solidFill>
              </a:rPr>
              <a:t> – мысленное или реальное разделение объекта  на составные части с целью их отдельного изучения. В качестве частей могут быть взяты составляющие элементы, свойства, признаки или отношения рассматриваемого объекта.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 b="1" i="1" dirty="0">
                <a:solidFill>
                  <a:srgbClr val="FFFF00"/>
                </a:solidFill>
              </a:rPr>
              <a:t>2. Синтез</a:t>
            </a:r>
            <a:r>
              <a:rPr lang="ru-RU" altLang="ru-RU" sz="2400" dirty="0">
                <a:solidFill>
                  <a:srgbClr val="FFFF00"/>
                </a:solidFill>
              </a:rPr>
              <a:t> – изучение объекта, как единого целого. Соединение воедино составных частей изучаемого объекта, расчленённых в результате анализа. </a:t>
            </a:r>
          </a:p>
          <a:p>
            <a:pPr>
              <a:lnSpc>
                <a:spcPct val="90000"/>
              </a:lnSpc>
            </a:pPr>
            <a:endParaRPr lang="ru-RU" altLang="ru-RU" sz="24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2400" dirty="0">
                <a:solidFill>
                  <a:srgbClr val="FFFF00"/>
                </a:solidFill>
              </a:rPr>
              <a:t>Синтез не означает простое механическое соединение разъединенных элементов в единую систему. Он раскрывает место и роль каждого элемента в системе целого, устанавливает их взаимосвязь и взаимообусловленность.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76266" y="332643"/>
            <a:ext cx="8534400" cy="1507067"/>
          </a:xfrm>
        </p:spPr>
        <p:txBody>
          <a:bodyPr/>
          <a:lstStyle/>
          <a:p>
            <a:r>
              <a:rPr lang="ru-RU" altLang="ru-RU" sz="3700" b="1" dirty="0"/>
              <a:t>Общие методы:</a:t>
            </a:r>
          </a:p>
        </p:txBody>
      </p:sp>
    </p:spTree>
    <p:extLst>
      <p:ext uri="{BB962C8B-B14F-4D97-AF65-F5344CB8AC3E}">
        <p14:creationId xmlns:p14="http://schemas.microsoft.com/office/powerpoint/2010/main" xmlns="" val="4095136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214</TotalTime>
  <Words>1656</Words>
  <Application>Microsoft Office PowerPoint</Application>
  <PresentationFormat>Произвольный</PresentationFormat>
  <Paragraphs>238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Сектор</vt:lpstr>
      <vt:lpstr>Слайд 1</vt:lpstr>
      <vt:lpstr>Слайд 2</vt:lpstr>
      <vt:lpstr>Слайд 3</vt:lpstr>
      <vt:lpstr>План </vt:lpstr>
      <vt:lpstr>1. Виды логических операций</vt:lpstr>
      <vt:lpstr>Слайд 6</vt:lpstr>
      <vt:lpstr>2. Структура исследования</vt:lpstr>
      <vt:lpstr>Слайд 8</vt:lpstr>
      <vt:lpstr>Общие методы:</vt:lpstr>
      <vt:lpstr>Слайд 10</vt:lpstr>
      <vt:lpstr>Слайд 11</vt:lpstr>
      <vt:lpstr>Общие методы:</vt:lpstr>
      <vt:lpstr>Слайд 13</vt:lpstr>
      <vt:lpstr>Методы теоретического познания:</vt:lpstr>
      <vt:lpstr>Методы теоретического познания:</vt:lpstr>
      <vt:lpstr>Методы эмпирического  познания:</vt:lpstr>
      <vt:lpstr>Слайд 17</vt:lpstr>
      <vt:lpstr>Введение </vt:lpstr>
      <vt:lpstr>Актуальность темы работы </vt:lpstr>
      <vt:lpstr>Постановка и формулировка проблемы </vt:lpstr>
      <vt:lpstr>Разработанность исследуемой проблемы </vt:lpstr>
      <vt:lpstr>Цель </vt:lpstr>
      <vt:lpstr>Объект </vt:lpstr>
      <vt:lpstr>Гипотеза </vt:lpstr>
      <vt:lpstr>Результаты</vt:lpstr>
      <vt:lpstr>Заключение (выводы)</vt:lpstr>
      <vt:lpstr>Слайд 27</vt:lpstr>
      <vt:lpstr>Классификация экспериментов:</vt:lpstr>
      <vt:lpstr>2. Научная организация самостоятельной работы обучающихся</vt:lpstr>
      <vt:lpstr>Титульный слайд </vt:lpstr>
      <vt:lpstr>Содержание (оглавление)</vt:lpstr>
      <vt:lpstr>Структура списка литературы</vt:lpstr>
      <vt:lpstr>Список источников</vt:lpstr>
      <vt:lpstr>Слайд 34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Преподаватель</dc:creator>
  <cp:lastModifiedBy>byten</cp:lastModifiedBy>
  <cp:revision>11</cp:revision>
  <dcterms:created xsi:type="dcterms:W3CDTF">2021-10-12T06:20:16Z</dcterms:created>
  <dcterms:modified xsi:type="dcterms:W3CDTF">2021-12-21T18:57:38Z</dcterms:modified>
</cp:coreProperties>
</file>