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  <Override PartName="/ppt/charts/colors10.xml" ContentType="application/vnd.ms-office.chartcolorstyle+xml"/>
  <Override PartName="/ppt/charts/style10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0" r:id="rId2"/>
  </p:sldMasterIdLst>
  <p:notesMasterIdLst>
    <p:notesMasterId r:id="rId24"/>
  </p:notesMasterIdLst>
  <p:sldIdLst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90" r:id="rId20"/>
    <p:sldId id="291" r:id="rId21"/>
    <p:sldId id="296" r:id="rId22"/>
    <p:sldId id="295" r:id="rId23"/>
  </p:sldIdLst>
  <p:sldSz cx="9144000" cy="6858000" type="screen4x3"/>
  <p:notesSz cx="6797675" cy="9926638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704" autoAdjust="0"/>
  </p:normalViewPr>
  <p:slideViewPr>
    <p:cSldViewPr>
      <p:cViewPr varScale="1">
        <p:scale>
          <a:sx n="74" d="100"/>
          <a:sy n="74" d="100"/>
        </p:scale>
        <p:origin x="-12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6.xml"/><Relationship Id="rId4" Type="http://schemas.microsoft.com/office/2011/relationships/chartStyle" Target="style1.xml"/></Relationships>
</file>

<file path=ppt/charts/_rels/chart17.xml.rels><?xml version="1.0" encoding="UTF-8" standalone="yes"?>
<Relationships xmlns="http://schemas.openxmlformats.org/package/2006/relationships"><Relationship Id="rId3" Type="http://schemas.microsoft.com/office/2011/relationships/chartColorStyle" Target="colors6.xml"/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7.xml"/><Relationship Id="rId4" Type="http://schemas.microsoft.com/office/2011/relationships/chartStyle" Target="style6.xml"/></Relationships>
</file>

<file path=ppt/charts/_rels/chart18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18.xml"/><Relationship Id="rId4" Type="http://schemas.microsoft.com/office/2011/relationships/chartStyle" Target="style7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20.xml"/><Relationship Id="rId4" Type="http://schemas.microsoft.com/office/2011/relationships/chartStyle" Target="style10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825551411336726E-2"/>
          <c:y val="0.13731757282686238"/>
          <c:w val="0.82721936465472468"/>
          <c:h val="0.7333045915979670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Лист1!$B$5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Лист1!$C$4:$D$4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Лист1!$C$5:$D$5</c:f>
              <c:numCache>
                <c:formatCode>General</c:formatCode>
                <c:ptCount val="2"/>
                <c:pt idx="0">
                  <c:v>20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Лист1!$B$6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Лист1!$C$4:$D$4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Лист1!$C$6:$D$6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571328"/>
        <c:axId val="179581312"/>
      </c:barChart>
      <c:catAx>
        <c:axId val="1795713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9581312"/>
        <c:crosses val="autoZero"/>
        <c:auto val="1"/>
        <c:lblAlgn val="ctr"/>
        <c:lblOffset val="100"/>
        <c:noMultiLvlLbl val="0"/>
      </c:catAx>
      <c:valAx>
        <c:axId val="17958131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795713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0750273941885282E-2"/>
          <c:y val="9.986114635301363E-2"/>
          <c:w val="0.89143708051939552"/>
          <c:h val="0.787902492560844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Лист10!$B$4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Лист10!$C$3:$D$3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Лист10!$C$4:$D$4</c:f>
              <c:numCache>
                <c:formatCode>General</c:formatCode>
                <c:ptCount val="2"/>
                <c:pt idx="0">
                  <c:v>13</c:v>
                </c:pt>
                <c:pt idx="1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Лист10!$B$5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Лист10!$C$3:$D$3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Лист10!$C$5:$D$5</c:f>
              <c:numCache>
                <c:formatCode>General</c:formatCode>
                <c:ptCount val="2"/>
                <c:pt idx="0">
                  <c:v>7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890176"/>
        <c:axId val="129891712"/>
      </c:barChart>
      <c:catAx>
        <c:axId val="129890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9891712"/>
        <c:crosses val="autoZero"/>
        <c:auto val="1"/>
        <c:lblAlgn val="ctr"/>
        <c:lblOffset val="100"/>
        <c:noMultiLvlLbl val="0"/>
      </c:catAx>
      <c:valAx>
        <c:axId val="12989171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9890176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0232349018756962E-2"/>
          <c:y val="7.5377007507185401E-2"/>
          <c:w val="0.87166991523461868"/>
          <c:h val="0.801732047429229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Лист11!$B$4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Лист11!$C$3:$D$3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Лист11!$C$4:$D$4</c:f>
              <c:numCache>
                <c:formatCode>General</c:formatCode>
                <c:ptCount val="2"/>
                <c:pt idx="0">
                  <c:v>18</c:v>
                </c:pt>
                <c:pt idx="1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Лист11!$B$5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Лист11!$C$3:$D$3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Лист11!$C$5:$D$5</c:f>
              <c:numCache>
                <c:formatCode>General</c:formatCode>
                <c:ptCount val="2"/>
                <c:pt idx="0">
                  <c:v>2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9495808"/>
        <c:axId val="129497344"/>
      </c:barChart>
      <c:catAx>
        <c:axId val="129495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9497344"/>
        <c:crosses val="autoZero"/>
        <c:auto val="1"/>
        <c:lblAlgn val="ctr"/>
        <c:lblOffset val="100"/>
        <c:noMultiLvlLbl val="0"/>
      </c:catAx>
      <c:valAx>
        <c:axId val="1294973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9495808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Лист12!$B$4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Лист12!$C$3:$D$3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Лист12!$C$4:$D$4</c:f>
              <c:numCache>
                <c:formatCode>General</c:formatCode>
                <c:ptCount val="2"/>
                <c:pt idx="0">
                  <c:v>17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Лист12!$B$5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Лист12!$C$3:$D$3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Лист12!$C$5:$D$5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0347392"/>
        <c:axId val="130348928"/>
      </c:barChart>
      <c:catAx>
        <c:axId val="130347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0348928"/>
        <c:crosses val="autoZero"/>
        <c:auto val="1"/>
        <c:lblAlgn val="ctr"/>
        <c:lblOffset val="100"/>
        <c:noMultiLvlLbl val="0"/>
      </c:catAx>
      <c:valAx>
        <c:axId val="1303489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30347392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5039398358146025E-2"/>
          <c:y val="0.16867726747106343"/>
          <c:w val="0.82711900429500629"/>
          <c:h val="0.553188730203686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Лист13!$C$3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Лист13!$B$4:$B$12</c:f>
              <c:strCache>
                <c:ptCount val="9"/>
                <c:pt idx="0">
                  <c:v>Биология</c:v>
                </c:pt>
                <c:pt idx="1">
                  <c:v>Химия</c:v>
                </c:pt>
                <c:pt idx="2">
                  <c:v>Литература</c:v>
                </c:pt>
                <c:pt idx="3">
                  <c:v>Физика</c:v>
                </c:pt>
                <c:pt idx="4">
                  <c:v>Информатика</c:v>
                </c:pt>
                <c:pt idx="5">
                  <c:v>Англ.язык</c:v>
                </c:pt>
                <c:pt idx="6">
                  <c:v>Русский язык</c:v>
                </c:pt>
                <c:pt idx="7">
                  <c:v>Математика</c:v>
                </c:pt>
                <c:pt idx="8">
                  <c:v>История</c:v>
                </c:pt>
              </c:strCache>
            </c:strRef>
          </c:cat>
          <c:val>
            <c:numRef>
              <c:f>Лист13!$C$4:$C$12</c:f>
              <c:numCache>
                <c:formatCode>General</c:formatCode>
                <c:ptCount val="9"/>
                <c:pt idx="0">
                  <c:v>4</c:v>
                </c:pt>
                <c:pt idx="1">
                  <c:v>9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1</c:v>
                </c:pt>
                <c:pt idx="7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Лист13!$D$3</c:f>
              <c:strCache>
                <c:ptCount val="1"/>
                <c:pt idx="0">
                  <c:v>Л12-1</c:v>
                </c:pt>
              </c:strCache>
            </c:strRef>
          </c:tx>
          <c:invertIfNegative val="0"/>
          <c:cat>
            <c:strRef>
              <c:f>Лист13!$B$4:$B$12</c:f>
              <c:strCache>
                <c:ptCount val="9"/>
                <c:pt idx="0">
                  <c:v>Биология</c:v>
                </c:pt>
                <c:pt idx="1">
                  <c:v>Химия</c:v>
                </c:pt>
                <c:pt idx="2">
                  <c:v>Литература</c:v>
                </c:pt>
                <c:pt idx="3">
                  <c:v>Физика</c:v>
                </c:pt>
                <c:pt idx="4">
                  <c:v>Информатика</c:v>
                </c:pt>
                <c:pt idx="5">
                  <c:v>Англ.язык</c:v>
                </c:pt>
                <c:pt idx="6">
                  <c:v>Русский язык</c:v>
                </c:pt>
                <c:pt idx="7">
                  <c:v>Математика</c:v>
                </c:pt>
                <c:pt idx="8">
                  <c:v>История</c:v>
                </c:pt>
              </c:strCache>
            </c:strRef>
          </c:cat>
          <c:val>
            <c:numRef>
              <c:f>Лист13!$D$4:$D$12</c:f>
              <c:numCache>
                <c:formatCode>General</c:formatCode>
                <c:ptCount val="9"/>
                <c:pt idx="0">
                  <c:v>3</c:v>
                </c:pt>
                <c:pt idx="1">
                  <c:v>9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7">
                  <c:v>3</c:v>
                </c:pt>
                <c:pt idx="8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748224"/>
        <c:axId val="221754112"/>
      </c:barChart>
      <c:catAx>
        <c:axId val="221748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1754112"/>
        <c:crosses val="autoZero"/>
        <c:auto val="1"/>
        <c:lblAlgn val="ctr"/>
        <c:lblOffset val="100"/>
        <c:noMultiLvlLbl val="0"/>
      </c:catAx>
      <c:valAx>
        <c:axId val="22175411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221748224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7349944757701009E-2"/>
          <c:y val="2.8780775857476355E-2"/>
          <c:w val="0.86148061617178584"/>
          <c:h val="0.750747932355113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Лист13!$I$3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Лист13!$H$4:$H$14</c:f>
              <c:strCache>
                <c:ptCount val="11"/>
                <c:pt idx="0">
                  <c:v>Химия</c:v>
                </c:pt>
                <c:pt idx="1">
                  <c:v>Биология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Физика</c:v>
                </c:pt>
                <c:pt idx="6">
                  <c:v>Физкультура</c:v>
                </c:pt>
                <c:pt idx="7">
                  <c:v>Русский язык</c:v>
                </c:pt>
                <c:pt idx="8">
                  <c:v>ОБЖ</c:v>
                </c:pt>
                <c:pt idx="9">
                  <c:v>Литература</c:v>
                </c:pt>
                <c:pt idx="10">
                  <c:v>Информатика</c:v>
                </c:pt>
              </c:strCache>
            </c:strRef>
          </c:cat>
          <c:val>
            <c:numRef>
              <c:f>Лист13!$I$4:$I$14</c:f>
              <c:numCache>
                <c:formatCode>General</c:formatCode>
                <c:ptCount val="11"/>
                <c:pt idx="0">
                  <c:v>10</c:v>
                </c:pt>
                <c:pt idx="1">
                  <c:v>11</c:v>
                </c:pt>
                <c:pt idx="2">
                  <c:v>7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Лист13!$J$3</c:f>
              <c:strCache>
                <c:ptCount val="1"/>
                <c:pt idx="0">
                  <c:v>Л12-1</c:v>
                </c:pt>
              </c:strCache>
            </c:strRef>
          </c:tx>
          <c:invertIfNegative val="0"/>
          <c:cat>
            <c:strRef>
              <c:f>Лист13!$H$4:$H$14</c:f>
              <c:strCache>
                <c:ptCount val="11"/>
                <c:pt idx="0">
                  <c:v>Химия</c:v>
                </c:pt>
                <c:pt idx="1">
                  <c:v>Биология</c:v>
                </c:pt>
                <c:pt idx="2">
                  <c:v>Математика</c:v>
                </c:pt>
                <c:pt idx="3">
                  <c:v>История</c:v>
                </c:pt>
                <c:pt idx="4">
                  <c:v>Обществознание</c:v>
                </c:pt>
                <c:pt idx="5">
                  <c:v>Физика</c:v>
                </c:pt>
                <c:pt idx="6">
                  <c:v>Физкультура</c:v>
                </c:pt>
                <c:pt idx="7">
                  <c:v>Русский язык</c:v>
                </c:pt>
                <c:pt idx="8">
                  <c:v>ОБЖ</c:v>
                </c:pt>
                <c:pt idx="9">
                  <c:v>Литература</c:v>
                </c:pt>
                <c:pt idx="10">
                  <c:v>Информатика</c:v>
                </c:pt>
              </c:strCache>
            </c:strRef>
          </c:cat>
          <c:val>
            <c:numRef>
              <c:f>Лист13!$J$4:$J$14</c:f>
              <c:numCache>
                <c:formatCode>General</c:formatCode>
                <c:ptCount val="11"/>
                <c:pt idx="0">
                  <c:v>6</c:v>
                </c:pt>
                <c:pt idx="1">
                  <c:v>10</c:v>
                </c:pt>
                <c:pt idx="2">
                  <c:v>4</c:v>
                </c:pt>
                <c:pt idx="3">
                  <c:v>8</c:v>
                </c:pt>
                <c:pt idx="4">
                  <c:v>2</c:v>
                </c:pt>
                <c:pt idx="5">
                  <c:v>1</c:v>
                </c:pt>
                <c:pt idx="6">
                  <c:v>7</c:v>
                </c:pt>
                <c:pt idx="7">
                  <c:v>2</c:v>
                </c:pt>
                <c:pt idx="9">
                  <c:v>5</c:v>
                </c:pt>
                <c:pt idx="1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598912"/>
        <c:axId val="122611200"/>
      </c:barChart>
      <c:catAx>
        <c:axId val="122598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611200"/>
        <c:crosses val="autoZero"/>
        <c:auto val="1"/>
        <c:lblAlgn val="ctr"/>
        <c:lblOffset val="100"/>
        <c:noMultiLvlLbl val="0"/>
      </c:catAx>
      <c:valAx>
        <c:axId val="122611200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2598912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Лист13!$F$3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Лист13!$E$4:$E$13</c:f>
              <c:strCache>
                <c:ptCount val="10"/>
                <c:pt idx="0">
                  <c:v>Математика</c:v>
                </c:pt>
                <c:pt idx="1">
                  <c:v>Химия</c:v>
                </c:pt>
                <c:pt idx="2">
                  <c:v>Физкультура</c:v>
                </c:pt>
                <c:pt idx="3">
                  <c:v>Биология</c:v>
                </c:pt>
                <c:pt idx="4">
                  <c:v>Русский язык</c:v>
                </c:pt>
                <c:pt idx="5">
                  <c:v>Физика</c:v>
                </c:pt>
                <c:pt idx="6">
                  <c:v>ОБЖ</c:v>
                </c:pt>
                <c:pt idx="7">
                  <c:v>Обществознание</c:v>
                </c:pt>
                <c:pt idx="8">
                  <c:v>Англ.язык</c:v>
                </c:pt>
                <c:pt idx="9">
                  <c:v>История</c:v>
                </c:pt>
              </c:strCache>
            </c:strRef>
          </c:cat>
          <c:val>
            <c:numRef>
              <c:f>Лист13!$F$4:$F$13</c:f>
              <c:numCache>
                <c:formatCode>General</c:formatCode>
                <c:ptCount val="10"/>
                <c:pt idx="0">
                  <c:v>7</c:v>
                </c:pt>
                <c:pt idx="1">
                  <c:v>10</c:v>
                </c:pt>
                <c:pt idx="2">
                  <c:v>3</c:v>
                </c:pt>
                <c:pt idx="3">
                  <c:v>11</c:v>
                </c:pt>
                <c:pt idx="4">
                  <c:v>2</c:v>
                </c:pt>
                <c:pt idx="5">
                  <c:v>6</c:v>
                </c:pt>
                <c:pt idx="6">
                  <c:v>2</c:v>
                </c:pt>
                <c:pt idx="7">
                  <c:v>4</c:v>
                </c:pt>
                <c:pt idx="9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Лист13!$G$3</c:f>
              <c:strCache>
                <c:ptCount val="1"/>
                <c:pt idx="0">
                  <c:v>Л12-1</c:v>
                </c:pt>
              </c:strCache>
            </c:strRef>
          </c:tx>
          <c:invertIfNegative val="0"/>
          <c:cat>
            <c:strRef>
              <c:f>Лист13!$E$4:$E$13</c:f>
              <c:strCache>
                <c:ptCount val="10"/>
                <c:pt idx="0">
                  <c:v>Математика</c:v>
                </c:pt>
                <c:pt idx="1">
                  <c:v>Химия</c:v>
                </c:pt>
                <c:pt idx="2">
                  <c:v>Физкультура</c:v>
                </c:pt>
                <c:pt idx="3">
                  <c:v>Биология</c:v>
                </c:pt>
                <c:pt idx="4">
                  <c:v>Русский язык</c:v>
                </c:pt>
                <c:pt idx="5">
                  <c:v>Физика</c:v>
                </c:pt>
                <c:pt idx="6">
                  <c:v>ОБЖ</c:v>
                </c:pt>
                <c:pt idx="7">
                  <c:v>Обществознание</c:v>
                </c:pt>
                <c:pt idx="8">
                  <c:v>Англ.язык</c:v>
                </c:pt>
                <c:pt idx="9">
                  <c:v>История</c:v>
                </c:pt>
              </c:strCache>
            </c:strRef>
          </c:cat>
          <c:val>
            <c:numRef>
              <c:f>Лист13!$G$4:$G$13</c:f>
              <c:numCache>
                <c:formatCode>General</c:formatCode>
                <c:ptCount val="10"/>
                <c:pt idx="0">
                  <c:v>4</c:v>
                </c:pt>
                <c:pt idx="1">
                  <c:v>2</c:v>
                </c:pt>
                <c:pt idx="2">
                  <c:v>10</c:v>
                </c:pt>
                <c:pt idx="3">
                  <c:v>4</c:v>
                </c:pt>
                <c:pt idx="4">
                  <c:v>3</c:v>
                </c:pt>
                <c:pt idx="5">
                  <c:v>4</c:v>
                </c:pt>
                <c:pt idx="6">
                  <c:v>2</c:v>
                </c:pt>
                <c:pt idx="7">
                  <c:v>3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03424"/>
        <c:axId val="128934272"/>
      </c:barChart>
      <c:catAx>
        <c:axId val="1289034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934272"/>
        <c:crosses val="autoZero"/>
        <c:auto val="1"/>
        <c:lblAlgn val="ctr"/>
        <c:lblOffset val="100"/>
        <c:noMultiLvlLbl val="0"/>
      </c:catAx>
      <c:valAx>
        <c:axId val="12893427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8903424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945456740786066E-2"/>
          <c:y val="8.5894044688297463E-2"/>
          <c:w val="0.94887553529493018"/>
          <c:h val="0.7437503894199730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Лист14!$C$3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Лист14!$B$4:$B$7</c:f>
              <c:strCache>
                <c:ptCount val="4"/>
                <c:pt idx="0">
                  <c:v>Меньше часа</c:v>
                </c:pt>
                <c:pt idx="1">
                  <c:v>1 час</c:v>
                </c:pt>
                <c:pt idx="2">
                  <c:v>2 часа</c:v>
                </c:pt>
                <c:pt idx="3">
                  <c:v>Больше 2 часов</c:v>
                </c:pt>
              </c:strCache>
            </c:strRef>
          </c:cat>
          <c:val>
            <c:numRef>
              <c:f>Лист14!$C$4:$C$7</c:f>
              <c:numCache>
                <c:formatCode>General</c:formatCode>
                <c:ptCount val="4"/>
                <c:pt idx="1">
                  <c:v>2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Лист14!$D$3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Лист14!$B$4:$B$7</c:f>
              <c:strCache>
                <c:ptCount val="4"/>
                <c:pt idx="0">
                  <c:v>Меньше часа</c:v>
                </c:pt>
                <c:pt idx="1">
                  <c:v>1 час</c:v>
                </c:pt>
                <c:pt idx="2">
                  <c:v>2 часа</c:v>
                </c:pt>
                <c:pt idx="3">
                  <c:v>Больше 2 часов</c:v>
                </c:pt>
              </c:strCache>
            </c:strRef>
          </c:cat>
          <c:val>
            <c:numRef>
              <c:f>Лист14!$D$4:$D$7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014592"/>
        <c:axId val="130290816"/>
      </c:barChart>
      <c:catAx>
        <c:axId val="13001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30290816"/>
        <c:crosses val="autoZero"/>
        <c:auto val="1"/>
        <c:lblAlgn val="ctr"/>
        <c:lblOffset val="100"/>
        <c:noMultiLvlLbl val="0"/>
      </c:catAx>
      <c:valAx>
        <c:axId val="130290816"/>
        <c:scaling>
          <c:orientation val="minMax"/>
          <c:max val="2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30014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9359731261041088E-2"/>
          <c:y val="0.10402645876118823"/>
          <c:w val="0.93465643335072457"/>
          <c:h val="0.744441802827676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Лист17!$C$3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Лист17!$B$4:$B$7</c:f>
              <c:strCache>
                <c:ptCount val="4"/>
                <c:pt idx="0">
                  <c:v>Деловые</c:v>
                </c:pt>
                <c:pt idx="1">
                  <c:v>Доверительные</c:v>
                </c:pt>
                <c:pt idx="2">
                  <c:v>Нормальные</c:v>
                </c:pt>
                <c:pt idx="3">
                  <c:v>Редко видим его</c:v>
                </c:pt>
              </c:strCache>
            </c:strRef>
          </c:cat>
          <c:val>
            <c:numRef>
              <c:f>Лист17!$C$4:$C$7</c:f>
              <c:numCache>
                <c:formatCode>General</c:formatCode>
                <c:ptCount val="4"/>
                <c:pt idx="0">
                  <c:v>1</c:v>
                </c:pt>
                <c:pt idx="1">
                  <c:v>13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Лист17!$D$3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Лист17!$B$4:$B$7</c:f>
              <c:strCache>
                <c:ptCount val="4"/>
                <c:pt idx="0">
                  <c:v>Деловые</c:v>
                </c:pt>
                <c:pt idx="1">
                  <c:v>Доверительные</c:v>
                </c:pt>
                <c:pt idx="2">
                  <c:v>Нормальные</c:v>
                </c:pt>
                <c:pt idx="3">
                  <c:v>Редко видим его</c:v>
                </c:pt>
              </c:strCache>
            </c:strRef>
          </c:cat>
          <c:val>
            <c:numRef>
              <c:f>Лист17!$D$4:$D$7</c:f>
              <c:numCache>
                <c:formatCode>General</c:formatCode>
                <c:ptCount val="4"/>
                <c:pt idx="0">
                  <c:v>3</c:v>
                </c:pt>
                <c:pt idx="1">
                  <c:v>5</c:v>
                </c:pt>
                <c:pt idx="2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664768"/>
        <c:axId val="223666560"/>
      </c:barChart>
      <c:catAx>
        <c:axId val="223664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23666560"/>
        <c:crosses val="autoZero"/>
        <c:auto val="1"/>
        <c:lblAlgn val="ctr"/>
        <c:lblOffset val="100"/>
        <c:noMultiLvlLbl val="0"/>
      </c:catAx>
      <c:valAx>
        <c:axId val="223666560"/>
        <c:scaling>
          <c:orientation val="minMax"/>
          <c:max val="2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3664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622852547632175E-2"/>
          <c:y val="0.11785533809452627"/>
          <c:w val="0.9324705084930468"/>
          <c:h val="0.6529493981616417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Лист18!$D$3</c:f>
              <c:strCache>
                <c:ptCount val="1"/>
                <c:pt idx="0">
                  <c:v>Л11-1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Лист18!$C$4:$C$6</c:f>
              <c:strCache>
                <c:ptCount val="3"/>
                <c:pt idx="0">
                  <c:v>Позитивная</c:v>
                </c:pt>
                <c:pt idx="1">
                  <c:v>Нейтральная</c:v>
                </c:pt>
                <c:pt idx="2">
                  <c:v>Негативная</c:v>
                </c:pt>
              </c:strCache>
            </c:strRef>
          </c:cat>
          <c:val>
            <c:numRef>
              <c:f>Лист18!$D$4:$D$6</c:f>
              <c:numCache>
                <c:formatCode>General</c:formatCode>
                <c:ptCount val="3"/>
                <c:pt idx="0">
                  <c:v>19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Лист18!$E$3</c:f>
              <c:strCache>
                <c:ptCount val="1"/>
                <c:pt idx="0">
                  <c:v>Л12-1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Лист18!$C$4:$C$6</c:f>
              <c:strCache>
                <c:ptCount val="3"/>
                <c:pt idx="0">
                  <c:v>Позитивная</c:v>
                </c:pt>
                <c:pt idx="1">
                  <c:v>Нейтральная</c:v>
                </c:pt>
                <c:pt idx="2">
                  <c:v>Негативная</c:v>
                </c:pt>
              </c:strCache>
            </c:strRef>
          </c:cat>
          <c:val>
            <c:numRef>
              <c:f>Лист18!$E$4:$E$6</c:f>
              <c:numCache>
                <c:formatCode>General</c:formatCode>
                <c:ptCount val="3"/>
                <c:pt idx="0">
                  <c:v>14</c:v>
                </c:pt>
                <c:pt idx="1">
                  <c:v>5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3852032"/>
        <c:axId val="223853568"/>
      </c:barChart>
      <c:catAx>
        <c:axId val="223852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23853568"/>
        <c:crosses val="autoZero"/>
        <c:auto val="1"/>
        <c:lblAlgn val="ctr"/>
        <c:lblOffset val="100"/>
        <c:noMultiLvlLbl val="0"/>
      </c:catAx>
      <c:valAx>
        <c:axId val="223853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223852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430835713026954E-2"/>
          <c:y val="7.9886325981589748E-2"/>
          <c:w val="0.91801604137729786"/>
          <c:h val="0.8319057808630016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Лист1!$A$4:$A$7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Лист1!$B$4:$B$7</c:f>
              <c:numCache>
                <c:formatCode>General</c:formatCode>
                <c:ptCount val="4"/>
                <c:pt idx="0">
                  <c:v>15.4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4367744"/>
        <c:axId val="224369280"/>
      </c:barChart>
      <c:catAx>
        <c:axId val="224367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4369280"/>
        <c:crosses val="autoZero"/>
        <c:auto val="1"/>
        <c:lblAlgn val="ctr"/>
        <c:lblOffset val="100"/>
        <c:noMultiLvlLbl val="0"/>
      </c:catAx>
      <c:valAx>
        <c:axId val="224369280"/>
        <c:scaling>
          <c:orientation val="minMax"/>
          <c:max val="16"/>
          <c:min val="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4367744"/>
        <c:crosses val="autoZero"/>
        <c:crossBetween val="between"/>
        <c:majorUnit val="1"/>
      </c:valAx>
      <c:spPr>
        <a:solidFill>
          <a:srgbClr val="FFFFCC"/>
        </a:solidFill>
      </c:spPr>
    </c:plotArea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6081986462218532E-2"/>
          <c:y val="9.7311024705907828E-2"/>
          <c:w val="0.82928132338720817"/>
          <c:h val="0.786708991370232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Лист2!$C$3:$D$3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Лист2!$C$4:$D$4</c:f>
              <c:numCache>
                <c:formatCode>General</c:formatCode>
                <c:ptCount val="2"/>
                <c:pt idx="0">
                  <c:v>20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Лист2!$B$5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Лист2!$C$3:$D$3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Лист2!$C$5:$D$5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9586560"/>
        <c:axId val="179588096"/>
      </c:barChart>
      <c:catAx>
        <c:axId val="1795865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9588096"/>
        <c:crosses val="autoZero"/>
        <c:auto val="1"/>
        <c:lblAlgn val="ctr"/>
        <c:lblOffset val="100"/>
        <c:noMultiLvlLbl val="0"/>
      </c:catAx>
      <c:valAx>
        <c:axId val="179588096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79586560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Лист2!$A$4:$G$4</c:f>
              <c:strCache>
                <c:ptCount val="7"/>
                <c:pt idx="0">
                  <c:v>2011-2012</c:v>
                </c:pt>
                <c:pt idx="1">
                  <c:v>2012-2013</c:v>
                </c:pt>
                <c:pt idx="2">
                  <c:v>2013-2014</c:v>
                </c:pt>
                <c:pt idx="3">
                  <c:v>2014-2015</c:v>
                </c:pt>
                <c:pt idx="4">
                  <c:v>2015-2016</c:v>
                </c:pt>
                <c:pt idx="5">
                  <c:v>2016-2017</c:v>
                </c:pt>
                <c:pt idx="6">
                  <c:v>2017-2018</c:v>
                </c:pt>
              </c:strCache>
            </c:strRef>
          </c:cat>
          <c:val>
            <c:numRef>
              <c:f>Лист2!$A$5:$G$5</c:f>
              <c:numCache>
                <c:formatCode>General</c:formatCode>
                <c:ptCount val="7"/>
                <c:pt idx="0">
                  <c:v>15.3</c:v>
                </c:pt>
                <c:pt idx="1">
                  <c:v>15</c:v>
                </c:pt>
                <c:pt idx="2">
                  <c:v>14.6</c:v>
                </c:pt>
                <c:pt idx="3">
                  <c:v>15.62</c:v>
                </c:pt>
                <c:pt idx="4">
                  <c:v>14.7</c:v>
                </c:pt>
                <c:pt idx="5">
                  <c:v>14.9</c:v>
                </c:pt>
                <c:pt idx="6">
                  <c:v>15.2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7764992"/>
        <c:axId val="177779072"/>
      </c:barChart>
      <c:catAx>
        <c:axId val="17776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7779072"/>
        <c:crosses val="autoZero"/>
        <c:auto val="1"/>
        <c:lblAlgn val="ctr"/>
        <c:lblOffset val="100"/>
        <c:noMultiLvlLbl val="0"/>
      </c:catAx>
      <c:valAx>
        <c:axId val="177779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777649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rgbClr val="FFFFCC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0208930655409397E-2"/>
          <c:y val="0.10907663598269868"/>
          <c:w val="0.86915632254239872"/>
          <c:h val="0.6845008330997904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Лист3!$C$3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Лист3!$B$4:$B$7</c:f>
              <c:strCache>
                <c:ptCount val="4"/>
                <c:pt idx="0">
                  <c:v>Отличное настроение, ожидаю чего-то приятное и интересное</c:v>
                </c:pt>
                <c:pt idx="1">
                  <c:v>Мне трудно себя настроить, но я понимаю, что мне необходимо идти в колледж</c:v>
                </c:pt>
                <c:pt idx="2">
                  <c:v>Мне не хочется идти, но мои родители меня заставляют</c:v>
                </c:pt>
                <c:pt idx="3">
                  <c:v>Мне не хочется идти, но я знаю, что если я не приду, то куратор и преподаватели будут меня ругать, и меня это пугает </c:v>
                </c:pt>
              </c:strCache>
            </c:strRef>
          </c:cat>
          <c:val>
            <c:numRef>
              <c:f>Лист3!$C$4:$C$7</c:f>
              <c:numCache>
                <c:formatCode>General</c:formatCode>
                <c:ptCount val="4"/>
                <c:pt idx="0">
                  <c:v>13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Лист3!$D$3</c:f>
              <c:strCache>
                <c:ptCount val="1"/>
                <c:pt idx="0">
                  <c:v>Л12-1</c:v>
                </c:pt>
              </c:strCache>
            </c:strRef>
          </c:tx>
          <c:invertIfNegative val="0"/>
          <c:cat>
            <c:strRef>
              <c:f>Лист3!$B$4:$B$7</c:f>
              <c:strCache>
                <c:ptCount val="4"/>
                <c:pt idx="0">
                  <c:v>Отличное настроение, ожидаю чего-то приятное и интересное</c:v>
                </c:pt>
                <c:pt idx="1">
                  <c:v>Мне трудно себя настроить, но я понимаю, что мне необходимо идти в колледж</c:v>
                </c:pt>
                <c:pt idx="2">
                  <c:v>Мне не хочется идти, но мои родители меня заставляют</c:v>
                </c:pt>
                <c:pt idx="3">
                  <c:v>Мне не хочется идти, но я знаю, что если я не приду, то куратор и преподаватели будут меня ругать, и меня это пугает </c:v>
                </c:pt>
              </c:strCache>
            </c:strRef>
          </c:cat>
          <c:val>
            <c:numRef>
              <c:f>Лист3!$D$4:$D$7</c:f>
              <c:numCache>
                <c:formatCode>General</c:formatCode>
                <c:ptCount val="4"/>
                <c:pt idx="0">
                  <c:v>9</c:v>
                </c:pt>
                <c:pt idx="1">
                  <c:v>10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2443776"/>
        <c:axId val="222294400"/>
      </c:barChart>
      <c:catAx>
        <c:axId val="2224437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22294400"/>
        <c:crosses val="autoZero"/>
        <c:auto val="1"/>
        <c:lblAlgn val="ctr"/>
        <c:lblOffset val="100"/>
        <c:noMultiLvlLbl val="0"/>
      </c:catAx>
      <c:valAx>
        <c:axId val="222294400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222443776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686939122714157E-2"/>
          <c:y val="0.10301187567779296"/>
          <c:w val="0.82651693900469447"/>
          <c:h val="0.641655846813329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Лист4!$C$3</c:f>
              <c:strCache>
                <c:ptCount val="1"/>
                <c:pt idx="0">
                  <c:v>Л11-1</c:v>
                </c:pt>
              </c:strCache>
            </c:strRef>
          </c:tx>
          <c:invertIfNegative val="0"/>
          <c:cat>
            <c:strRef>
              <c:f>Лист4!$B$4:$B$7</c:f>
              <c:strCache>
                <c:ptCount val="4"/>
                <c:pt idx="0">
                  <c:v>Да, тяжело, но мне очень хочется идти в колледж</c:v>
                </c:pt>
                <c:pt idx="1">
                  <c:v>Надо, значит надо</c:v>
                </c:pt>
                <c:pt idx="2">
                  <c:v>Я всегда легко встаю с утра, особенно в учебные дни</c:v>
                </c:pt>
                <c:pt idx="3">
                  <c:v>Да, тяжело встаю с утра и заставляю себя идти, но все равно бывает, опаздываю</c:v>
                </c:pt>
              </c:strCache>
            </c:strRef>
          </c:cat>
          <c:val>
            <c:numRef>
              <c:f>Лист4!$C$4:$C$7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Лист4!$D$3</c:f>
              <c:strCache>
                <c:ptCount val="1"/>
                <c:pt idx="0">
                  <c:v>Л12-1</c:v>
                </c:pt>
              </c:strCache>
            </c:strRef>
          </c:tx>
          <c:invertIfNegative val="0"/>
          <c:cat>
            <c:strRef>
              <c:f>Лист4!$B$4:$B$7</c:f>
              <c:strCache>
                <c:ptCount val="4"/>
                <c:pt idx="0">
                  <c:v>Да, тяжело, но мне очень хочется идти в колледж</c:v>
                </c:pt>
                <c:pt idx="1">
                  <c:v>Надо, значит надо</c:v>
                </c:pt>
                <c:pt idx="2">
                  <c:v>Я всегда легко встаю с утра, особенно в учебные дни</c:v>
                </c:pt>
                <c:pt idx="3">
                  <c:v>Да, тяжело встаю с утра и заставляю себя идти, но все равно бывает, опаздываю</c:v>
                </c:pt>
              </c:strCache>
            </c:strRef>
          </c:cat>
          <c:val>
            <c:numRef>
              <c:f>Лист4!$D$4:$D$7</c:f>
              <c:numCache>
                <c:formatCode>General</c:formatCode>
                <c:ptCount val="4"/>
                <c:pt idx="0">
                  <c:v>9</c:v>
                </c:pt>
                <c:pt idx="1">
                  <c:v>7</c:v>
                </c:pt>
                <c:pt idx="2">
                  <c:v>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636736"/>
        <c:axId val="121638272"/>
      </c:barChart>
      <c:catAx>
        <c:axId val="1216367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1638272"/>
        <c:crosses val="autoZero"/>
        <c:auto val="1"/>
        <c:lblAlgn val="ctr"/>
        <c:lblOffset val="100"/>
        <c:noMultiLvlLbl val="0"/>
      </c:catAx>
      <c:valAx>
        <c:axId val="12163827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1636736"/>
        <c:crosses val="autoZero"/>
        <c:crossBetween val="between"/>
        <c:majorUnit val="2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Лист5!$C$3:$D$3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Лист5!$C$4:$D$4</c:f>
              <c:numCache>
                <c:formatCode>General</c:formatCode>
                <c:ptCount val="2"/>
                <c:pt idx="0">
                  <c:v>9</c:v>
                </c:pt>
                <c:pt idx="1">
                  <c:v>17</c:v>
                </c:pt>
              </c:numCache>
            </c:numRef>
          </c:val>
        </c:ser>
        <c:ser>
          <c:idx val="1"/>
          <c:order val="1"/>
          <c:tx>
            <c:strRef>
              <c:f>Лист5!$B$5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Лист5!$C$3:$D$3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Лист5!$C$5:$D$5</c:f>
              <c:numCache>
                <c:formatCode>General</c:formatCode>
                <c:ptCount val="2"/>
                <c:pt idx="0">
                  <c:v>11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12416"/>
        <c:axId val="122013952"/>
      </c:barChart>
      <c:catAx>
        <c:axId val="122012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2013952"/>
        <c:crosses val="autoZero"/>
        <c:auto val="1"/>
        <c:lblAlgn val="ctr"/>
        <c:lblOffset val="100"/>
        <c:noMultiLvlLbl val="0"/>
      </c:catAx>
      <c:valAx>
        <c:axId val="122013952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2012416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2758650964600108E-2"/>
          <c:y val="0.14789577751183719"/>
          <c:w val="0.87489002820320716"/>
          <c:h val="0.744766922907192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Лист6!$B$4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Лист6!$C$3:$D$3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Лист6!$C$4:$D$4</c:f>
              <c:numCache>
                <c:formatCode>General</c:formatCode>
                <c:ptCount val="2"/>
                <c:pt idx="0">
                  <c:v>4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Лист6!$B$5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Лист6!$C$3:$D$3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Лист6!$C$5:$D$5</c:f>
              <c:numCache>
                <c:formatCode>General</c:formatCode>
                <c:ptCount val="2"/>
                <c:pt idx="0">
                  <c:v>16</c:v>
                </c:pt>
                <c:pt idx="1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908608"/>
        <c:axId val="121914496"/>
      </c:barChart>
      <c:catAx>
        <c:axId val="121908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1914496"/>
        <c:crosses val="autoZero"/>
        <c:auto val="1"/>
        <c:lblAlgn val="ctr"/>
        <c:lblOffset val="100"/>
        <c:noMultiLvlLbl val="0"/>
      </c:catAx>
      <c:valAx>
        <c:axId val="121914496"/>
        <c:scaling>
          <c:orientation val="minMax"/>
          <c:max val="20"/>
        </c:scaling>
        <c:delete val="0"/>
        <c:axPos val="l"/>
        <c:numFmt formatCode="General" sourceLinked="1"/>
        <c:majorTickMark val="out"/>
        <c:minorTickMark val="none"/>
        <c:tickLblPos val="nextTo"/>
        <c:crossAx val="121908608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2022456326709907E-2"/>
          <c:y val="0.10456176511067593"/>
          <c:w val="0.86981903577842246"/>
          <c:h val="0.785382864460638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Лист7!$B$4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Лист7!$C$3:$D$3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Лист7!$C$4:$D$4</c:f>
              <c:numCache>
                <c:formatCode>General</c:formatCode>
                <c:ptCount val="2"/>
                <c:pt idx="0">
                  <c:v>18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Лист7!$B$5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Лист7!$C$3:$D$3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Лист7!$C$5:$D$5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352576"/>
        <c:axId val="121354496"/>
      </c:barChart>
      <c:catAx>
        <c:axId val="121352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1354496"/>
        <c:crosses val="autoZero"/>
        <c:auto val="1"/>
        <c:lblAlgn val="ctr"/>
        <c:lblOffset val="100"/>
        <c:noMultiLvlLbl val="0"/>
      </c:catAx>
      <c:valAx>
        <c:axId val="121354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1352576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0232349018756962E-2"/>
          <c:y val="1.5590259135605805E-2"/>
          <c:w val="0.87166991523461868"/>
          <c:h val="0.8837366814847417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Лист8!$B$4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Лист8!$C$3:$D$3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Лист8!$C$4:$D$4</c:f>
              <c:numCache>
                <c:formatCode>General</c:formatCode>
                <c:ptCount val="2"/>
                <c:pt idx="0">
                  <c:v>17</c:v>
                </c:pt>
                <c:pt idx="1">
                  <c:v>18</c:v>
                </c:pt>
              </c:numCache>
            </c:numRef>
          </c:val>
        </c:ser>
        <c:ser>
          <c:idx val="1"/>
          <c:order val="1"/>
          <c:tx>
            <c:strRef>
              <c:f>Лист8!$B$5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Лист8!$C$3:$D$3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Лист8!$C$5:$D$5</c:f>
              <c:numCache>
                <c:formatCode>General</c:formatCode>
                <c:ptCount val="2"/>
                <c:pt idx="0">
                  <c:v>3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361152"/>
        <c:axId val="121363456"/>
      </c:barChart>
      <c:catAx>
        <c:axId val="1213611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1363456"/>
        <c:crosses val="autoZero"/>
        <c:auto val="1"/>
        <c:lblAlgn val="ctr"/>
        <c:lblOffset val="100"/>
        <c:noMultiLvlLbl val="0"/>
      </c:catAx>
      <c:valAx>
        <c:axId val="121363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1361152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48300857327168E-2"/>
          <c:y val="0.27533004479322831"/>
          <c:w val="0.77725133326439255"/>
          <c:h val="0.563132039229099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Лист9!$B$4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Лист9!$C$3:$D$3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Лист9!$C$4:$D$4</c:f>
              <c:numCache>
                <c:formatCode>General</c:formatCode>
                <c:ptCount val="2"/>
                <c:pt idx="0">
                  <c:v>18</c:v>
                </c:pt>
                <c:pt idx="1">
                  <c:v>19</c:v>
                </c:pt>
              </c:numCache>
            </c:numRef>
          </c:val>
        </c:ser>
        <c:ser>
          <c:idx val="1"/>
          <c:order val="1"/>
          <c:tx>
            <c:strRef>
              <c:f>Лист9!$B$5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Лист9!$C$3:$D$3</c:f>
              <c:strCache>
                <c:ptCount val="2"/>
                <c:pt idx="0">
                  <c:v>Л11-1</c:v>
                </c:pt>
                <c:pt idx="1">
                  <c:v>Л12-1</c:v>
                </c:pt>
              </c:strCache>
            </c:strRef>
          </c:cat>
          <c:val>
            <c:numRef>
              <c:f>Лист9!$C$5:$D$5</c:f>
              <c:numCache>
                <c:formatCode>General</c:formatCode>
                <c:ptCount val="2"/>
                <c:pt idx="0">
                  <c:v>2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957440"/>
        <c:axId val="129782528"/>
      </c:barChart>
      <c:catAx>
        <c:axId val="1289574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9782528"/>
        <c:crosses val="autoZero"/>
        <c:auto val="1"/>
        <c:lblAlgn val="ctr"/>
        <c:lblOffset val="100"/>
        <c:noMultiLvlLbl val="0"/>
      </c:catAx>
      <c:valAx>
        <c:axId val="129782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8957440"/>
        <c:crosses val="autoZero"/>
        <c:crossBetween val="between"/>
      </c:valAx>
      <c:spPr>
        <a:solidFill>
          <a:srgbClr val="FFFFCC"/>
        </a:solidFill>
      </c:spPr>
    </c:plotArea>
    <c:legend>
      <c:legendPos val="r"/>
      <c:layout/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rgbClr val="FFFFCC"/>
    </a:solidFill>
  </c:sp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99CC1921-DF74-4DB5-8516-FEE78A013266}" type="datetimeFigureOut">
              <a:rPr lang="en-US" smtClean="0"/>
              <a:pPr/>
              <a:t>12/27/2021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ED24B878-6DFB-4618-B68C-9AE072238B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31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0AB5E-65B2-470F-A90D-8944CCF2250D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7A92-D244-4C94-97DC-00C50A8E32A7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A7A92-D244-4C94-97DC-00C50A8E32A7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4066D-E18E-46CA-ADDB-DC7D9F287FCD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6C238-36A3-43CE-9745-62AF0A355E2A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6EB92-F772-4663-8537-1301BB50BFAC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lt"/>
                <a:cs typeface="+mj-lt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200" y="1316037"/>
            <a:ext cx="42703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C789-5B62-48FF-9191-791023128F05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E5AB2-AD30-4274-ADEE-77A916493B5C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76396-5064-41C5-A285-015EE0047001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9F948-767F-407F-A020-A5EC9CBC2988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51B7D-C0F1-466D-856C-C3614969F05D}" type="datetime2">
              <a:rPr lang="en-US" smtClean="0"/>
              <a:pPr/>
              <a:t>Monday, December 27,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A2BDD-D331-44F0-96AA-4FB4ED49706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l"/>
            <a:fld id="{4C8A7A92-D244-4C94-97DC-00C50A8E32A7}" type="datetime2">
              <a:rPr lang="en-US" smtClean="0"/>
              <a:pPr algn="l"/>
              <a:t>Monday, December 27, 2021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 algn="r"/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F7A2BDD-D331-44F0-96AA-4FB4ED497064}" type="slidenum">
              <a:rPr lang="en-US" smtClean="0">
                <a:solidFill>
                  <a:schemeClr val="accent1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rtl="0" eaLnBrk="1" latinLnBrk="0" hangingPunct="1">
        <a:spcBef>
          <a:spcPct val="0"/>
        </a:spcBef>
        <a:buNone/>
        <a:defRPr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11787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500" b="1" cap="none" dirty="0" smtClean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cap="none" dirty="0" smtClean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cap="none" dirty="0" smtClean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ГБПОУ </a:t>
            </a:r>
            <a:r>
              <a:rPr lang="ru-RU" sz="2500" b="1" cap="none" dirty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ДЗМ «МК № 1» </a:t>
            </a:r>
            <a:br>
              <a:rPr lang="ru-RU" sz="2500" b="1" cap="none" dirty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500" b="1" cap="none" dirty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500" b="1" cap="none" dirty="0">
                <a:solidFill>
                  <a:srgbClr val="4E3B30">
                    <a:shade val="75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668072" cy="583264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ВЫСТУПЛЕНИЕ НА 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ПЕДАГОГИЧЕСКОМ СОВЕТЕ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ДИНАМИКА АДАПТАЦИИ СТУДЕНТОВ 1 КУРСА К НОВЫМ УСЛОВИЯМ ОБУЧЕНИЯ В СПО</a:t>
            </a:r>
          </a:p>
          <a:p>
            <a:pPr marL="0" indent="0">
              <a:buNone/>
            </a:pPr>
            <a:endParaRPr lang="ru-RU" sz="4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Москва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2017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4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72008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Нашли ли вы себе новых друзей в колледже?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199926"/>
              </p:ext>
            </p:extLst>
          </p:nvPr>
        </p:nvGraphicFramePr>
        <p:xfrm>
          <a:off x="107504" y="1556792"/>
          <a:ext cx="875880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97759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Общаетесь ли вы со студентами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групп?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748876"/>
              </p:ext>
            </p:extLst>
          </p:nvPr>
        </p:nvGraphicFramePr>
        <p:xfrm>
          <a:off x="179512" y="1340768"/>
          <a:ext cx="8812088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2263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материал я усваиваю успешно?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7165838"/>
              </p:ext>
            </p:extLst>
          </p:nvPr>
        </p:nvGraphicFramePr>
        <p:xfrm>
          <a:off x="179512" y="1340768"/>
          <a:ext cx="8812088" cy="5112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06590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Знаете ли вы, к кому из сотрудников колледжа вы можете обратиться за помощью, 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 вас возникли проблемы?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228436"/>
              </p:ext>
            </p:extLst>
          </p:nvPr>
        </p:nvGraphicFramePr>
        <p:xfrm>
          <a:off x="107504" y="1340768"/>
          <a:ext cx="8884096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37554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дисциплины у вас вызывают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усвоении?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270614"/>
              </p:ext>
            </p:extLst>
          </p:nvPr>
        </p:nvGraphicFramePr>
        <p:xfrm>
          <a:off x="179512" y="1340768"/>
          <a:ext cx="8798590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7333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192" y="116632"/>
            <a:ext cx="874016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дисциплины для вас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самые интересные?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4563768"/>
              </p:ext>
            </p:extLst>
          </p:nvPr>
        </p:nvGraphicFramePr>
        <p:xfrm>
          <a:off x="179512" y="1554162"/>
          <a:ext cx="8812088" cy="4899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1832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84096" cy="86409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дисциплины для вас самые легкие?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8479540"/>
              </p:ext>
            </p:extLst>
          </p:nvPr>
        </p:nvGraphicFramePr>
        <p:xfrm>
          <a:off x="107504" y="1554162"/>
          <a:ext cx="8884096" cy="4683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48997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86409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времени у вас уходит на приготовление домашнего задания?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146603"/>
              </p:ext>
            </p:extLst>
          </p:nvPr>
        </p:nvGraphicFramePr>
        <p:xfrm>
          <a:off x="179512" y="1268760"/>
          <a:ext cx="8812088" cy="5040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9899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Ваши отношения с руководителем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группы?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4913226"/>
              </p:ext>
            </p:extLst>
          </p:nvPr>
        </p:nvGraphicFramePr>
        <p:xfrm>
          <a:off x="251520" y="1196752"/>
          <a:ext cx="8740080" cy="4883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52681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вы оцениваете психологическую атмосферу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вашей учебной группе?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828845"/>
              </p:ext>
            </p:extLst>
          </p:nvPr>
        </p:nvGraphicFramePr>
        <p:xfrm>
          <a:off x="179512" y="1340768"/>
          <a:ext cx="8640960" cy="4752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3632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solidFill>
                  <a:srgbClr val="4E3B3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Нравится ли вам учиться в колледже?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885266"/>
              </p:ext>
            </p:extLst>
          </p:nvPr>
        </p:nvGraphicFramePr>
        <p:xfrm>
          <a:off x="304800" y="1340768"/>
          <a:ext cx="8686800" cy="4739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19009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сплоченность 2017-2018 уч. год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8445174"/>
              </p:ext>
            </p:extLst>
          </p:nvPr>
        </p:nvGraphicFramePr>
        <p:xfrm>
          <a:off x="251520" y="1412776"/>
          <a:ext cx="8640960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3419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групповой сплоченности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6809167"/>
              </p:ext>
            </p:extLst>
          </p:nvPr>
        </p:nvGraphicFramePr>
        <p:xfrm>
          <a:off x="179512" y="1628800"/>
          <a:ext cx="8812088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74313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982" y="116632"/>
            <a:ext cx="8884096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вы, что правильно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выбрали профессию?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694936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766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12088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каким настроением вы с утра идёте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колледж?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062408"/>
              </p:ext>
            </p:extLst>
          </p:nvPr>
        </p:nvGraphicFramePr>
        <p:xfrm>
          <a:off x="107504" y="1268760"/>
          <a:ext cx="8884096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23185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79208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Тяжело ли вам вставать в учебные дни?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5869302"/>
              </p:ext>
            </p:extLst>
          </p:nvPr>
        </p:nvGraphicFramePr>
        <p:xfrm>
          <a:off x="179512" y="1554162"/>
          <a:ext cx="8812088" cy="4899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7640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ли вы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 изучили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колледжа?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4990392"/>
              </p:ext>
            </p:extLst>
          </p:nvPr>
        </p:nvGraphicFramePr>
        <p:xfrm>
          <a:off x="107504" y="1554162"/>
          <a:ext cx="8884096" cy="4827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6763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84096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Запомнили ли вы имена всех преподавателей, которые ведут у вас занятия?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7159891"/>
              </p:ext>
            </p:extLst>
          </p:nvPr>
        </p:nvGraphicFramePr>
        <p:xfrm>
          <a:off x="107504" y="1554162"/>
          <a:ext cx="8884096" cy="4899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734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1208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 ли вы ориентируетесь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расписании занятий?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693980"/>
              </p:ext>
            </p:extLst>
          </p:nvPr>
        </p:nvGraphicFramePr>
        <p:xfrm>
          <a:off x="179512" y="1628800"/>
          <a:ext cx="87964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34200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Запомнили ли Вы имена всех ребят, с которыми вы учитесь в одной группе?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877065"/>
              </p:ext>
            </p:extLst>
          </p:nvPr>
        </p:nvGraphicFramePr>
        <p:xfrm>
          <a:off x="179512" y="1412776"/>
          <a:ext cx="8812088" cy="5112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0360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75B4C03-0FA8-4F5C-A0A2-68E26F8B436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финансовых результатов</Template>
  <TotalTime>0</TotalTime>
  <Words>162</Words>
  <Application>Microsoft Office PowerPoint</Application>
  <PresentationFormat>Экран (4:3)</PresentationFormat>
  <Paragraphs>30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 ГБПОУ ДЗМ «МК № 1»   </vt:lpstr>
      <vt:lpstr>Нравится ли вам учиться в колледже?</vt:lpstr>
      <vt:lpstr>Считаете ли вы, что правильно  выбрали профессию?</vt:lpstr>
      <vt:lpstr>С каким настроением вы с утра идёте  в колледж?</vt:lpstr>
      <vt:lpstr>Тяжело ли вам вставать в учебные дни?</vt:lpstr>
      <vt:lpstr>Хорошо ли вы уже изучили  здание колледжа?</vt:lpstr>
      <vt:lpstr>Запомнили ли вы имена всех преподавателей, которые ведут у вас занятия?</vt:lpstr>
      <vt:lpstr>Легко ли вы ориентируетесь  в расписании занятий?</vt:lpstr>
      <vt:lpstr>Запомнили ли Вы имена всех ребят, с которыми вы учитесь в одной группе?</vt:lpstr>
      <vt:lpstr>Нашли ли вы себе новых друзей в колледже?</vt:lpstr>
      <vt:lpstr>Общаетесь ли вы со студентами  других групп?</vt:lpstr>
      <vt:lpstr>Учебный материал я усваиваю успешно?</vt:lpstr>
      <vt:lpstr>Знаете ли вы, к кому из сотрудников колледжа вы можете обратиться за помощью,  если у вас возникли проблемы?</vt:lpstr>
      <vt:lpstr>Какие дисциплины у вас вызывают  трудности в усвоении?</vt:lpstr>
      <vt:lpstr>Какие дисциплины для вас  самые интересные?</vt:lpstr>
      <vt:lpstr>Какие дисциплины для вас самые легкие?</vt:lpstr>
      <vt:lpstr>Сколько времени у вас уходит на приготовление домашнего задания?</vt:lpstr>
      <vt:lpstr>Ваши отношения с руководителем  учебной группы?</vt:lpstr>
      <vt:lpstr>Как вы оцениваете психологическую атмосферу  в вашей учебной группе?</vt:lpstr>
      <vt:lpstr>Групповая сплоченность 2017-2018 уч. год</vt:lpstr>
      <vt:lpstr>Динамика групповой сплоченности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2017-11-30T07:46:20Z</dcterms:created>
  <dcterms:modified xsi:type="dcterms:W3CDTF">2021-12-27T15:58:12Z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TC101671179990</vt:lpwstr>
  </property>
</Properties>
</file>