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ppt/charts/chart12.xml" ContentType="application/vnd.openxmlformats-officedocument.drawingml.chart+xml"/>
  <Override PartName="/ppt/theme/themeOverride12.xml" ContentType="application/vnd.openxmlformats-officedocument.themeOverride+xml"/>
  <Override PartName="/ppt/charts/chart13.xml" ContentType="application/vnd.openxmlformats-officedocument.drawingml.chart+xml"/>
  <Override PartName="/ppt/theme/themeOverride13.xml" ContentType="application/vnd.openxmlformats-officedocument.themeOverride+xml"/>
  <Override PartName="/ppt/charts/chart14.xml" ContentType="application/vnd.openxmlformats-officedocument.drawingml.chart+xml"/>
  <Override PartName="/ppt/theme/themeOverride14.xml" ContentType="application/vnd.openxmlformats-officedocument.themeOverride+xml"/>
  <Override PartName="/ppt/charts/chart15.xml" ContentType="application/vnd.openxmlformats-officedocument.drawingml.chart+xml"/>
  <Override PartName="/ppt/theme/themeOverride15.xml" ContentType="application/vnd.openxmlformats-officedocument.themeOverride+xml"/>
  <Override PartName="/ppt/charts/chart16.xml" ContentType="application/vnd.openxmlformats-officedocument.drawingml.chart+xml"/>
  <Override PartName="/ppt/theme/themeOverride16.xml" ContentType="application/vnd.openxmlformats-officedocument.themeOverride+xml"/>
  <Override PartName="/ppt/charts/chart17.xml" ContentType="application/vnd.openxmlformats-officedocument.drawingml.chart+xml"/>
  <Override PartName="/ppt/theme/themeOverride1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  <Override PartName="/ppt/charts/colors6.xml" ContentType="application/vnd.ms-office.chartcolorstyle+xml"/>
  <Override PartName="/ppt/charts/style6.xml" ContentType="application/vnd.ms-office.chartstyle+xml"/>
  <Override PartName="/ppt/charts/colors7.xml" ContentType="application/vnd.ms-office.chartcolorstyle+xml"/>
  <Override PartName="/ppt/charts/style7.xml" ContentType="application/vnd.ms-office.chartstyle+xml"/>
  <Override PartName="/ppt/charts/colors8.xml" ContentType="application/vnd.ms-office.chartcolorstyle+xml"/>
  <Override PartName="/ppt/charts/style8.xml" ContentType="application/vnd.ms-office.chartstyle+xml"/>
  <Override PartName="/ppt/charts/colors9.xml" ContentType="application/vnd.ms-office.chartcolorstyle+xml"/>
  <Override PartName="/ppt/charts/style9.xml" ContentType="application/vnd.ms-office.chartstyle+xml"/>
  <Override PartName="/ppt/charts/colors10.xml" ContentType="application/vnd.ms-office.chartcolorstyle+xml"/>
  <Override PartName="/ppt/charts/style10.xml" ContentType="application/vnd.ms-office.chartstyle+xml"/>
  <Override PartName="/ppt/charts/colors11.xml" ContentType="application/vnd.ms-office.chartcolorstyle+xml"/>
  <Override PartName="/ppt/charts/style11.xml" ContentType="application/vnd.ms-office.chartstyle+xml"/>
  <Override PartName="/ppt/charts/colors12.xml" ContentType="application/vnd.ms-office.chartcolorstyle+xml"/>
  <Override PartName="/ppt/charts/style12.xml" ContentType="application/vnd.ms-office.chartstyle+xml"/>
  <Override PartName="/ppt/charts/colors13.xml" ContentType="application/vnd.ms-office.chartcolorstyle+xml"/>
  <Override PartName="/ppt/charts/style13.xml" ContentType="application/vnd.ms-office.chartstyle+xml"/>
  <Override PartName="/ppt/charts/colors22.xml" ContentType="application/vnd.ms-office.chartcolorstyle+xml"/>
  <Override PartName="/ppt/charts/style22.xml" ContentType="application/vnd.ms-office.chartstyle+xml"/>
  <Override PartName="/ppt/charts/colors23.xml" ContentType="application/vnd.ms-office.chartcolorstyle+xml"/>
  <Override PartName="/ppt/charts/style23.xml" ContentType="application/vnd.ms-office.chartstyle+xml"/>
  <Override PartName="/ppt/charts/colors24.xml" ContentType="application/vnd.ms-office.chartcolorstyle+xml"/>
  <Override PartName="/ppt/charts/style24.xml" ContentType="application/vnd.ms-office.chartstyle+xml"/>
  <Override PartName="/ppt/charts/colors25.xml" ContentType="application/vnd.ms-office.chartcolorstyle+xml"/>
  <Override PartName="/ppt/charts/style25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3" r:id="rId4"/>
    <p:sldId id="274" r:id="rId5"/>
    <p:sldId id="275" r:id="rId6"/>
    <p:sldId id="267" r:id="rId7"/>
    <p:sldId id="268" r:id="rId8"/>
    <p:sldId id="269" r:id="rId9"/>
    <p:sldId id="271" r:id="rId10"/>
    <p:sldId id="280" r:id="rId11"/>
    <p:sldId id="281" r:id="rId12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2D11"/>
    <a:srgbClr val="6D59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94" autoAdjust="0"/>
  </p:normalViewPr>
  <p:slideViewPr>
    <p:cSldViewPr snapToGrid="0">
      <p:cViewPr varScale="1">
        <p:scale>
          <a:sx n="69" d="100"/>
          <a:sy n="69" d="100"/>
        </p:scale>
        <p:origin x="-75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Relationship Id="rId4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ColorStyle" Target="colors10.xml"/><Relationship Id="rId2" Type="http://schemas.openxmlformats.org/officeDocument/2006/relationships/package" Target="../embeddings/Microsoft_Excel_Worksheet10.xlsx"/><Relationship Id="rId1" Type="http://schemas.openxmlformats.org/officeDocument/2006/relationships/themeOverride" Target="../theme/themeOverride10.xml"/><Relationship Id="rId4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ColorStyle" Target="colors11.xml"/><Relationship Id="rId2" Type="http://schemas.openxmlformats.org/officeDocument/2006/relationships/package" Target="../embeddings/Microsoft_Excel_Worksheet11.xlsx"/><Relationship Id="rId1" Type="http://schemas.openxmlformats.org/officeDocument/2006/relationships/themeOverride" Target="../theme/themeOverride11.xml"/><Relationship Id="rId4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microsoft.com/office/2011/relationships/chartColorStyle" Target="colors12.xml"/><Relationship Id="rId2" Type="http://schemas.openxmlformats.org/officeDocument/2006/relationships/package" Target="../embeddings/Microsoft_Excel_Worksheet12.xlsx"/><Relationship Id="rId1" Type="http://schemas.openxmlformats.org/officeDocument/2006/relationships/themeOverride" Target="../theme/themeOverride12.xml"/><Relationship Id="rId4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microsoft.com/office/2011/relationships/chartColorStyle" Target="colors13.xml"/><Relationship Id="rId2" Type="http://schemas.openxmlformats.org/officeDocument/2006/relationships/package" Target="../embeddings/Microsoft_Excel_Worksheet13.xlsx"/><Relationship Id="rId1" Type="http://schemas.openxmlformats.org/officeDocument/2006/relationships/themeOverride" Target="../theme/themeOverride13.xml"/><Relationship Id="rId4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microsoft.com/office/2011/relationships/chartColorStyle" Target="colors22.xml"/><Relationship Id="rId2" Type="http://schemas.openxmlformats.org/officeDocument/2006/relationships/package" Target="../embeddings/Microsoft_Excel_Worksheet14.xlsx"/><Relationship Id="rId1" Type="http://schemas.openxmlformats.org/officeDocument/2006/relationships/themeOverride" Target="../theme/themeOverride14.xml"/><Relationship Id="rId4" Type="http://schemas.microsoft.com/office/2011/relationships/chartStyle" Target="style22.xml"/></Relationships>
</file>

<file path=ppt/charts/_rels/chart15.xml.rels><?xml version="1.0" encoding="UTF-8" standalone="yes"?>
<Relationships xmlns="http://schemas.openxmlformats.org/package/2006/relationships"><Relationship Id="rId3" Type="http://schemas.microsoft.com/office/2011/relationships/chartColorStyle" Target="colors23.xml"/><Relationship Id="rId2" Type="http://schemas.openxmlformats.org/officeDocument/2006/relationships/package" Target="../embeddings/Microsoft_Excel_Worksheet15.xlsx"/><Relationship Id="rId1" Type="http://schemas.openxmlformats.org/officeDocument/2006/relationships/themeOverride" Target="../theme/themeOverride15.xml"/><Relationship Id="rId4" Type="http://schemas.microsoft.com/office/2011/relationships/chartStyle" Target="style23.xml"/></Relationships>
</file>

<file path=ppt/charts/_rels/chart16.xml.rels><?xml version="1.0" encoding="UTF-8" standalone="yes"?>
<Relationships xmlns="http://schemas.openxmlformats.org/package/2006/relationships"><Relationship Id="rId3" Type="http://schemas.microsoft.com/office/2011/relationships/chartColorStyle" Target="colors24.xml"/><Relationship Id="rId2" Type="http://schemas.openxmlformats.org/officeDocument/2006/relationships/package" Target="../embeddings/Microsoft_Excel_Worksheet16.xlsx"/><Relationship Id="rId1" Type="http://schemas.openxmlformats.org/officeDocument/2006/relationships/themeOverride" Target="../theme/themeOverride16.xml"/><Relationship Id="rId4" Type="http://schemas.microsoft.com/office/2011/relationships/chartStyle" Target="style24.xml"/></Relationships>
</file>

<file path=ppt/charts/_rels/chart17.xml.rels><?xml version="1.0" encoding="UTF-8" standalone="yes"?>
<Relationships xmlns="http://schemas.openxmlformats.org/package/2006/relationships"><Relationship Id="rId3" Type="http://schemas.microsoft.com/office/2011/relationships/chartColorStyle" Target="colors25.xml"/><Relationship Id="rId2" Type="http://schemas.openxmlformats.org/officeDocument/2006/relationships/package" Target="../embeddings/Microsoft_Excel_Worksheet17.xlsx"/><Relationship Id="rId1" Type="http://schemas.openxmlformats.org/officeDocument/2006/relationships/themeOverride" Target="../theme/themeOverride17.xml"/><Relationship Id="rId4" Type="http://schemas.microsoft.com/office/2011/relationships/chartStyle" Target="style25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Relationship Id="rId4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Relationship Id="rId4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Relationship Id="rId4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Relationship Id="rId4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6.xml"/><Relationship Id="rId4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ColorStyle" Target="colors7.xml"/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7.xml"/><Relationship Id="rId4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ColorStyle" Target="colors8.xml"/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8.xml"/><Relationship Id="rId4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ColorStyle" Target="colors9.xml"/><Relationship Id="rId2" Type="http://schemas.openxmlformats.org/officeDocument/2006/relationships/package" Target="../embeddings/Microsoft_Excel_Worksheet9.xlsx"/><Relationship Id="rId1" Type="http://schemas.openxmlformats.org/officeDocument/2006/relationships/themeOverride" Target="../theme/themeOverride9.xml"/><Relationship Id="rId4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Нравится</a:t>
            </a:r>
            <a:r>
              <a:rPr lang="ru-RU" sz="1800" b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ли вам учиться в колледже?</a:t>
            </a:r>
            <a:endParaRPr lang="ru-RU" sz="1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Лист1!$B$5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Лист1!$C$4:$F$4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Лист1!$C$5:$F$5</c:f>
              <c:numCache>
                <c:formatCode>General</c:formatCode>
                <c:ptCount val="4"/>
                <c:pt idx="0">
                  <c:v>22</c:v>
                </c:pt>
                <c:pt idx="1">
                  <c:v>20</c:v>
                </c:pt>
                <c:pt idx="2">
                  <c:v>18</c:v>
                </c:pt>
                <c:pt idx="3">
                  <c:v>12</c:v>
                </c:pt>
              </c:numCache>
            </c:numRef>
          </c:val>
        </c:ser>
        <c:ser>
          <c:idx val="1"/>
          <c:order val="1"/>
          <c:tx>
            <c:strRef>
              <c:f>Лист1!$B$6</c:f>
              <c:strCache>
                <c:ptCount val="1"/>
                <c:pt idx="0">
                  <c:v>нет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Лист1!$C$4:$F$4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Лист1!$C$6:$F$6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4217088"/>
        <c:axId val="174218624"/>
      </c:barChart>
      <c:catAx>
        <c:axId val="174217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74218624"/>
        <c:crosses val="autoZero"/>
        <c:auto val="1"/>
        <c:lblAlgn val="ctr"/>
        <c:lblOffset val="100"/>
        <c:noMultiLvlLbl val="0"/>
      </c:catAx>
      <c:valAx>
        <c:axId val="174218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742170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4517451731267461E-2"/>
          <c:y val="1.8776962330454321E-2"/>
          <c:w val="0.95339465259150302"/>
          <c:h val="0.8679203938123913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Лист10!$I$3</c:f>
              <c:strCache>
                <c:ptCount val="1"/>
                <c:pt idx="0">
                  <c:v>Л11-1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Лист10!$H$4:$H$12</c:f>
              <c:strCache>
                <c:ptCount val="9"/>
                <c:pt idx="1">
                  <c:v>Физкультура</c:v>
                </c:pt>
                <c:pt idx="2">
                  <c:v>Литература</c:v>
                </c:pt>
                <c:pt idx="3">
                  <c:v>ОБЖ</c:v>
                </c:pt>
                <c:pt idx="4">
                  <c:v>Биология</c:v>
                </c:pt>
                <c:pt idx="5">
                  <c:v>Химия</c:v>
                </c:pt>
                <c:pt idx="6">
                  <c:v>Англ.язык</c:v>
                </c:pt>
                <c:pt idx="7">
                  <c:v>История</c:v>
                </c:pt>
                <c:pt idx="8">
                  <c:v>Рус.яз</c:v>
                </c:pt>
              </c:strCache>
            </c:strRef>
          </c:cat>
          <c:val>
            <c:numRef>
              <c:f>Лист10!$I$4:$I$12</c:f>
              <c:numCache>
                <c:formatCode>General</c:formatCode>
                <c:ptCount val="9"/>
                <c:pt idx="1">
                  <c:v>7</c:v>
                </c:pt>
                <c:pt idx="2">
                  <c:v>6</c:v>
                </c:pt>
                <c:pt idx="3">
                  <c:v>13</c:v>
                </c:pt>
                <c:pt idx="4">
                  <c:v>6</c:v>
                </c:pt>
                <c:pt idx="5">
                  <c:v>7</c:v>
                </c:pt>
                <c:pt idx="6">
                  <c:v>7</c:v>
                </c:pt>
              </c:numCache>
            </c:numRef>
          </c:val>
        </c:ser>
        <c:ser>
          <c:idx val="1"/>
          <c:order val="1"/>
          <c:tx>
            <c:strRef>
              <c:f>Лист10!$J$3</c:f>
              <c:strCache>
                <c:ptCount val="1"/>
                <c:pt idx="0">
                  <c:v>Л12-1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Лист10!$H$4:$H$12</c:f>
              <c:strCache>
                <c:ptCount val="9"/>
                <c:pt idx="1">
                  <c:v>Физкультура</c:v>
                </c:pt>
                <c:pt idx="2">
                  <c:v>Литература</c:v>
                </c:pt>
                <c:pt idx="3">
                  <c:v>ОБЖ</c:v>
                </c:pt>
                <c:pt idx="4">
                  <c:v>Биология</c:v>
                </c:pt>
                <c:pt idx="5">
                  <c:v>Химия</c:v>
                </c:pt>
                <c:pt idx="6">
                  <c:v>Англ.язык</c:v>
                </c:pt>
                <c:pt idx="7">
                  <c:v>История</c:v>
                </c:pt>
                <c:pt idx="8">
                  <c:v>Рус.яз</c:v>
                </c:pt>
              </c:strCache>
            </c:strRef>
          </c:cat>
          <c:val>
            <c:numRef>
              <c:f>Лист10!$J$4:$J$12</c:f>
              <c:numCache>
                <c:formatCode>General</c:formatCode>
                <c:ptCount val="9"/>
                <c:pt idx="1">
                  <c:v>7</c:v>
                </c:pt>
                <c:pt idx="2">
                  <c:v>7</c:v>
                </c:pt>
                <c:pt idx="3">
                  <c:v>15</c:v>
                </c:pt>
                <c:pt idx="4">
                  <c:v>4</c:v>
                </c:pt>
                <c:pt idx="5">
                  <c:v>1</c:v>
                </c:pt>
                <c:pt idx="6">
                  <c:v>1</c:v>
                </c:pt>
                <c:pt idx="7">
                  <c:v>3</c:v>
                </c:pt>
              </c:numCache>
            </c:numRef>
          </c:val>
        </c:ser>
        <c:ser>
          <c:idx val="2"/>
          <c:order val="2"/>
          <c:tx>
            <c:strRef>
              <c:f>Лист10!$K$3</c:f>
              <c:strCache>
                <c:ptCount val="1"/>
                <c:pt idx="0">
                  <c:v>Л13-1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Лист10!$H$4:$H$12</c:f>
              <c:strCache>
                <c:ptCount val="9"/>
                <c:pt idx="1">
                  <c:v>Физкультура</c:v>
                </c:pt>
                <c:pt idx="2">
                  <c:v>Литература</c:v>
                </c:pt>
                <c:pt idx="3">
                  <c:v>ОБЖ</c:v>
                </c:pt>
                <c:pt idx="4">
                  <c:v>Биология</c:v>
                </c:pt>
                <c:pt idx="5">
                  <c:v>Химия</c:v>
                </c:pt>
                <c:pt idx="6">
                  <c:v>Англ.язык</c:v>
                </c:pt>
                <c:pt idx="7">
                  <c:v>История</c:v>
                </c:pt>
                <c:pt idx="8">
                  <c:v>Рус.яз</c:v>
                </c:pt>
              </c:strCache>
            </c:strRef>
          </c:cat>
          <c:val>
            <c:numRef>
              <c:f>Лист10!$K$4:$K$12</c:f>
              <c:numCache>
                <c:formatCode>General</c:formatCode>
                <c:ptCount val="9"/>
                <c:pt idx="1">
                  <c:v>7</c:v>
                </c:pt>
                <c:pt idx="3">
                  <c:v>14</c:v>
                </c:pt>
                <c:pt idx="4">
                  <c:v>9</c:v>
                </c:pt>
                <c:pt idx="5">
                  <c:v>5</c:v>
                </c:pt>
                <c:pt idx="6">
                  <c:v>5</c:v>
                </c:pt>
                <c:pt idx="7">
                  <c:v>7</c:v>
                </c:pt>
              </c:numCache>
            </c:numRef>
          </c:val>
        </c:ser>
        <c:ser>
          <c:idx val="3"/>
          <c:order val="3"/>
          <c:tx>
            <c:strRef>
              <c:f>Лист10!$L$3</c:f>
              <c:strCache>
                <c:ptCount val="1"/>
                <c:pt idx="0">
                  <c:v>Л14-1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Лист10!$H$4:$H$12</c:f>
              <c:strCache>
                <c:ptCount val="9"/>
                <c:pt idx="1">
                  <c:v>Физкультура</c:v>
                </c:pt>
                <c:pt idx="2">
                  <c:v>Литература</c:v>
                </c:pt>
                <c:pt idx="3">
                  <c:v>ОБЖ</c:v>
                </c:pt>
                <c:pt idx="4">
                  <c:v>Биология</c:v>
                </c:pt>
                <c:pt idx="5">
                  <c:v>Химия</c:v>
                </c:pt>
                <c:pt idx="6">
                  <c:v>Англ.язык</c:v>
                </c:pt>
                <c:pt idx="7">
                  <c:v>История</c:v>
                </c:pt>
                <c:pt idx="8">
                  <c:v>Рус.яз</c:v>
                </c:pt>
              </c:strCache>
            </c:strRef>
          </c:cat>
          <c:val>
            <c:numRef>
              <c:f>Лист10!$L$4:$L$12</c:f>
              <c:numCache>
                <c:formatCode>General</c:formatCode>
                <c:ptCount val="9"/>
                <c:pt idx="1">
                  <c:v>6</c:v>
                </c:pt>
                <c:pt idx="2">
                  <c:v>4</c:v>
                </c:pt>
                <c:pt idx="3">
                  <c:v>4</c:v>
                </c:pt>
                <c:pt idx="4">
                  <c:v>4</c:v>
                </c:pt>
                <c:pt idx="6">
                  <c:v>3</c:v>
                </c:pt>
                <c:pt idx="8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8498688"/>
        <c:axId val="128504576"/>
      </c:barChart>
      <c:catAx>
        <c:axId val="128498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8504576"/>
        <c:crosses val="autoZero"/>
        <c:auto val="1"/>
        <c:lblAlgn val="ctr"/>
        <c:lblOffset val="100"/>
        <c:noMultiLvlLbl val="0"/>
      </c:catAx>
      <c:valAx>
        <c:axId val="128504576"/>
        <c:scaling>
          <c:orientation val="minMax"/>
          <c:max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84986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4774630094315134"/>
          <c:y val="1.5803911576821008E-2"/>
          <c:w val="0.29132058492688412"/>
          <c:h val="5.89765027714249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400" b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Лист10!$O$3</c:f>
              <c:strCache>
                <c:ptCount val="1"/>
                <c:pt idx="0">
                  <c:v>Л11-1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Лист10!$N$4:$N$10</c:f>
              <c:strCache>
                <c:ptCount val="7"/>
                <c:pt idx="1">
                  <c:v>ОБЖ</c:v>
                </c:pt>
                <c:pt idx="2">
                  <c:v>Биология</c:v>
                </c:pt>
                <c:pt idx="3">
                  <c:v>Химия</c:v>
                </c:pt>
                <c:pt idx="4">
                  <c:v>Англ.язык</c:v>
                </c:pt>
                <c:pt idx="5">
                  <c:v>Литература</c:v>
                </c:pt>
                <c:pt idx="6">
                  <c:v>История</c:v>
                </c:pt>
              </c:strCache>
            </c:strRef>
          </c:cat>
          <c:val>
            <c:numRef>
              <c:f>Лист10!$O$4:$O$10</c:f>
              <c:numCache>
                <c:formatCode>General</c:formatCode>
                <c:ptCount val="7"/>
                <c:pt idx="1">
                  <c:v>6</c:v>
                </c:pt>
                <c:pt idx="2">
                  <c:v>18</c:v>
                </c:pt>
                <c:pt idx="3">
                  <c:v>15</c:v>
                </c:pt>
                <c:pt idx="4">
                  <c:v>7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Лист10!$P$3</c:f>
              <c:strCache>
                <c:ptCount val="1"/>
                <c:pt idx="0">
                  <c:v>Л12-1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Лист10!$N$4:$N$10</c:f>
              <c:strCache>
                <c:ptCount val="7"/>
                <c:pt idx="1">
                  <c:v>ОБЖ</c:v>
                </c:pt>
                <c:pt idx="2">
                  <c:v>Биология</c:v>
                </c:pt>
                <c:pt idx="3">
                  <c:v>Химия</c:v>
                </c:pt>
                <c:pt idx="4">
                  <c:v>Англ.язык</c:v>
                </c:pt>
                <c:pt idx="5">
                  <c:v>Литература</c:v>
                </c:pt>
                <c:pt idx="6">
                  <c:v>История</c:v>
                </c:pt>
              </c:strCache>
            </c:strRef>
          </c:cat>
          <c:val>
            <c:numRef>
              <c:f>Лист10!$P$4:$P$10</c:f>
              <c:numCache>
                <c:formatCode>General</c:formatCode>
                <c:ptCount val="7"/>
                <c:pt idx="1">
                  <c:v>4</c:v>
                </c:pt>
                <c:pt idx="2">
                  <c:v>14</c:v>
                </c:pt>
                <c:pt idx="3">
                  <c:v>13</c:v>
                </c:pt>
                <c:pt idx="5">
                  <c:v>3</c:v>
                </c:pt>
              </c:numCache>
            </c:numRef>
          </c:val>
        </c:ser>
        <c:ser>
          <c:idx val="2"/>
          <c:order val="2"/>
          <c:tx>
            <c:strRef>
              <c:f>Лист10!$Q$3</c:f>
              <c:strCache>
                <c:ptCount val="1"/>
                <c:pt idx="0">
                  <c:v>Л13-1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Лист10!$N$4:$N$10</c:f>
              <c:strCache>
                <c:ptCount val="7"/>
                <c:pt idx="1">
                  <c:v>ОБЖ</c:v>
                </c:pt>
                <c:pt idx="2">
                  <c:v>Биология</c:v>
                </c:pt>
                <c:pt idx="3">
                  <c:v>Химия</c:v>
                </c:pt>
                <c:pt idx="4">
                  <c:v>Англ.язык</c:v>
                </c:pt>
                <c:pt idx="5">
                  <c:v>Литература</c:v>
                </c:pt>
                <c:pt idx="6">
                  <c:v>История</c:v>
                </c:pt>
              </c:strCache>
            </c:strRef>
          </c:cat>
          <c:val>
            <c:numRef>
              <c:f>Лист10!$Q$4:$Q$10</c:f>
              <c:numCache>
                <c:formatCode>General</c:formatCode>
                <c:ptCount val="7"/>
                <c:pt idx="1">
                  <c:v>8</c:v>
                </c:pt>
                <c:pt idx="2">
                  <c:v>13</c:v>
                </c:pt>
                <c:pt idx="3">
                  <c:v>12</c:v>
                </c:pt>
                <c:pt idx="4">
                  <c:v>4</c:v>
                </c:pt>
                <c:pt idx="6">
                  <c:v>4</c:v>
                </c:pt>
              </c:numCache>
            </c:numRef>
          </c:val>
        </c:ser>
        <c:ser>
          <c:idx val="3"/>
          <c:order val="3"/>
          <c:tx>
            <c:strRef>
              <c:f>Лист10!$R$3</c:f>
              <c:strCache>
                <c:ptCount val="1"/>
                <c:pt idx="0">
                  <c:v>Л14-1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Лист10!$N$4:$N$10</c:f>
              <c:strCache>
                <c:ptCount val="7"/>
                <c:pt idx="1">
                  <c:v>ОБЖ</c:v>
                </c:pt>
                <c:pt idx="2">
                  <c:v>Биология</c:v>
                </c:pt>
                <c:pt idx="3">
                  <c:v>Химия</c:v>
                </c:pt>
                <c:pt idx="4">
                  <c:v>Англ.язык</c:v>
                </c:pt>
                <c:pt idx="5">
                  <c:v>Литература</c:v>
                </c:pt>
                <c:pt idx="6">
                  <c:v>История</c:v>
                </c:pt>
              </c:strCache>
            </c:strRef>
          </c:cat>
          <c:val>
            <c:numRef>
              <c:f>Лист10!$R$4:$R$10</c:f>
              <c:numCache>
                <c:formatCode>General</c:formatCode>
                <c:ptCount val="7"/>
                <c:pt idx="2">
                  <c:v>7</c:v>
                </c:pt>
                <c:pt idx="4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8937344"/>
        <c:axId val="128947328"/>
      </c:barChart>
      <c:catAx>
        <c:axId val="128937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8947328"/>
        <c:crosses val="autoZero"/>
        <c:auto val="1"/>
        <c:lblAlgn val="ctr"/>
        <c:lblOffset val="100"/>
        <c:noMultiLvlLbl val="0"/>
      </c:catAx>
      <c:valAx>
        <c:axId val="128947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89373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9991887925624414"/>
          <c:y val="1.5688994389923903E-2"/>
          <c:w val="0.25673328647514987"/>
          <c:h val="5.889578144194716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</a:t>
            </a:r>
            <a:r>
              <a:rPr lang="ru-RU" sz="1600" b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времени у вас уходит на приготовление домашнего задания?</a:t>
            </a:r>
            <a:endParaRPr lang="ru-RU" sz="1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Лист11!$B$4</c:f>
              <c:strCache>
                <c:ptCount val="1"/>
                <c:pt idx="0">
                  <c:v>Меньше часа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Лист11!$C$3:$F$3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Лист11!$C$4:$F$4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Лист11!$B$5</c:f>
              <c:strCache>
                <c:ptCount val="1"/>
                <c:pt idx="0">
                  <c:v>1 час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Лист11!$C$3:$F$3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Лист11!$C$5:$F$5</c:f>
              <c:numCache>
                <c:formatCode>General</c:formatCode>
                <c:ptCount val="4"/>
                <c:pt idx="0">
                  <c:v>2</c:v>
                </c:pt>
                <c:pt idx="1">
                  <c:v>7</c:v>
                </c:pt>
                <c:pt idx="2">
                  <c:v>3</c:v>
                </c:pt>
                <c:pt idx="3">
                  <c:v>3</c:v>
                </c:pt>
              </c:numCache>
            </c:numRef>
          </c:val>
        </c:ser>
        <c:ser>
          <c:idx val="2"/>
          <c:order val="2"/>
          <c:tx>
            <c:strRef>
              <c:f>Лист11!$B$6</c:f>
              <c:strCache>
                <c:ptCount val="1"/>
                <c:pt idx="0">
                  <c:v>2 часа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Лист11!$C$3:$F$3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Лист11!$C$6:$F$6</c:f>
              <c:numCache>
                <c:formatCode>General</c:formatCode>
                <c:ptCount val="4"/>
                <c:pt idx="0">
                  <c:v>8</c:v>
                </c:pt>
                <c:pt idx="1">
                  <c:v>5</c:v>
                </c:pt>
                <c:pt idx="2">
                  <c:v>8</c:v>
                </c:pt>
                <c:pt idx="3">
                  <c:v>7</c:v>
                </c:pt>
              </c:numCache>
            </c:numRef>
          </c:val>
        </c:ser>
        <c:ser>
          <c:idx val="3"/>
          <c:order val="3"/>
          <c:tx>
            <c:strRef>
              <c:f>Лист11!$B$7</c:f>
              <c:strCache>
                <c:ptCount val="1"/>
                <c:pt idx="0">
                  <c:v>Больше 2 часов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Лист11!$C$3:$F$3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Лист11!$C$7:$F$7</c:f>
              <c:numCache>
                <c:formatCode>General</c:formatCode>
                <c:ptCount val="4"/>
                <c:pt idx="0">
                  <c:v>12</c:v>
                </c:pt>
                <c:pt idx="1">
                  <c:v>7</c:v>
                </c:pt>
                <c:pt idx="2">
                  <c:v>4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9143168"/>
        <c:axId val="129144704"/>
      </c:barChart>
      <c:catAx>
        <c:axId val="129143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9144704"/>
        <c:crosses val="autoZero"/>
        <c:auto val="1"/>
        <c:lblAlgn val="ctr"/>
        <c:lblOffset val="100"/>
        <c:noMultiLvlLbl val="0"/>
      </c:catAx>
      <c:valAx>
        <c:axId val="129144704"/>
        <c:scaling>
          <c:orientation val="minMax"/>
          <c:max val="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9143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Знаете ли вы, к кому из сотрудников колледжа вы можете обратиться за помощью, если у вас возникнут проблемы?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Лист9!$B$4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Лист9!$C$3:$F$3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Лист9!$C$4:$F$4</c:f>
              <c:numCache>
                <c:formatCode>General</c:formatCode>
                <c:ptCount val="4"/>
                <c:pt idx="0">
                  <c:v>21</c:v>
                </c:pt>
                <c:pt idx="1">
                  <c:v>18</c:v>
                </c:pt>
                <c:pt idx="2">
                  <c:v>18</c:v>
                </c:pt>
                <c:pt idx="3">
                  <c:v>7</c:v>
                </c:pt>
              </c:numCache>
            </c:numRef>
          </c:val>
        </c:ser>
        <c:ser>
          <c:idx val="1"/>
          <c:order val="1"/>
          <c:tx>
            <c:strRef>
              <c:f>Лист9!$B$5</c:f>
              <c:strCache>
                <c:ptCount val="1"/>
                <c:pt idx="0">
                  <c:v>нет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Лист9!$C$3:$F$3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Лист9!$C$5:$F$5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1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9370752"/>
        <c:axId val="129376640"/>
      </c:barChart>
      <c:catAx>
        <c:axId val="129370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9376640"/>
        <c:crosses val="autoZero"/>
        <c:auto val="1"/>
        <c:lblAlgn val="ctr"/>
        <c:lblOffset val="100"/>
        <c:noMultiLvlLbl val="0"/>
      </c:catAx>
      <c:valAx>
        <c:axId val="129376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9370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Ваши</a:t>
            </a:r>
            <a:r>
              <a:rPr lang="ru-RU" sz="1600" b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отношения с классным руководителем?</a:t>
            </a:r>
            <a:endParaRPr lang="ru-RU" sz="1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Лист14!$B$4</c:f>
              <c:strCache>
                <c:ptCount val="1"/>
                <c:pt idx="0">
                  <c:v>Деловые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Лист14!$C$3:$F$3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Лист14!$C$4:$F$4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Лист14!$B$5</c:f>
              <c:strCache>
                <c:ptCount val="1"/>
                <c:pt idx="0">
                  <c:v>Доверительные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Лист14!$C$3:$F$3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Лист14!$C$5:$F$5</c:f>
              <c:numCache>
                <c:formatCode>General</c:formatCode>
                <c:ptCount val="4"/>
                <c:pt idx="0">
                  <c:v>17</c:v>
                </c:pt>
                <c:pt idx="1">
                  <c:v>12</c:v>
                </c:pt>
                <c:pt idx="2">
                  <c:v>9</c:v>
                </c:pt>
                <c:pt idx="3">
                  <c:v>9</c:v>
                </c:pt>
              </c:numCache>
            </c:numRef>
          </c:val>
        </c:ser>
        <c:ser>
          <c:idx val="2"/>
          <c:order val="2"/>
          <c:tx>
            <c:strRef>
              <c:f>Лист14!$B$6</c:f>
              <c:strCache>
                <c:ptCount val="1"/>
                <c:pt idx="0">
                  <c:v>Нормальные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Лист14!$C$3:$F$3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Лист14!$C$6:$F$6</c:f>
              <c:numCache>
                <c:formatCode>General</c:formatCode>
                <c:ptCount val="4"/>
                <c:pt idx="0">
                  <c:v>5</c:v>
                </c:pt>
                <c:pt idx="1">
                  <c:v>7</c:v>
                </c:pt>
                <c:pt idx="2">
                  <c:v>7</c:v>
                </c:pt>
                <c:pt idx="3">
                  <c:v>3</c:v>
                </c:pt>
              </c:numCache>
            </c:numRef>
          </c:val>
        </c:ser>
        <c:ser>
          <c:idx val="3"/>
          <c:order val="3"/>
          <c:tx>
            <c:strRef>
              <c:f>Лист14!$B$7</c:f>
              <c:strCache>
                <c:ptCount val="1"/>
                <c:pt idx="0">
                  <c:v>Редко видим его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Лист14!$C$3:$F$3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Лист14!$C$7:$F$7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9575552"/>
        <c:axId val="129597824"/>
      </c:barChart>
      <c:catAx>
        <c:axId val="129575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9597824"/>
        <c:crosses val="autoZero"/>
        <c:auto val="1"/>
        <c:lblAlgn val="ctr"/>
        <c:lblOffset val="100"/>
        <c:noMultiLvlLbl val="0"/>
      </c:catAx>
      <c:valAx>
        <c:axId val="129597824"/>
        <c:scaling>
          <c:orientation val="minMax"/>
          <c:max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9575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</a:t>
            </a:r>
            <a:r>
              <a:rPr lang="ru-RU" sz="16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 оцениваете психологическую атмосферу </a:t>
            </a:r>
            <a:endParaRPr lang="ru-RU" sz="1600" b="1" baseline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b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вашей группе?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Лист15!$C$4</c:f>
              <c:strCache>
                <c:ptCount val="1"/>
                <c:pt idx="0">
                  <c:v>Позитивная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Лист15!$D$3:$G$3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Лист15!$D$4:$G$4</c:f>
              <c:numCache>
                <c:formatCode>General</c:formatCode>
                <c:ptCount val="4"/>
                <c:pt idx="0">
                  <c:v>21</c:v>
                </c:pt>
                <c:pt idx="1">
                  <c:v>17</c:v>
                </c:pt>
                <c:pt idx="2">
                  <c:v>10</c:v>
                </c:pt>
                <c:pt idx="3">
                  <c:v>7</c:v>
                </c:pt>
              </c:numCache>
            </c:numRef>
          </c:val>
        </c:ser>
        <c:ser>
          <c:idx val="1"/>
          <c:order val="1"/>
          <c:tx>
            <c:strRef>
              <c:f>Лист15!$C$5</c:f>
              <c:strCache>
                <c:ptCount val="1"/>
                <c:pt idx="0">
                  <c:v>Нейтральная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Лист15!$D$3:$G$3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Лист15!$D$5:$G$5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6</c:v>
                </c:pt>
                <c:pt idx="3">
                  <c:v>4</c:v>
                </c:pt>
              </c:numCache>
            </c:numRef>
          </c:val>
        </c:ser>
        <c:ser>
          <c:idx val="2"/>
          <c:order val="2"/>
          <c:tx>
            <c:strRef>
              <c:f>Лист15!$C$6</c:f>
              <c:strCache>
                <c:ptCount val="1"/>
                <c:pt idx="0">
                  <c:v>Негативная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Лист15!$D$3:$G$3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Лист15!$D$6:$G$6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9771392"/>
        <c:axId val="129772928"/>
      </c:barChart>
      <c:catAx>
        <c:axId val="129771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9772928"/>
        <c:crosses val="autoZero"/>
        <c:auto val="1"/>
        <c:lblAlgn val="ctr"/>
        <c:lblOffset val="100"/>
        <c:noMultiLvlLbl val="0"/>
      </c:catAx>
      <c:valAx>
        <c:axId val="129772928"/>
        <c:scaling>
          <c:orientation val="minMax"/>
          <c:max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9771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Лист16!$C$3</c:f>
              <c:strCache>
                <c:ptCount val="1"/>
                <c:pt idx="0">
                  <c:v>Л11-1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Лист16!$B$4:$B$8</c:f>
              <c:strCache>
                <c:ptCount val="5"/>
                <c:pt idx="0">
                  <c:v>Продолжать в том же духе</c:v>
                </c:pt>
                <c:pt idx="1">
                  <c:v>Расписание на пол года</c:v>
                </c:pt>
                <c:pt idx="2">
                  <c:v>Успешно закончить колледж</c:v>
                </c:pt>
                <c:pt idx="3">
                  <c:v>Меньше домашнего задания</c:v>
                </c:pt>
                <c:pt idx="4">
                  <c:v>Не учиться по субботам</c:v>
                </c:pt>
              </c:strCache>
            </c:strRef>
          </c:cat>
          <c:val>
            <c:numRef>
              <c:f>Лист16!$C$4:$C$8</c:f>
              <c:numCache>
                <c:formatCode>General</c:formatCode>
                <c:ptCount val="5"/>
                <c:pt idx="0">
                  <c:v>4</c:v>
                </c:pt>
                <c:pt idx="1">
                  <c:v>2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05802496"/>
        <c:axId val="205816576"/>
      </c:barChart>
      <c:catAx>
        <c:axId val="2058024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05816576"/>
        <c:crosses val="autoZero"/>
        <c:auto val="1"/>
        <c:lblAlgn val="ctr"/>
        <c:lblOffset val="100"/>
        <c:noMultiLvlLbl val="0"/>
      </c:catAx>
      <c:valAx>
        <c:axId val="205816576"/>
        <c:scaling>
          <c:orientation val="minMax"/>
          <c:max val="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0580249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Лист16!$G$3</c:f>
              <c:strCache>
                <c:ptCount val="1"/>
                <c:pt idx="0">
                  <c:v>Л12-1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Лист16!$F$4:$F$8</c:f>
              <c:strCache>
                <c:ptCount val="5"/>
                <c:pt idx="0">
                  <c:v>Электронный дневник</c:v>
                </c:pt>
                <c:pt idx="1">
                  <c:v>Достичь цели</c:v>
                </c:pt>
                <c:pt idx="2">
                  <c:v>Не учиться по субботам</c:v>
                </c:pt>
                <c:pt idx="3">
                  <c:v>Хорошо учиться</c:v>
                </c:pt>
                <c:pt idx="4">
                  <c:v>Больше позитива</c:v>
                </c:pt>
              </c:strCache>
            </c:strRef>
          </c:cat>
          <c:val>
            <c:numRef>
              <c:f>Лист16!$G$4:$G$8</c:f>
              <c:numCache>
                <c:formatCode>General</c:formatCode>
                <c:ptCount val="5"/>
                <c:pt idx="0">
                  <c:v>2</c:v>
                </c:pt>
                <c:pt idx="1">
                  <c:v>1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06084736"/>
        <c:axId val="206107008"/>
      </c:barChart>
      <c:catAx>
        <c:axId val="2060847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06107008"/>
        <c:crosses val="autoZero"/>
        <c:auto val="1"/>
        <c:lblAlgn val="ctr"/>
        <c:lblOffset val="100"/>
        <c:noMultiLvlLbl val="0"/>
      </c:catAx>
      <c:valAx>
        <c:axId val="206107008"/>
        <c:scaling>
          <c:orientation val="minMax"/>
          <c:max val="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0608473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Считаете</a:t>
            </a:r>
            <a:r>
              <a:rPr lang="ru-RU" sz="1800" b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ли вы, что правильно </a:t>
            </a:r>
          </a:p>
          <a:p>
            <a:pPr>
              <a:defRPr sz="1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выбрали профессию?</a:t>
            </a:r>
            <a:endParaRPr lang="ru-RU" sz="1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Лист2!$B$4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Лист2!$C$3:$F$3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Лист2!$C$4:$F$4</c:f>
              <c:numCache>
                <c:formatCode>General</c:formatCode>
                <c:ptCount val="4"/>
                <c:pt idx="0">
                  <c:v>20</c:v>
                </c:pt>
                <c:pt idx="1">
                  <c:v>20</c:v>
                </c:pt>
                <c:pt idx="2">
                  <c:v>18</c:v>
                </c:pt>
                <c:pt idx="3">
                  <c:v>9</c:v>
                </c:pt>
              </c:numCache>
            </c:numRef>
          </c:val>
        </c:ser>
        <c:ser>
          <c:idx val="1"/>
          <c:order val="1"/>
          <c:tx>
            <c:strRef>
              <c:f>Лист2!$B$5</c:f>
              <c:strCache>
                <c:ptCount val="1"/>
                <c:pt idx="0">
                  <c:v>нет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Лист2!$C$3:$F$3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Лист2!$C$5:$F$5</c:f>
              <c:numCache>
                <c:formatCode>General</c:formatCode>
                <c:ptCount val="4"/>
                <c:pt idx="0">
                  <c:v>2</c:v>
                </c:pt>
                <c:pt idx="1">
                  <c:v>0</c:v>
                </c:pt>
                <c:pt idx="2">
                  <c:v>1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4305664"/>
        <c:axId val="174307200"/>
      </c:barChart>
      <c:catAx>
        <c:axId val="174305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74307200"/>
        <c:crosses val="autoZero"/>
        <c:auto val="1"/>
        <c:lblAlgn val="ctr"/>
        <c:lblOffset val="100"/>
        <c:noMultiLvlLbl val="0"/>
      </c:catAx>
      <c:valAx>
        <c:axId val="174307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74305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800" b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каким настроением вы с утра идете </a:t>
            </a:r>
          </a:p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в колледж?</a:t>
            </a:r>
            <a:endParaRPr lang="ru-RU" sz="1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6.2243346881422482E-2"/>
          <c:y val="0.19749398165628562"/>
          <c:w val="0.91482448767868052"/>
          <c:h val="0.295470518271764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Лист3!$B$4</c:f>
              <c:strCache>
                <c:ptCount val="1"/>
                <c:pt idx="0">
                  <c:v>Отличное настроение, ожидаю чего-то приятное и интересное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Лист3!$C$3:$F$3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Лист3!$C$4:$F$4</c:f>
              <c:numCache>
                <c:formatCode>General</c:formatCode>
                <c:ptCount val="4"/>
                <c:pt idx="0">
                  <c:v>9</c:v>
                </c:pt>
                <c:pt idx="1">
                  <c:v>10</c:v>
                </c:pt>
                <c:pt idx="2">
                  <c:v>8</c:v>
                </c:pt>
                <c:pt idx="3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Лист3!$B$5</c:f>
              <c:strCache>
                <c:ptCount val="1"/>
                <c:pt idx="0">
                  <c:v>Мне трудно себя настроить, но я понимаю, что мне необходимо идти в колледж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Лист3!$C$3:$F$3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Лист3!$C$5:$F$5</c:f>
              <c:numCache>
                <c:formatCode>General</c:formatCode>
                <c:ptCount val="4"/>
                <c:pt idx="0">
                  <c:v>13</c:v>
                </c:pt>
                <c:pt idx="1">
                  <c:v>10</c:v>
                </c:pt>
                <c:pt idx="2">
                  <c:v>7</c:v>
                </c:pt>
                <c:pt idx="3">
                  <c:v>10</c:v>
                </c:pt>
              </c:numCache>
            </c:numRef>
          </c:val>
        </c:ser>
        <c:ser>
          <c:idx val="2"/>
          <c:order val="2"/>
          <c:tx>
            <c:strRef>
              <c:f>Лист3!$B$6</c:f>
              <c:strCache>
                <c:ptCount val="1"/>
                <c:pt idx="0">
                  <c:v>Мне не хочется идти, но мои родители меня заставляют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Лист3!$C$3:$F$3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Лист3!$C$6:$F$6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Лист3!$B$7</c:f>
              <c:strCache>
                <c:ptCount val="1"/>
                <c:pt idx="0">
                  <c:v>Мне не хочется идти, но я знаю, что если я не приду, то куратор и преподаватели будут меня ругать, и меня это пугает 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Лист3!$C$3:$F$3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Лист3!$C$7:$F$7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4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4585344"/>
        <c:axId val="174586880"/>
      </c:barChart>
      <c:catAx>
        <c:axId val="174585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74586880"/>
        <c:crosses val="autoZero"/>
        <c:auto val="1"/>
        <c:lblAlgn val="ctr"/>
        <c:lblOffset val="100"/>
        <c:noMultiLvlLbl val="0"/>
      </c:catAx>
      <c:valAx>
        <c:axId val="174586880"/>
        <c:scaling>
          <c:orientation val="minMax"/>
          <c:max val="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745853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1584980448872459E-2"/>
          <c:y val="0.61676392687397119"/>
          <c:w val="0.8684051993500812"/>
          <c:h val="0.3609342097539168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Тяжело ли вам вставать в учебные дни?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5.00724937604149E-2"/>
          <c:y val="0.14806106945996886"/>
          <c:w val="0.92669691023095735"/>
          <c:h val="0.449496219815767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Лист4!$B$4</c:f>
              <c:strCache>
                <c:ptCount val="1"/>
                <c:pt idx="0">
                  <c:v>Да, тяжело, но мне очень хочется идти в колледж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Лист4!$C$3:$F$3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Лист4!$C$4:$F$4</c:f>
              <c:numCache>
                <c:formatCode>General</c:formatCode>
                <c:ptCount val="4"/>
                <c:pt idx="0">
                  <c:v>7</c:v>
                </c:pt>
                <c:pt idx="1">
                  <c:v>7</c:v>
                </c:pt>
                <c:pt idx="2">
                  <c:v>7</c:v>
                </c:pt>
                <c:pt idx="3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Лист4!$B$5</c:f>
              <c:strCache>
                <c:ptCount val="1"/>
                <c:pt idx="0">
                  <c:v>Надо, значит надо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Лист4!$C$3:$F$3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Лист4!$C$5:$F$5</c:f>
              <c:numCache>
                <c:formatCode>General</c:formatCode>
                <c:ptCount val="4"/>
                <c:pt idx="0">
                  <c:v>10</c:v>
                </c:pt>
                <c:pt idx="1">
                  <c:v>8</c:v>
                </c:pt>
                <c:pt idx="2">
                  <c:v>6</c:v>
                </c:pt>
                <c:pt idx="3">
                  <c:v>3</c:v>
                </c:pt>
              </c:numCache>
            </c:numRef>
          </c:val>
        </c:ser>
        <c:ser>
          <c:idx val="2"/>
          <c:order val="2"/>
          <c:tx>
            <c:strRef>
              <c:f>Лист4!$B$6</c:f>
              <c:strCache>
                <c:ptCount val="1"/>
                <c:pt idx="0">
                  <c:v>Я всегда легко встаю с утра, особенно в учебные дни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Лист4!$C$3:$F$3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Лист4!$C$6:$F$6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ser>
          <c:idx val="3"/>
          <c:order val="3"/>
          <c:tx>
            <c:strRef>
              <c:f>Лист4!$B$7</c:f>
              <c:strCache>
                <c:ptCount val="1"/>
                <c:pt idx="0">
                  <c:v>Да, тяжело встаю с утра и заставляю себя идти, но все равно бывает, опаздываю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Лист4!$C$3:$F$3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Лист4!$C$7:$F$7</c:f>
              <c:numCache>
                <c:formatCode>General</c:formatCode>
                <c:ptCount val="4"/>
                <c:pt idx="0">
                  <c:v>3</c:v>
                </c:pt>
                <c:pt idx="1">
                  <c:v>2</c:v>
                </c:pt>
                <c:pt idx="2">
                  <c:v>5</c:v>
                </c:pt>
                <c:pt idx="3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1177600"/>
        <c:axId val="121179136"/>
      </c:barChart>
      <c:catAx>
        <c:axId val="121177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1179136"/>
        <c:crosses val="autoZero"/>
        <c:auto val="1"/>
        <c:lblAlgn val="ctr"/>
        <c:lblOffset val="100"/>
        <c:noMultiLvlLbl val="0"/>
      </c:catAx>
      <c:valAx>
        <c:axId val="121179136"/>
        <c:scaling>
          <c:orientation val="minMax"/>
          <c:max val="25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1177600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595937622274499"/>
          <c:y val="0.70779677801752094"/>
          <c:w val="0.74340135502386995"/>
          <c:h val="0.2922032219824790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Легко</a:t>
            </a:r>
            <a:r>
              <a:rPr lang="ru-RU" sz="1600" b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ли вы ориентируетесь в </a:t>
            </a:r>
          </a:p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b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расписании занятий?</a:t>
            </a:r>
            <a:endParaRPr lang="ru-RU" sz="1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Лист5!$B$4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Лист5!$C$3:$F$3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Лист5!$C$4:$F$4</c:f>
              <c:numCache>
                <c:formatCode>General</c:formatCode>
                <c:ptCount val="4"/>
                <c:pt idx="0">
                  <c:v>22</c:v>
                </c:pt>
                <c:pt idx="1">
                  <c:v>19</c:v>
                </c:pt>
                <c:pt idx="2">
                  <c:v>18</c:v>
                </c:pt>
                <c:pt idx="3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Лист5!$B$5</c:f>
              <c:strCache>
                <c:ptCount val="1"/>
                <c:pt idx="0">
                  <c:v>нет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Лист5!$C$3:$F$3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Лист5!$C$5:$F$5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1545088"/>
        <c:axId val="121546624"/>
      </c:barChart>
      <c:catAx>
        <c:axId val="121545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1546624"/>
        <c:crosses val="autoZero"/>
        <c:auto val="1"/>
        <c:lblAlgn val="ctr"/>
        <c:lblOffset val="100"/>
        <c:noMultiLvlLbl val="0"/>
      </c:catAx>
      <c:valAx>
        <c:axId val="121546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15450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Нашли</a:t>
            </a:r>
            <a:r>
              <a:rPr lang="ru-RU" sz="1600" b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ли вы себе новых друзей </a:t>
            </a:r>
          </a:p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b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в колледже?</a:t>
            </a:r>
            <a:endParaRPr lang="ru-RU" sz="1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Лист6!$B$4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Лист6!$C$3:$F$3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Лист6!$C$4:$F$4</c:f>
              <c:numCache>
                <c:formatCode>General</c:formatCode>
                <c:ptCount val="4"/>
                <c:pt idx="0">
                  <c:v>22</c:v>
                </c:pt>
                <c:pt idx="1">
                  <c:v>19</c:v>
                </c:pt>
                <c:pt idx="2">
                  <c:v>19</c:v>
                </c:pt>
                <c:pt idx="3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Лист6!$B$5</c:f>
              <c:strCache>
                <c:ptCount val="1"/>
                <c:pt idx="0">
                  <c:v>нет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Лист6!$C$3:$F$3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Лист6!$C$5:$F$5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1715328"/>
        <c:axId val="121725312"/>
      </c:barChart>
      <c:catAx>
        <c:axId val="121715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1725312"/>
        <c:crosses val="autoZero"/>
        <c:auto val="1"/>
        <c:lblAlgn val="ctr"/>
        <c:lblOffset val="100"/>
        <c:noMultiLvlLbl val="0"/>
      </c:catAx>
      <c:valAx>
        <c:axId val="121725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1715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Общаетесь</a:t>
            </a:r>
            <a:r>
              <a:rPr lang="ru-RU" sz="1600" b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ли вы со студентами </a:t>
            </a:r>
          </a:p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b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из других групп?</a:t>
            </a:r>
            <a:endParaRPr lang="ru-RU" sz="1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Лист7!$B$4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Лист7!$C$3:$F$3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Лист7!$C$4:$F$4</c:f>
              <c:numCache>
                <c:formatCode>General</c:formatCode>
                <c:ptCount val="4"/>
                <c:pt idx="0">
                  <c:v>15</c:v>
                </c:pt>
                <c:pt idx="1">
                  <c:v>10</c:v>
                </c:pt>
                <c:pt idx="2">
                  <c:v>18</c:v>
                </c:pt>
                <c:pt idx="3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Лист7!$B$5</c:f>
              <c:strCache>
                <c:ptCount val="1"/>
                <c:pt idx="0">
                  <c:v>нет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Лист7!$C$3:$F$3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Лист7!$C$5:$F$5</c:f>
              <c:numCache>
                <c:formatCode>General</c:formatCode>
                <c:ptCount val="4"/>
                <c:pt idx="0">
                  <c:v>7</c:v>
                </c:pt>
                <c:pt idx="1">
                  <c:v>10</c:v>
                </c:pt>
                <c:pt idx="2">
                  <c:v>1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1898496"/>
        <c:axId val="121900032"/>
      </c:barChart>
      <c:catAx>
        <c:axId val="121898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1900032"/>
        <c:crosses val="autoZero"/>
        <c:auto val="1"/>
        <c:lblAlgn val="ctr"/>
        <c:lblOffset val="100"/>
        <c:noMultiLvlLbl val="0"/>
      </c:catAx>
      <c:valAx>
        <c:axId val="121900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1898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</a:t>
            </a:r>
            <a:r>
              <a:rPr lang="ru-RU" sz="1600" b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материал я усваиваю успешно? </a:t>
            </a:r>
            <a:endParaRPr lang="ru-RU" sz="1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Лист8!$B$4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Лист8!$C$3:$F$3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Лист8!$C$4:$F$4</c:f>
              <c:numCache>
                <c:formatCode>General</c:formatCode>
                <c:ptCount val="4"/>
                <c:pt idx="0">
                  <c:v>19</c:v>
                </c:pt>
                <c:pt idx="1">
                  <c:v>18</c:v>
                </c:pt>
                <c:pt idx="2">
                  <c:v>15</c:v>
                </c:pt>
                <c:pt idx="3">
                  <c:v>8</c:v>
                </c:pt>
              </c:numCache>
            </c:numRef>
          </c:val>
        </c:ser>
        <c:ser>
          <c:idx val="1"/>
          <c:order val="1"/>
          <c:tx>
            <c:strRef>
              <c:f>Лист8!$B$5</c:f>
              <c:strCache>
                <c:ptCount val="1"/>
                <c:pt idx="0">
                  <c:v>нет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Лист8!$C$3:$F$3</c:f>
              <c:strCache>
                <c:ptCount val="4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  <c:pt idx="3">
                  <c:v>Л14-1</c:v>
                </c:pt>
              </c:strCache>
            </c:strRef>
          </c:cat>
          <c:val>
            <c:numRef>
              <c:f>Лист8!$C$5:$F$5</c:f>
              <c:numCache>
                <c:formatCode>General</c:formatCode>
                <c:ptCount val="4"/>
                <c:pt idx="0">
                  <c:v>3</c:v>
                </c:pt>
                <c:pt idx="1">
                  <c:v>2</c:v>
                </c:pt>
                <c:pt idx="2">
                  <c:v>4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2458880"/>
        <c:axId val="122460416"/>
      </c:barChart>
      <c:catAx>
        <c:axId val="122458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2460416"/>
        <c:crosses val="autoZero"/>
        <c:auto val="1"/>
        <c:lblAlgn val="ctr"/>
        <c:lblOffset val="100"/>
        <c:noMultiLvlLbl val="0"/>
      </c:catAx>
      <c:valAx>
        <c:axId val="122460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2458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2664517861939304E-2"/>
          <c:y val="9.8223622047244094E-2"/>
          <c:w val="0.95733548213806074"/>
          <c:h val="0.7846473367299675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Лист10!$C$3</c:f>
              <c:strCache>
                <c:ptCount val="1"/>
                <c:pt idx="0">
                  <c:v>Л11-1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Лист10!$B$4:$B$10</c:f>
              <c:strCache>
                <c:ptCount val="7"/>
                <c:pt idx="1">
                  <c:v>Химия</c:v>
                </c:pt>
                <c:pt idx="2">
                  <c:v>Физика</c:v>
                </c:pt>
                <c:pt idx="3">
                  <c:v>Информатика</c:v>
                </c:pt>
                <c:pt idx="4">
                  <c:v>Англ.язык</c:v>
                </c:pt>
                <c:pt idx="5">
                  <c:v>Математика</c:v>
                </c:pt>
                <c:pt idx="6">
                  <c:v>История</c:v>
                </c:pt>
              </c:strCache>
            </c:strRef>
          </c:cat>
          <c:val>
            <c:numRef>
              <c:f>Лист10!$C$4:$C$10</c:f>
              <c:numCache>
                <c:formatCode>General</c:formatCode>
                <c:ptCount val="7"/>
                <c:pt idx="1">
                  <c:v>4</c:v>
                </c:pt>
                <c:pt idx="2">
                  <c:v>18</c:v>
                </c:pt>
                <c:pt idx="4">
                  <c:v>4</c:v>
                </c:pt>
                <c:pt idx="5">
                  <c:v>7</c:v>
                </c:pt>
              </c:numCache>
            </c:numRef>
          </c:val>
        </c:ser>
        <c:ser>
          <c:idx val="1"/>
          <c:order val="1"/>
          <c:tx>
            <c:strRef>
              <c:f>Лист10!$D$3</c:f>
              <c:strCache>
                <c:ptCount val="1"/>
                <c:pt idx="0">
                  <c:v>Л12-1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Лист10!$B$4:$B$10</c:f>
              <c:strCache>
                <c:ptCount val="7"/>
                <c:pt idx="1">
                  <c:v>Химия</c:v>
                </c:pt>
                <c:pt idx="2">
                  <c:v>Физика</c:v>
                </c:pt>
                <c:pt idx="3">
                  <c:v>Информатика</c:v>
                </c:pt>
                <c:pt idx="4">
                  <c:v>Англ.язык</c:v>
                </c:pt>
                <c:pt idx="5">
                  <c:v>Математика</c:v>
                </c:pt>
                <c:pt idx="6">
                  <c:v>История</c:v>
                </c:pt>
              </c:strCache>
            </c:strRef>
          </c:cat>
          <c:val>
            <c:numRef>
              <c:f>Лист10!$D$4:$D$10</c:f>
              <c:numCache>
                <c:formatCode>General</c:formatCode>
                <c:ptCount val="7"/>
                <c:pt idx="1">
                  <c:v>2</c:v>
                </c:pt>
                <c:pt idx="2">
                  <c:v>15</c:v>
                </c:pt>
                <c:pt idx="3">
                  <c:v>3</c:v>
                </c:pt>
                <c:pt idx="5">
                  <c:v>6</c:v>
                </c:pt>
              </c:numCache>
            </c:numRef>
          </c:val>
        </c:ser>
        <c:ser>
          <c:idx val="2"/>
          <c:order val="2"/>
          <c:tx>
            <c:strRef>
              <c:f>Лист10!$E$3</c:f>
              <c:strCache>
                <c:ptCount val="1"/>
                <c:pt idx="0">
                  <c:v>Л13-1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Лист10!$B$4:$B$10</c:f>
              <c:strCache>
                <c:ptCount val="7"/>
                <c:pt idx="1">
                  <c:v>Химия</c:v>
                </c:pt>
                <c:pt idx="2">
                  <c:v>Физика</c:v>
                </c:pt>
                <c:pt idx="3">
                  <c:v>Информатика</c:v>
                </c:pt>
                <c:pt idx="4">
                  <c:v>Англ.язык</c:v>
                </c:pt>
                <c:pt idx="5">
                  <c:v>Математика</c:v>
                </c:pt>
                <c:pt idx="6">
                  <c:v>История</c:v>
                </c:pt>
              </c:strCache>
            </c:strRef>
          </c:cat>
          <c:val>
            <c:numRef>
              <c:f>Лист10!$E$4:$E$10</c:f>
              <c:numCache>
                <c:formatCode>General</c:formatCode>
                <c:ptCount val="7"/>
                <c:pt idx="1">
                  <c:v>4</c:v>
                </c:pt>
                <c:pt idx="2">
                  <c:v>10</c:v>
                </c:pt>
                <c:pt idx="4">
                  <c:v>3</c:v>
                </c:pt>
                <c:pt idx="5">
                  <c:v>9</c:v>
                </c:pt>
              </c:numCache>
            </c:numRef>
          </c:val>
        </c:ser>
        <c:ser>
          <c:idx val="3"/>
          <c:order val="3"/>
          <c:tx>
            <c:strRef>
              <c:f>Лист10!$F$3</c:f>
              <c:strCache>
                <c:ptCount val="1"/>
                <c:pt idx="0">
                  <c:v>Л14-1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Лист10!$B$4:$B$10</c:f>
              <c:strCache>
                <c:ptCount val="7"/>
                <c:pt idx="1">
                  <c:v>Химия</c:v>
                </c:pt>
                <c:pt idx="2">
                  <c:v>Физика</c:v>
                </c:pt>
                <c:pt idx="3">
                  <c:v>Информатика</c:v>
                </c:pt>
                <c:pt idx="4">
                  <c:v>Англ.язык</c:v>
                </c:pt>
                <c:pt idx="5">
                  <c:v>Математика</c:v>
                </c:pt>
                <c:pt idx="6">
                  <c:v>История</c:v>
                </c:pt>
              </c:strCache>
            </c:strRef>
          </c:cat>
          <c:val>
            <c:numRef>
              <c:f>Лист10!$F$4:$F$10</c:f>
              <c:numCache>
                <c:formatCode>General</c:formatCode>
                <c:ptCount val="7"/>
                <c:pt idx="1">
                  <c:v>4</c:v>
                </c:pt>
                <c:pt idx="2">
                  <c:v>5</c:v>
                </c:pt>
                <c:pt idx="5">
                  <c:v>4</c:v>
                </c:pt>
                <c:pt idx="6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8751872"/>
        <c:axId val="128757760"/>
      </c:barChart>
      <c:catAx>
        <c:axId val="128751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8757760"/>
        <c:crosses val="autoZero"/>
        <c:auto val="1"/>
        <c:lblAlgn val="ctr"/>
        <c:lblOffset val="100"/>
        <c:noMultiLvlLbl val="0"/>
      </c:catAx>
      <c:valAx>
        <c:axId val="128757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87518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75851833992145"/>
          <c:y val="2.2706067623899956E-2"/>
          <c:w val="0.26870989232711745"/>
          <c:h val="5.964687355257063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6F457-FF30-44EF-96AD-5168254C4AD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8D37-F4B2-4511-9D20-684C1672E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352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6F457-FF30-44EF-96AD-5168254C4AD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8D37-F4B2-4511-9D20-684C1672E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980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6F457-FF30-44EF-96AD-5168254C4AD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8D37-F4B2-4511-9D20-684C1672E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192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6F457-FF30-44EF-96AD-5168254C4AD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8D37-F4B2-4511-9D20-684C1672E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37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6F457-FF30-44EF-96AD-5168254C4AD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8D37-F4B2-4511-9D20-684C1672E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973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6F457-FF30-44EF-96AD-5168254C4AD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8D37-F4B2-4511-9D20-684C1672E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424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6F457-FF30-44EF-96AD-5168254C4AD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8D37-F4B2-4511-9D20-684C1672E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511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6F457-FF30-44EF-96AD-5168254C4AD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8D37-F4B2-4511-9D20-684C1672E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799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6F457-FF30-44EF-96AD-5168254C4AD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8D37-F4B2-4511-9D20-684C1672E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191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6F457-FF30-44EF-96AD-5168254C4AD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8D37-F4B2-4511-9D20-684C1672E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191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6F457-FF30-44EF-96AD-5168254C4AD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8D37-F4B2-4511-9D20-684C1672E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479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6F457-FF30-44EF-96AD-5168254C4AD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D8D37-F4B2-4511-9D20-684C1672E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664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9490" y="0"/>
            <a:ext cx="11762509" cy="144087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372D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ГБПОУ  ДЗМ «МЕДИЦИНСКИЙ КОЛЛЕДЖ № 1»</a:t>
            </a:r>
            <a:br>
              <a:rPr lang="ru-RU" sz="3200" b="1" dirty="0" smtClean="0">
                <a:solidFill>
                  <a:srgbClr val="372D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rgbClr val="372D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26473" y="969818"/>
            <a:ext cx="10827327" cy="53869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ВЫСТУПЛЕНИЕ НА ПЕДАГОГИЧЕСКОМ СОВЕТЕ</a:t>
            </a:r>
          </a:p>
          <a:p>
            <a:pPr marL="0" indent="0" algn="ctr">
              <a:buNone/>
            </a:pPr>
            <a:endParaRPr lang="ru-RU" sz="4000" b="1" dirty="0">
              <a:solidFill>
                <a:srgbClr val="372D1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 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студентов 1 курса в колледже</a:t>
            </a:r>
            <a:endParaRPr lang="ru-RU" sz="44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800" b="1" dirty="0" smtClean="0">
              <a:solidFill>
                <a:srgbClr val="372D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800" b="1" dirty="0" smtClean="0">
                <a:solidFill>
                  <a:srgbClr val="372D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2018</a:t>
            </a:r>
          </a:p>
        </p:txBody>
      </p:sp>
    </p:spTree>
    <p:extLst>
      <p:ext uri="{BB962C8B-B14F-4D97-AF65-F5344CB8AC3E}">
        <p14:creationId xmlns:p14="http://schemas.microsoft.com/office/powerpoint/2010/main" val="343810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2354851"/>
              </p:ext>
            </p:extLst>
          </p:nvPr>
        </p:nvGraphicFramePr>
        <p:xfrm>
          <a:off x="-1" y="0"/>
          <a:ext cx="5931243" cy="33733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792608"/>
              </p:ext>
            </p:extLst>
          </p:nvPr>
        </p:nvGraphicFramePr>
        <p:xfrm>
          <a:off x="5671751" y="3225114"/>
          <a:ext cx="6520249" cy="35340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10495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07503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Ваши пожелания относительно учебы и общественной жизни 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нашем колледже?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9729760"/>
              </p:ext>
            </p:extLst>
          </p:nvPr>
        </p:nvGraphicFramePr>
        <p:xfrm>
          <a:off x="0" y="1075038"/>
          <a:ext cx="6153666" cy="31509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1350745"/>
              </p:ext>
            </p:extLst>
          </p:nvPr>
        </p:nvGraphicFramePr>
        <p:xfrm>
          <a:off x="6153666" y="3336324"/>
          <a:ext cx="6038334" cy="34104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57234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1452464"/>
              </p:ext>
            </p:extLst>
          </p:nvPr>
        </p:nvGraphicFramePr>
        <p:xfrm>
          <a:off x="0" y="1"/>
          <a:ext cx="6178378" cy="35869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9456185"/>
              </p:ext>
            </p:extLst>
          </p:nvPr>
        </p:nvGraphicFramePr>
        <p:xfrm>
          <a:off x="6038850" y="3188043"/>
          <a:ext cx="6021345" cy="3534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817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2038815"/>
              </p:ext>
            </p:extLst>
          </p:nvPr>
        </p:nvGraphicFramePr>
        <p:xfrm>
          <a:off x="1" y="1"/>
          <a:ext cx="6091880" cy="39541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0610049"/>
              </p:ext>
            </p:extLst>
          </p:nvPr>
        </p:nvGraphicFramePr>
        <p:xfrm>
          <a:off x="6178379" y="3311612"/>
          <a:ext cx="6013621" cy="3546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13371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6066100"/>
              </p:ext>
            </p:extLst>
          </p:nvPr>
        </p:nvGraphicFramePr>
        <p:xfrm>
          <a:off x="0" y="0"/>
          <a:ext cx="6203092" cy="36946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8352665"/>
              </p:ext>
            </p:extLst>
          </p:nvPr>
        </p:nvGraphicFramePr>
        <p:xfrm>
          <a:off x="6054811" y="3286897"/>
          <a:ext cx="6137189" cy="34846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56776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7134570"/>
              </p:ext>
            </p:extLst>
          </p:nvPr>
        </p:nvGraphicFramePr>
        <p:xfrm>
          <a:off x="0" y="0"/>
          <a:ext cx="6079525" cy="3410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86016580"/>
              </p:ext>
            </p:extLst>
          </p:nvPr>
        </p:nvGraphicFramePr>
        <p:xfrm>
          <a:off x="6079525" y="3410464"/>
          <a:ext cx="6112475" cy="34475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5718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9153"/>
            <a:ext cx="12052453" cy="9144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предметы, которые для вас самые трудные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8223253"/>
              </p:ext>
            </p:extLst>
          </p:nvPr>
        </p:nvGraphicFramePr>
        <p:xfrm>
          <a:off x="220911" y="1277938"/>
          <a:ext cx="11820525" cy="5397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264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540" y="253388"/>
            <a:ext cx="11732963" cy="672029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предметы, которые для вас самые легкие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6434601"/>
              </p:ext>
            </p:extLst>
          </p:nvPr>
        </p:nvGraphicFramePr>
        <p:xfrm>
          <a:off x="259492" y="1087395"/>
          <a:ext cx="11649933" cy="55007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4979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506" y="121186"/>
            <a:ext cx="11710929" cy="782197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предметы, которые для вас самые интересные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8857767"/>
              </p:ext>
            </p:extLst>
          </p:nvPr>
        </p:nvGraphicFramePr>
        <p:xfrm>
          <a:off x="142875" y="1046163"/>
          <a:ext cx="11898313" cy="5640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4513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5009253"/>
              </p:ext>
            </p:extLst>
          </p:nvPr>
        </p:nvGraphicFramePr>
        <p:xfrm>
          <a:off x="1" y="0"/>
          <a:ext cx="6301946" cy="35834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6609674"/>
              </p:ext>
            </p:extLst>
          </p:nvPr>
        </p:nvGraphicFramePr>
        <p:xfrm>
          <a:off x="5918885" y="3447535"/>
          <a:ext cx="6153665" cy="3323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662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168</Words>
  <Application>Microsoft Office PowerPoint</Application>
  <PresentationFormat>Произвольный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ГБПОУ  ДЗМ «МЕДИЦИНСКИЙ КОЛЛЕДЖ № 1» </vt:lpstr>
      <vt:lpstr>Презентация PowerPoint</vt:lpstr>
      <vt:lpstr>Презентация PowerPoint</vt:lpstr>
      <vt:lpstr>Презентация PowerPoint</vt:lpstr>
      <vt:lpstr>Презентация PowerPoint</vt:lpstr>
      <vt:lpstr>Назовите предметы, которые для вас самые трудные</vt:lpstr>
      <vt:lpstr>Назовите предметы, которые для вас самые легкие</vt:lpstr>
      <vt:lpstr>Назовите предметы, которые для вас самые интересные</vt:lpstr>
      <vt:lpstr>Презентация PowerPoint</vt:lpstr>
      <vt:lpstr>Презентация PowerPoint</vt:lpstr>
      <vt:lpstr>Ваши пожелания относительно учебы и общественной жизни  в нашем колледже?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ГБПОУ  ДЗМ «МЕДИЦИНСКИЙ КОЛЛЕДЖ № 1» СП 1</dc:title>
  <dc:creator>Лафазан ЕВ</dc:creator>
  <cp:lastModifiedBy>Helen</cp:lastModifiedBy>
  <cp:revision>44</cp:revision>
  <cp:lastPrinted>2019-01-17T08:39:44Z</cp:lastPrinted>
  <dcterms:created xsi:type="dcterms:W3CDTF">2018-12-18T15:00:58Z</dcterms:created>
  <dcterms:modified xsi:type="dcterms:W3CDTF">2021-12-27T18:21:32Z</dcterms:modified>
</cp:coreProperties>
</file>