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notesSlides/notesSlide1.xml" ContentType="application/vnd.openxmlformats-officedocument.presentationml.notesSlide+xml"/>
  <Override PartName="/ppt/charts/chart2.xml" ContentType="application/vnd.openxmlformats-officedocument.drawingml.chart+xml"/>
  <Override PartName="/ppt/theme/themeOverride2.xml" ContentType="application/vnd.openxmlformats-officedocument.themeOverride+xml"/>
  <Override PartName="/ppt/charts/chart3.xml" ContentType="application/vnd.openxmlformats-officedocument.drawingml.chart+xml"/>
  <Override PartName="/ppt/theme/themeOverride3.xml" ContentType="application/vnd.openxmlformats-officedocument.themeOverride+xml"/>
  <Override PartName="/ppt/charts/chart4.xml" ContentType="application/vnd.openxmlformats-officedocument.drawingml.chart+xml"/>
  <Override PartName="/ppt/theme/themeOverride4.xml" ContentType="application/vnd.openxmlformats-officedocument.themeOverride+xml"/>
  <Override PartName="/ppt/charts/chart5.xml" ContentType="application/vnd.openxmlformats-officedocument.drawingml.chart+xml"/>
  <Override PartName="/ppt/theme/themeOverride5.xml" ContentType="application/vnd.openxmlformats-officedocument.themeOverride+xml"/>
  <Override PartName="/ppt/charts/chart6.xml" ContentType="application/vnd.openxmlformats-officedocument.drawingml.chart+xml"/>
  <Override PartName="/ppt/theme/themeOverride6.xml" ContentType="application/vnd.openxmlformats-officedocument.themeOverride+xml"/>
  <Override PartName="/ppt/charts/chart7.xml" ContentType="application/vnd.openxmlformats-officedocument.drawingml.chart+xml"/>
  <Override PartName="/ppt/theme/themeOverride7.xml" ContentType="application/vnd.openxmlformats-officedocument.themeOverride+xml"/>
  <Override PartName="/ppt/charts/chart8.xml" ContentType="application/vnd.openxmlformats-officedocument.drawingml.chart+xml"/>
  <Override PartName="/ppt/theme/themeOverride8.xml" ContentType="application/vnd.openxmlformats-officedocument.themeOverride+xml"/>
  <Override PartName="/ppt/charts/chart9.xml" ContentType="application/vnd.openxmlformats-officedocument.drawingml.chart+xml"/>
  <Override PartName="/ppt/theme/themeOverride9.xml" ContentType="application/vnd.openxmlformats-officedocument.themeOverride+xml"/>
  <Override PartName="/ppt/charts/chart10.xml" ContentType="application/vnd.openxmlformats-officedocument.drawingml.chart+xml"/>
  <Override PartName="/ppt/theme/themeOverride10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openxmlformats.org/officeDocument/2006/relationships/image" Target="../media/image3.jpeg"/><Relationship Id="rId1" Type="http://schemas.openxmlformats.org/officeDocument/2006/relationships/themeOverride" Target="../theme/themeOverride1.xml"/></Relationships>
</file>

<file path=ppt/charts/_rels/chart10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10.xlsx"/><Relationship Id="rId1" Type="http://schemas.openxmlformats.org/officeDocument/2006/relationships/themeOverride" Target="../theme/themeOverride10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openxmlformats.org/officeDocument/2006/relationships/image" Target="../media/image3.jpeg"/><Relationship Id="rId1" Type="http://schemas.openxmlformats.org/officeDocument/2006/relationships/themeOverride" Target="../theme/themeOverride2.xm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3.xlsx"/><Relationship Id="rId1" Type="http://schemas.openxmlformats.org/officeDocument/2006/relationships/themeOverride" Target="../theme/themeOverride3.xml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4.xlsx"/><Relationship Id="rId1" Type="http://schemas.openxmlformats.org/officeDocument/2006/relationships/themeOverride" Target="../theme/themeOverride4.xml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5.xlsx"/><Relationship Id="rId1" Type="http://schemas.openxmlformats.org/officeDocument/2006/relationships/themeOverride" Target="../theme/themeOverride5.xml"/></Relationships>
</file>

<file path=ppt/charts/_rels/chart6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6.xlsx"/><Relationship Id="rId1" Type="http://schemas.openxmlformats.org/officeDocument/2006/relationships/themeOverride" Target="../theme/themeOverride6.xml"/></Relationships>
</file>

<file path=ppt/charts/_rels/chart7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7.xlsx"/><Relationship Id="rId1" Type="http://schemas.openxmlformats.org/officeDocument/2006/relationships/themeOverride" Target="../theme/themeOverride7.xml"/></Relationships>
</file>

<file path=ppt/charts/_rels/chart8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8.xlsx"/><Relationship Id="rId1" Type="http://schemas.openxmlformats.org/officeDocument/2006/relationships/themeOverride" Target="../theme/themeOverride8.xml"/></Relationships>
</file>

<file path=ppt/charts/_rels/chart9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9.xlsx"/><Relationship Id="rId1" Type="http://schemas.openxmlformats.org/officeDocument/2006/relationships/themeOverride" Target="../theme/themeOverride9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invertIfNegative val="0"/>
          <c:cat>
            <c:strRef>
              <c:f>Лист1!$A$4:$A$7</c:f>
              <c:strCache>
                <c:ptCount val="3"/>
                <c:pt idx="0">
                  <c:v>С11-1</c:v>
                </c:pt>
                <c:pt idx="1">
                  <c:v>С12-1</c:v>
                </c:pt>
                <c:pt idx="2">
                  <c:v>Л11-1</c:v>
                </c:pt>
              </c:strCache>
            </c:strRef>
          </c:cat>
          <c:val>
            <c:numRef>
              <c:f>Лист1!$B$4:$B$7</c:f>
              <c:numCache>
                <c:formatCode>General</c:formatCode>
                <c:ptCount val="4"/>
                <c:pt idx="0">
                  <c:v>14.9</c:v>
                </c:pt>
                <c:pt idx="1">
                  <c:v>14.8</c:v>
                </c:pt>
                <c:pt idx="2">
                  <c:v>15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176150784"/>
        <c:axId val="129105920"/>
        <c:axId val="0"/>
      </c:bar3DChart>
      <c:catAx>
        <c:axId val="176150784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2000" b="1"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endParaRPr lang="ru-RU"/>
          </a:p>
        </c:txPr>
        <c:crossAx val="129105920"/>
        <c:crosses val="autoZero"/>
        <c:auto val="1"/>
        <c:lblAlgn val="ctr"/>
        <c:lblOffset val="100"/>
        <c:noMultiLvlLbl val="0"/>
      </c:catAx>
      <c:valAx>
        <c:axId val="12910592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 baseline="0"/>
            </a:pPr>
            <a:endParaRPr lang="ru-RU"/>
          </a:p>
        </c:txPr>
        <c:crossAx val="176150784"/>
        <c:crosses val="autoZero"/>
        <c:crossBetween val="between"/>
      </c:valAx>
    </c:plotArea>
    <c:plotVisOnly val="1"/>
    <c:dispBlanksAs val="gap"/>
    <c:showDLblsOverMax val="0"/>
  </c:chart>
  <c:spPr>
    <a:blipFill>
      <a:blip xmlns:r="http://schemas.openxmlformats.org/officeDocument/2006/relationships" r:embed="rId2"/>
      <a:tile tx="0" ty="0" sx="100000" sy="100000" flip="none" algn="tl"/>
    </a:blipFill>
  </c:spPr>
  <c:externalData r:id="rId3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Лист8!$A$5</c:f>
              <c:strCache>
                <c:ptCount val="1"/>
                <c:pt idx="0">
                  <c:v>Да</c:v>
                </c:pt>
              </c:strCache>
            </c:strRef>
          </c:tx>
          <c:invertIfNegative val="0"/>
          <c:cat>
            <c:strRef>
              <c:f>Лист8!$B$4:$D$4</c:f>
              <c:strCache>
                <c:ptCount val="3"/>
                <c:pt idx="0">
                  <c:v>С11-1</c:v>
                </c:pt>
                <c:pt idx="1">
                  <c:v>С12-1</c:v>
                </c:pt>
                <c:pt idx="2">
                  <c:v>Л11-1</c:v>
                </c:pt>
              </c:strCache>
            </c:strRef>
          </c:cat>
          <c:val>
            <c:numRef>
              <c:f>Лист8!$B$5:$D$5</c:f>
              <c:numCache>
                <c:formatCode>General</c:formatCode>
                <c:ptCount val="3"/>
                <c:pt idx="0">
                  <c:v>19</c:v>
                </c:pt>
                <c:pt idx="1">
                  <c:v>16</c:v>
                </c:pt>
                <c:pt idx="2">
                  <c:v>19</c:v>
                </c:pt>
              </c:numCache>
            </c:numRef>
          </c:val>
        </c:ser>
        <c:ser>
          <c:idx val="1"/>
          <c:order val="1"/>
          <c:tx>
            <c:strRef>
              <c:f>Лист8!$A$6</c:f>
              <c:strCache>
                <c:ptCount val="1"/>
                <c:pt idx="0">
                  <c:v>Нет</c:v>
                </c:pt>
              </c:strCache>
            </c:strRef>
          </c:tx>
          <c:invertIfNegative val="0"/>
          <c:cat>
            <c:strRef>
              <c:f>Лист8!$B$4:$D$4</c:f>
              <c:strCache>
                <c:ptCount val="3"/>
                <c:pt idx="0">
                  <c:v>С11-1</c:v>
                </c:pt>
                <c:pt idx="1">
                  <c:v>С12-1</c:v>
                </c:pt>
                <c:pt idx="2">
                  <c:v>Л11-1</c:v>
                </c:pt>
              </c:strCache>
            </c:strRef>
          </c:cat>
          <c:val>
            <c:numRef>
              <c:f>Лист8!$B$6:$D$6</c:f>
              <c:numCache>
                <c:formatCode>General</c:formatCode>
                <c:ptCount val="3"/>
                <c:pt idx="0">
                  <c:v>2</c:v>
                </c:pt>
                <c:pt idx="1">
                  <c:v>0</c:v>
                </c:pt>
                <c:pt idx="2">
                  <c:v>1</c:v>
                </c:pt>
              </c:numCache>
            </c:numRef>
          </c:val>
        </c:ser>
        <c:ser>
          <c:idx val="2"/>
          <c:order val="2"/>
          <c:tx>
            <c:strRef>
              <c:f>Лист8!$A$7</c:f>
              <c:strCache>
                <c:ptCount val="1"/>
                <c:pt idx="0">
                  <c:v>В лучшую</c:v>
                </c:pt>
              </c:strCache>
            </c:strRef>
          </c:tx>
          <c:invertIfNegative val="0"/>
          <c:cat>
            <c:strRef>
              <c:f>Лист8!$B$4:$D$4</c:f>
              <c:strCache>
                <c:ptCount val="3"/>
                <c:pt idx="0">
                  <c:v>С11-1</c:v>
                </c:pt>
                <c:pt idx="1">
                  <c:v>С12-1</c:v>
                </c:pt>
                <c:pt idx="2">
                  <c:v>Л11-1</c:v>
                </c:pt>
              </c:strCache>
            </c:strRef>
          </c:cat>
          <c:val>
            <c:numRef>
              <c:f>Лист8!$B$7:$D$7</c:f>
              <c:numCache>
                <c:formatCode>General</c:formatCode>
                <c:ptCount val="3"/>
                <c:pt idx="0">
                  <c:v>12</c:v>
                </c:pt>
                <c:pt idx="1">
                  <c:v>15</c:v>
                </c:pt>
                <c:pt idx="2">
                  <c:v>21</c:v>
                </c:pt>
              </c:numCache>
            </c:numRef>
          </c:val>
        </c:ser>
        <c:ser>
          <c:idx val="3"/>
          <c:order val="3"/>
          <c:tx>
            <c:strRef>
              <c:f>Лист8!$A$8</c:f>
              <c:strCache>
                <c:ptCount val="1"/>
                <c:pt idx="0">
                  <c:v>В худшую</c:v>
                </c:pt>
              </c:strCache>
            </c:strRef>
          </c:tx>
          <c:invertIfNegative val="0"/>
          <c:cat>
            <c:strRef>
              <c:f>Лист8!$B$4:$D$4</c:f>
              <c:strCache>
                <c:ptCount val="3"/>
                <c:pt idx="0">
                  <c:v>С11-1</c:v>
                </c:pt>
                <c:pt idx="1">
                  <c:v>С12-1</c:v>
                </c:pt>
                <c:pt idx="2">
                  <c:v>Л11-1</c:v>
                </c:pt>
              </c:strCache>
            </c:strRef>
          </c:cat>
          <c:val>
            <c:numRef>
              <c:f>Лист8!$B$8:$D$8</c:f>
              <c:numCache>
                <c:formatCode>General</c:formatCode>
                <c:ptCount val="3"/>
                <c:pt idx="0">
                  <c:v>1</c:v>
                </c:pt>
                <c:pt idx="1">
                  <c:v>1</c:v>
                </c:pt>
                <c:pt idx="2">
                  <c:v>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218095616"/>
        <c:axId val="218097152"/>
        <c:axId val="0"/>
      </c:bar3DChart>
      <c:catAx>
        <c:axId val="218095616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500" b="1" baseline="0"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endParaRPr lang="ru-RU"/>
          </a:p>
        </c:txPr>
        <c:crossAx val="218097152"/>
        <c:crosses val="autoZero"/>
        <c:auto val="1"/>
        <c:lblAlgn val="ctr"/>
        <c:lblOffset val="100"/>
        <c:noMultiLvlLbl val="0"/>
      </c:catAx>
      <c:valAx>
        <c:axId val="218097152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 baseline="0"/>
            </a:pPr>
            <a:endParaRPr lang="ru-RU"/>
          </a:p>
        </c:txPr>
        <c:crossAx val="218095616"/>
        <c:crosses val="autoZero"/>
        <c:crossBetween val="between"/>
      </c:valAx>
    </c:plotArea>
    <c:legend>
      <c:legendPos val="r"/>
      <c:layout/>
      <c:overlay val="0"/>
      <c:txPr>
        <a:bodyPr/>
        <a:lstStyle/>
        <a:p>
          <a:pPr>
            <a:defRPr sz="1500" baseline="0">
              <a:latin typeface="Times New Roman" panose="02020603050405020304" pitchFamily="18" charset="0"/>
              <a:cs typeface="Times New Roman" panose="02020603050405020304" pitchFamily="18" charset="0"/>
            </a:defRPr>
          </a:pPr>
          <a:endParaRPr lang="ru-RU"/>
        </a:p>
      </c:txPr>
    </c:legend>
    <c:plotVisOnly val="1"/>
    <c:dispBlanksAs val="gap"/>
    <c:showDLblsOverMax val="0"/>
  </c:chart>
  <c:spPr>
    <a:solidFill>
      <a:srgbClr val="FFFF99"/>
    </a:solidFill>
  </c:spPr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4.7879896193840331E-2"/>
          <c:y val="3.7667581628632298E-2"/>
          <c:w val="0.94758781727097818"/>
          <c:h val="0.88061474352312108"/>
        </c:manualLayout>
      </c:layout>
      <c:bar3DChart>
        <c:barDir val="col"/>
        <c:grouping val="clustered"/>
        <c:varyColors val="0"/>
        <c:ser>
          <c:idx val="0"/>
          <c:order val="0"/>
          <c:invertIfNegative val="0"/>
          <c:cat>
            <c:strRef>
              <c:f>Лист2!$A$4:$F$4</c:f>
              <c:strCache>
                <c:ptCount val="6"/>
                <c:pt idx="0">
                  <c:v>2011-2012</c:v>
                </c:pt>
                <c:pt idx="1">
                  <c:v>2012-2013</c:v>
                </c:pt>
                <c:pt idx="2">
                  <c:v>2013-2014</c:v>
                </c:pt>
                <c:pt idx="3">
                  <c:v>2014-2015</c:v>
                </c:pt>
                <c:pt idx="4">
                  <c:v>2015-2016</c:v>
                </c:pt>
                <c:pt idx="5">
                  <c:v>2016-2017</c:v>
                </c:pt>
              </c:strCache>
            </c:strRef>
          </c:cat>
          <c:val>
            <c:numRef>
              <c:f>Лист2!$A$5:$F$5</c:f>
              <c:numCache>
                <c:formatCode>General</c:formatCode>
                <c:ptCount val="6"/>
                <c:pt idx="0">
                  <c:v>15.3</c:v>
                </c:pt>
                <c:pt idx="1">
                  <c:v>15</c:v>
                </c:pt>
                <c:pt idx="2">
                  <c:v>14.6</c:v>
                </c:pt>
                <c:pt idx="3">
                  <c:v>15.62</c:v>
                </c:pt>
                <c:pt idx="4">
                  <c:v>14.7</c:v>
                </c:pt>
                <c:pt idx="5">
                  <c:v>14.9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129221760"/>
        <c:axId val="129223296"/>
        <c:axId val="0"/>
      </c:bar3DChart>
      <c:catAx>
        <c:axId val="129221760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600" b="1"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endParaRPr lang="ru-RU"/>
          </a:p>
        </c:txPr>
        <c:crossAx val="129223296"/>
        <c:crosses val="autoZero"/>
        <c:auto val="1"/>
        <c:lblAlgn val="ctr"/>
        <c:lblOffset val="100"/>
        <c:noMultiLvlLbl val="0"/>
      </c:catAx>
      <c:valAx>
        <c:axId val="12922329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100" baseline="0"/>
            </a:pPr>
            <a:endParaRPr lang="ru-RU"/>
          </a:p>
        </c:txPr>
        <c:crossAx val="129221760"/>
        <c:crosses val="autoZero"/>
        <c:crossBetween val="between"/>
      </c:valAx>
    </c:plotArea>
    <c:plotVisOnly val="1"/>
    <c:dispBlanksAs val="gap"/>
    <c:showDLblsOverMax val="0"/>
  </c:chart>
  <c:spPr>
    <a:blipFill>
      <a:blip xmlns:r="http://schemas.openxmlformats.org/officeDocument/2006/relationships" r:embed="rId2"/>
      <a:tile tx="0" ty="0" sx="100000" sy="100000" flip="none" algn="tl"/>
    </a:blipFill>
  </c:sp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4.1648507159552393E-2"/>
          <c:y val="0.15365714779286407"/>
          <c:w val="0.86398642702774842"/>
          <c:h val="0.74949307028335244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Лист1!$B$4</c:f>
              <c:strCache>
                <c:ptCount val="1"/>
                <c:pt idx="0">
                  <c:v>да</c:v>
                </c:pt>
              </c:strCache>
            </c:strRef>
          </c:tx>
          <c:invertIfNegative val="0"/>
          <c:cat>
            <c:strRef>
              <c:f>Лист1!$C$3:$E$3</c:f>
              <c:strCache>
                <c:ptCount val="3"/>
                <c:pt idx="0">
                  <c:v>С11-1</c:v>
                </c:pt>
                <c:pt idx="1">
                  <c:v>С12-1</c:v>
                </c:pt>
                <c:pt idx="2">
                  <c:v>Л11-1</c:v>
                </c:pt>
              </c:strCache>
            </c:strRef>
          </c:cat>
          <c:val>
            <c:numRef>
              <c:f>Лист1!$C$4:$E$4</c:f>
              <c:numCache>
                <c:formatCode>General</c:formatCode>
                <c:ptCount val="3"/>
                <c:pt idx="0">
                  <c:v>24</c:v>
                </c:pt>
                <c:pt idx="1">
                  <c:v>20</c:v>
                </c:pt>
                <c:pt idx="2">
                  <c:v>20</c:v>
                </c:pt>
              </c:numCache>
            </c:numRef>
          </c:val>
        </c:ser>
        <c:ser>
          <c:idx val="1"/>
          <c:order val="1"/>
          <c:tx>
            <c:strRef>
              <c:f>Лист1!$B$5</c:f>
              <c:strCache>
                <c:ptCount val="1"/>
                <c:pt idx="0">
                  <c:v>нет</c:v>
                </c:pt>
              </c:strCache>
            </c:strRef>
          </c:tx>
          <c:invertIfNegative val="0"/>
          <c:cat>
            <c:strRef>
              <c:f>Лист1!$C$3:$E$3</c:f>
              <c:strCache>
                <c:ptCount val="3"/>
                <c:pt idx="0">
                  <c:v>С11-1</c:v>
                </c:pt>
                <c:pt idx="1">
                  <c:v>С12-1</c:v>
                </c:pt>
                <c:pt idx="2">
                  <c:v>Л11-1</c:v>
                </c:pt>
              </c:strCache>
            </c:strRef>
          </c:cat>
          <c:val>
            <c:numRef>
              <c:f>Лист1!$C$5:$E$5</c:f>
              <c:numCache>
                <c:formatCode>General</c:formatCode>
                <c:ptCount val="3"/>
                <c:pt idx="0">
                  <c:v>0</c:v>
                </c:pt>
                <c:pt idx="1">
                  <c:v>0</c:v>
                </c:pt>
                <c:pt idx="2">
                  <c:v>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42332928"/>
        <c:axId val="42334464"/>
      </c:barChart>
      <c:catAx>
        <c:axId val="42332928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2000" b="1"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endParaRPr lang="ru-RU"/>
          </a:p>
        </c:txPr>
        <c:crossAx val="42334464"/>
        <c:crosses val="autoZero"/>
        <c:auto val="1"/>
        <c:lblAlgn val="ctr"/>
        <c:lblOffset val="100"/>
        <c:noMultiLvlLbl val="0"/>
      </c:catAx>
      <c:valAx>
        <c:axId val="42334464"/>
        <c:scaling>
          <c:orientation val="minMax"/>
        </c:scaling>
        <c:delete val="0"/>
        <c:axPos val="l"/>
        <c:majorGridlines>
          <c:spPr>
            <a:ln>
              <a:noFill/>
            </a:ln>
          </c:spPr>
        </c:majorGridlines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 baseline="0"/>
            </a:pPr>
            <a:endParaRPr lang="ru-RU"/>
          </a:p>
        </c:txPr>
        <c:crossAx val="42332928"/>
        <c:crosses val="autoZero"/>
        <c:crossBetween val="between"/>
      </c:valAx>
      <c:spPr>
        <a:solidFill>
          <a:srgbClr val="FFFF99"/>
        </a:solidFill>
      </c:spPr>
    </c:plotArea>
    <c:legend>
      <c:legendPos val="r"/>
      <c:layout/>
      <c:overlay val="0"/>
      <c:txPr>
        <a:bodyPr/>
        <a:lstStyle/>
        <a:p>
          <a:pPr>
            <a:defRPr sz="1500" b="1" baseline="0">
              <a:latin typeface="Times New Roman" panose="02020603050405020304" pitchFamily="18" charset="0"/>
              <a:cs typeface="Times New Roman" panose="02020603050405020304" pitchFamily="18" charset="0"/>
            </a:defRPr>
          </a:pPr>
          <a:endParaRPr lang="ru-RU"/>
        </a:p>
      </c:txPr>
    </c:legend>
    <c:plotVisOnly val="1"/>
    <c:dispBlanksAs val="gap"/>
    <c:showDLblsOverMax val="0"/>
  </c:chart>
  <c:externalData r:id="rId2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Лист2!$A$4</c:f>
              <c:strCache>
                <c:ptCount val="1"/>
                <c:pt idx="0">
                  <c:v>да</c:v>
                </c:pt>
              </c:strCache>
            </c:strRef>
          </c:tx>
          <c:invertIfNegative val="0"/>
          <c:cat>
            <c:strRef>
              <c:f>Лист2!$B$3:$D$3</c:f>
              <c:strCache>
                <c:ptCount val="3"/>
                <c:pt idx="0">
                  <c:v>C11-1</c:v>
                </c:pt>
                <c:pt idx="1">
                  <c:v>C12-1</c:v>
                </c:pt>
                <c:pt idx="2">
                  <c:v>Л11-1</c:v>
                </c:pt>
              </c:strCache>
            </c:strRef>
          </c:cat>
          <c:val>
            <c:numRef>
              <c:f>Лист2!$B$4:$D$4</c:f>
              <c:numCache>
                <c:formatCode>General</c:formatCode>
                <c:ptCount val="3"/>
                <c:pt idx="0">
                  <c:v>22</c:v>
                </c:pt>
                <c:pt idx="1">
                  <c:v>19</c:v>
                </c:pt>
                <c:pt idx="2">
                  <c:v>20</c:v>
                </c:pt>
              </c:numCache>
            </c:numRef>
          </c:val>
        </c:ser>
        <c:ser>
          <c:idx val="1"/>
          <c:order val="1"/>
          <c:tx>
            <c:strRef>
              <c:f>Лист2!$A$5</c:f>
              <c:strCache>
                <c:ptCount val="1"/>
                <c:pt idx="0">
                  <c:v>нет</c:v>
                </c:pt>
              </c:strCache>
            </c:strRef>
          </c:tx>
          <c:invertIfNegative val="0"/>
          <c:cat>
            <c:strRef>
              <c:f>Лист2!$B$3:$D$3</c:f>
              <c:strCache>
                <c:ptCount val="3"/>
                <c:pt idx="0">
                  <c:v>C11-1</c:v>
                </c:pt>
                <c:pt idx="1">
                  <c:v>C12-1</c:v>
                </c:pt>
                <c:pt idx="2">
                  <c:v>Л11-1</c:v>
                </c:pt>
              </c:strCache>
            </c:strRef>
          </c:cat>
          <c:val>
            <c:numRef>
              <c:f>Лист2!$B$5:$D$5</c:f>
              <c:numCache>
                <c:formatCode>General</c:formatCode>
                <c:ptCount val="3"/>
                <c:pt idx="0">
                  <c:v>2</c:v>
                </c:pt>
                <c:pt idx="1">
                  <c:v>1</c:v>
                </c:pt>
                <c:pt idx="2">
                  <c:v>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24632448"/>
        <c:axId val="124642432"/>
      </c:barChart>
      <c:catAx>
        <c:axId val="124632448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400" b="1"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endParaRPr lang="ru-RU"/>
          </a:p>
        </c:txPr>
        <c:crossAx val="124642432"/>
        <c:crosses val="autoZero"/>
        <c:auto val="1"/>
        <c:lblAlgn val="ctr"/>
        <c:lblOffset val="100"/>
        <c:noMultiLvlLbl val="0"/>
      </c:catAx>
      <c:valAx>
        <c:axId val="124642432"/>
        <c:scaling>
          <c:orientation val="minMax"/>
        </c:scaling>
        <c:delete val="0"/>
        <c:axPos val="l"/>
        <c:majorGridlines>
          <c:spPr>
            <a:ln>
              <a:noFill/>
            </a:ln>
          </c:spPr>
        </c:majorGridlines>
        <c:numFmt formatCode="General" sourceLinked="1"/>
        <c:majorTickMark val="out"/>
        <c:minorTickMark val="none"/>
        <c:tickLblPos val="nextTo"/>
        <c:crossAx val="124632448"/>
        <c:crosses val="autoZero"/>
        <c:crossBetween val="between"/>
      </c:valAx>
      <c:spPr>
        <a:solidFill>
          <a:srgbClr val="FFFF99"/>
        </a:solidFill>
      </c:spPr>
    </c:plotArea>
    <c:legend>
      <c:legendPos val="r"/>
      <c:layout/>
      <c:overlay val="0"/>
      <c:txPr>
        <a:bodyPr/>
        <a:lstStyle/>
        <a:p>
          <a:pPr>
            <a:defRPr sz="1400" b="1">
              <a:latin typeface="Times New Roman" panose="02020603050405020304" pitchFamily="18" charset="0"/>
              <a:cs typeface="Times New Roman" panose="02020603050405020304" pitchFamily="18" charset="0"/>
            </a:defRPr>
          </a:pPr>
          <a:endParaRPr lang="ru-RU"/>
        </a:p>
      </c:txPr>
    </c:legend>
    <c:plotVisOnly val="1"/>
    <c:dispBlanksAs val="gap"/>
    <c:showDLblsOverMax val="0"/>
  </c:chart>
  <c:externalData r:id="rId2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4.5023881101747612E-2"/>
          <c:y val="0.17489489558385285"/>
          <c:w val="0.86724599347335229"/>
          <c:h val="0.72554576046762964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Лист3!$A$4</c:f>
              <c:strCache>
                <c:ptCount val="1"/>
                <c:pt idx="0">
                  <c:v>да</c:v>
                </c:pt>
              </c:strCache>
            </c:strRef>
          </c:tx>
          <c:invertIfNegative val="0"/>
          <c:cat>
            <c:strRef>
              <c:f>Лист3!$B$3:$D$3</c:f>
              <c:strCache>
                <c:ptCount val="3"/>
                <c:pt idx="0">
                  <c:v>C11-1</c:v>
                </c:pt>
                <c:pt idx="1">
                  <c:v>C12-1</c:v>
                </c:pt>
                <c:pt idx="2">
                  <c:v>Л11-1</c:v>
                </c:pt>
              </c:strCache>
            </c:strRef>
          </c:cat>
          <c:val>
            <c:numRef>
              <c:f>Лист3!$B$4:$D$4</c:f>
              <c:numCache>
                <c:formatCode>General</c:formatCode>
                <c:ptCount val="3"/>
                <c:pt idx="0">
                  <c:v>6</c:v>
                </c:pt>
                <c:pt idx="1">
                  <c:v>8</c:v>
                </c:pt>
                <c:pt idx="2">
                  <c:v>9</c:v>
                </c:pt>
              </c:numCache>
            </c:numRef>
          </c:val>
        </c:ser>
        <c:ser>
          <c:idx val="1"/>
          <c:order val="1"/>
          <c:tx>
            <c:strRef>
              <c:f>Лист3!$A$5</c:f>
              <c:strCache>
                <c:ptCount val="1"/>
                <c:pt idx="0">
                  <c:v>нет</c:v>
                </c:pt>
              </c:strCache>
            </c:strRef>
          </c:tx>
          <c:invertIfNegative val="0"/>
          <c:cat>
            <c:strRef>
              <c:f>Лист3!$B$3:$D$3</c:f>
              <c:strCache>
                <c:ptCount val="3"/>
                <c:pt idx="0">
                  <c:v>C11-1</c:v>
                </c:pt>
                <c:pt idx="1">
                  <c:v>C12-1</c:v>
                </c:pt>
                <c:pt idx="2">
                  <c:v>Л11-1</c:v>
                </c:pt>
              </c:strCache>
            </c:strRef>
          </c:cat>
          <c:val>
            <c:numRef>
              <c:f>Лист3!$B$5:$D$5</c:f>
              <c:numCache>
                <c:formatCode>General</c:formatCode>
                <c:ptCount val="3"/>
                <c:pt idx="0">
                  <c:v>18</c:v>
                </c:pt>
                <c:pt idx="1">
                  <c:v>12</c:v>
                </c:pt>
                <c:pt idx="2">
                  <c:v>13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24303616"/>
        <c:axId val="124325888"/>
      </c:barChart>
      <c:catAx>
        <c:axId val="124303616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2000" b="1"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endParaRPr lang="ru-RU"/>
          </a:p>
        </c:txPr>
        <c:crossAx val="124325888"/>
        <c:crosses val="autoZero"/>
        <c:auto val="1"/>
        <c:lblAlgn val="ctr"/>
        <c:lblOffset val="100"/>
        <c:noMultiLvlLbl val="0"/>
      </c:catAx>
      <c:valAx>
        <c:axId val="124325888"/>
        <c:scaling>
          <c:orientation val="minMax"/>
        </c:scaling>
        <c:delete val="0"/>
        <c:axPos val="l"/>
        <c:majorGridlines>
          <c:spPr>
            <a:ln>
              <a:noFill/>
            </a:ln>
          </c:spPr>
        </c:majorGridlines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 baseline="0"/>
            </a:pPr>
            <a:endParaRPr lang="ru-RU"/>
          </a:p>
        </c:txPr>
        <c:crossAx val="124303616"/>
        <c:crosses val="autoZero"/>
        <c:crossBetween val="between"/>
      </c:valAx>
      <c:spPr>
        <a:solidFill>
          <a:srgbClr val="FFFF99"/>
        </a:solidFill>
      </c:spPr>
    </c:plotArea>
    <c:legend>
      <c:legendPos val="r"/>
      <c:layout/>
      <c:overlay val="0"/>
      <c:txPr>
        <a:bodyPr/>
        <a:lstStyle/>
        <a:p>
          <a:pPr>
            <a:defRPr sz="1500" b="1" baseline="0">
              <a:latin typeface="Times New Roman" panose="02020603050405020304" pitchFamily="18" charset="0"/>
              <a:cs typeface="Times New Roman" panose="02020603050405020304" pitchFamily="18" charset="0"/>
            </a:defRPr>
          </a:pPr>
          <a:endParaRPr lang="ru-RU"/>
        </a:p>
      </c:txPr>
    </c:legend>
    <c:plotVisOnly val="1"/>
    <c:dispBlanksAs val="gap"/>
    <c:showDLblsOverMax val="0"/>
  </c:chart>
  <c:externalData r:id="rId2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3.9042789769736616E-2"/>
          <c:y val="0.19421493542164364"/>
          <c:w val="0.87152008798626646"/>
          <c:h val="0.71357187456085436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Лист4!$A$4</c:f>
              <c:strCache>
                <c:ptCount val="1"/>
                <c:pt idx="0">
                  <c:v>Да</c:v>
                </c:pt>
              </c:strCache>
            </c:strRef>
          </c:tx>
          <c:invertIfNegative val="0"/>
          <c:cat>
            <c:strRef>
              <c:f>Лист4!$B$3:$D$3</c:f>
              <c:strCache>
                <c:ptCount val="3"/>
                <c:pt idx="0">
                  <c:v>С11-1</c:v>
                </c:pt>
                <c:pt idx="1">
                  <c:v>С12-1</c:v>
                </c:pt>
                <c:pt idx="2">
                  <c:v>Л11-1</c:v>
                </c:pt>
              </c:strCache>
            </c:strRef>
          </c:cat>
          <c:val>
            <c:numRef>
              <c:f>Лист4!$B$4:$D$4</c:f>
              <c:numCache>
                <c:formatCode>General</c:formatCode>
                <c:ptCount val="3"/>
                <c:pt idx="0">
                  <c:v>23</c:v>
                </c:pt>
                <c:pt idx="1">
                  <c:v>18</c:v>
                </c:pt>
                <c:pt idx="2">
                  <c:v>20</c:v>
                </c:pt>
              </c:numCache>
            </c:numRef>
          </c:val>
        </c:ser>
        <c:ser>
          <c:idx val="1"/>
          <c:order val="1"/>
          <c:tx>
            <c:strRef>
              <c:f>Лист4!$A$5</c:f>
              <c:strCache>
                <c:ptCount val="1"/>
                <c:pt idx="0">
                  <c:v>Нет</c:v>
                </c:pt>
              </c:strCache>
            </c:strRef>
          </c:tx>
          <c:invertIfNegative val="0"/>
          <c:cat>
            <c:strRef>
              <c:f>Лист4!$B$3:$D$3</c:f>
              <c:strCache>
                <c:ptCount val="3"/>
                <c:pt idx="0">
                  <c:v>С11-1</c:v>
                </c:pt>
                <c:pt idx="1">
                  <c:v>С12-1</c:v>
                </c:pt>
                <c:pt idx="2">
                  <c:v>Л11-1</c:v>
                </c:pt>
              </c:strCache>
            </c:strRef>
          </c:cat>
          <c:val>
            <c:numRef>
              <c:f>Лист4!$B$5:$D$5</c:f>
              <c:numCache>
                <c:formatCode>General</c:formatCode>
                <c:ptCount val="3"/>
                <c:pt idx="0">
                  <c:v>1</c:v>
                </c:pt>
                <c:pt idx="1">
                  <c:v>2</c:v>
                </c:pt>
                <c:pt idx="2">
                  <c:v>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24458112"/>
        <c:axId val="124459648"/>
      </c:barChart>
      <c:catAx>
        <c:axId val="124458112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2000" b="1"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endParaRPr lang="ru-RU"/>
          </a:p>
        </c:txPr>
        <c:crossAx val="124459648"/>
        <c:crosses val="autoZero"/>
        <c:auto val="1"/>
        <c:lblAlgn val="ctr"/>
        <c:lblOffset val="100"/>
        <c:noMultiLvlLbl val="0"/>
      </c:catAx>
      <c:valAx>
        <c:axId val="124459648"/>
        <c:scaling>
          <c:orientation val="minMax"/>
        </c:scaling>
        <c:delete val="0"/>
        <c:axPos val="l"/>
        <c:majorGridlines>
          <c:spPr>
            <a:ln>
              <a:noFill/>
            </a:ln>
          </c:spPr>
        </c:majorGridlines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 baseline="0"/>
            </a:pPr>
            <a:endParaRPr lang="ru-RU"/>
          </a:p>
        </c:txPr>
        <c:crossAx val="124458112"/>
        <c:crosses val="autoZero"/>
        <c:crossBetween val="between"/>
      </c:valAx>
      <c:spPr>
        <a:solidFill>
          <a:srgbClr val="FFFF99"/>
        </a:solidFill>
      </c:spPr>
    </c:plotArea>
    <c:legend>
      <c:legendPos val="r"/>
      <c:layout/>
      <c:overlay val="0"/>
      <c:txPr>
        <a:bodyPr/>
        <a:lstStyle/>
        <a:p>
          <a:pPr>
            <a:defRPr sz="1500" b="1" baseline="0">
              <a:latin typeface="Times New Roman" panose="02020603050405020304" pitchFamily="18" charset="0"/>
              <a:cs typeface="Times New Roman" panose="02020603050405020304" pitchFamily="18" charset="0"/>
            </a:defRPr>
          </a:pPr>
          <a:endParaRPr lang="ru-RU"/>
        </a:p>
      </c:txPr>
    </c:legend>
    <c:plotVisOnly val="1"/>
    <c:dispBlanksAs val="gap"/>
    <c:showDLblsOverMax val="0"/>
  </c:chart>
  <c:externalData r:id="rId2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Лист5!$B$5</c:f>
              <c:strCache>
                <c:ptCount val="1"/>
                <c:pt idx="0">
                  <c:v>C11-1</c:v>
                </c:pt>
              </c:strCache>
            </c:strRef>
          </c:tx>
          <c:invertIfNegative val="0"/>
          <c:cat>
            <c:strRef>
              <c:f>Лист5!$A$6:$A$17</c:f>
              <c:strCache>
                <c:ptCount val="12"/>
                <c:pt idx="0">
                  <c:v>Русский язык</c:v>
                </c:pt>
                <c:pt idx="1">
                  <c:v>Литература</c:v>
                </c:pt>
                <c:pt idx="2">
                  <c:v>Иностранный язык</c:v>
                </c:pt>
                <c:pt idx="3">
                  <c:v>История</c:v>
                </c:pt>
                <c:pt idx="4">
                  <c:v>Обществознание</c:v>
                </c:pt>
                <c:pt idx="5">
                  <c:v>Математика</c:v>
                </c:pt>
                <c:pt idx="6">
                  <c:v>Информатика</c:v>
                </c:pt>
                <c:pt idx="7">
                  <c:v>ОБЖ</c:v>
                </c:pt>
                <c:pt idx="8">
                  <c:v>Физическая культура</c:v>
                </c:pt>
                <c:pt idx="9">
                  <c:v>Физика</c:v>
                </c:pt>
                <c:pt idx="10">
                  <c:v>Химия</c:v>
                </c:pt>
                <c:pt idx="11">
                  <c:v>Биология</c:v>
                </c:pt>
              </c:strCache>
            </c:strRef>
          </c:cat>
          <c:val>
            <c:numRef>
              <c:f>Лист5!$B$6:$B$17</c:f>
              <c:numCache>
                <c:formatCode>General</c:formatCode>
                <c:ptCount val="12"/>
                <c:pt idx="0">
                  <c:v>4</c:v>
                </c:pt>
                <c:pt idx="1">
                  <c:v>5</c:v>
                </c:pt>
                <c:pt idx="2">
                  <c:v>2</c:v>
                </c:pt>
                <c:pt idx="3">
                  <c:v>0</c:v>
                </c:pt>
                <c:pt idx="4">
                  <c:v>0</c:v>
                </c:pt>
                <c:pt idx="5">
                  <c:v>3</c:v>
                </c:pt>
                <c:pt idx="6">
                  <c:v>1</c:v>
                </c:pt>
                <c:pt idx="7">
                  <c:v>0</c:v>
                </c:pt>
                <c:pt idx="8">
                  <c:v>0</c:v>
                </c:pt>
                <c:pt idx="9">
                  <c:v>5</c:v>
                </c:pt>
                <c:pt idx="10">
                  <c:v>4</c:v>
                </c:pt>
                <c:pt idx="11">
                  <c:v>5</c:v>
                </c:pt>
              </c:numCache>
            </c:numRef>
          </c:val>
        </c:ser>
        <c:ser>
          <c:idx val="1"/>
          <c:order val="1"/>
          <c:tx>
            <c:strRef>
              <c:f>Лист5!$C$5</c:f>
              <c:strCache>
                <c:ptCount val="1"/>
                <c:pt idx="0">
                  <c:v>C12-1</c:v>
                </c:pt>
              </c:strCache>
            </c:strRef>
          </c:tx>
          <c:invertIfNegative val="0"/>
          <c:cat>
            <c:strRef>
              <c:f>Лист5!$A$6:$A$17</c:f>
              <c:strCache>
                <c:ptCount val="12"/>
                <c:pt idx="0">
                  <c:v>Русский язык</c:v>
                </c:pt>
                <c:pt idx="1">
                  <c:v>Литература</c:v>
                </c:pt>
                <c:pt idx="2">
                  <c:v>Иностранный язык</c:v>
                </c:pt>
                <c:pt idx="3">
                  <c:v>История</c:v>
                </c:pt>
                <c:pt idx="4">
                  <c:v>Обществознание</c:v>
                </c:pt>
                <c:pt idx="5">
                  <c:v>Математика</c:v>
                </c:pt>
                <c:pt idx="6">
                  <c:v>Информатика</c:v>
                </c:pt>
                <c:pt idx="7">
                  <c:v>ОБЖ</c:v>
                </c:pt>
                <c:pt idx="8">
                  <c:v>Физическая культура</c:v>
                </c:pt>
                <c:pt idx="9">
                  <c:v>Физика</c:v>
                </c:pt>
                <c:pt idx="10">
                  <c:v>Химия</c:v>
                </c:pt>
                <c:pt idx="11">
                  <c:v>Биология</c:v>
                </c:pt>
              </c:strCache>
            </c:strRef>
          </c:cat>
          <c:val>
            <c:numRef>
              <c:f>Лист5!$C$6:$C$17</c:f>
              <c:numCache>
                <c:formatCode>General</c:formatCode>
                <c:ptCount val="12"/>
                <c:pt idx="0">
                  <c:v>3</c:v>
                </c:pt>
                <c:pt idx="1">
                  <c:v>3</c:v>
                </c:pt>
                <c:pt idx="2">
                  <c:v>4</c:v>
                </c:pt>
                <c:pt idx="3">
                  <c:v>0</c:v>
                </c:pt>
                <c:pt idx="4">
                  <c:v>0</c:v>
                </c:pt>
                <c:pt idx="5">
                  <c:v>3</c:v>
                </c:pt>
                <c:pt idx="6">
                  <c:v>2</c:v>
                </c:pt>
                <c:pt idx="7">
                  <c:v>0</c:v>
                </c:pt>
                <c:pt idx="8">
                  <c:v>1</c:v>
                </c:pt>
                <c:pt idx="9">
                  <c:v>3</c:v>
                </c:pt>
                <c:pt idx="10">
                  <c:v>4</c:v>
                </c:pt>
                <c:pt idx="11">
                  <c:v>3</c:v>
                </c:pt>
              </c:numCache>
            </c:numRef>
          </c:val>
        </c:ser>
        <c:ser>
          <c:idx val="2"/>
          <c:order val="2"/>
          <c:tx>
            <c:strRef>
              <c:f>Лист5!$D$5</c:f>
              <c:strCache>
                <c:ptCount val="1"/>
                <c:pt idx="0">
                  <c:v>Л11-1</c:v>
                </c:pt>
              </c:strCache>
            </c:strRef>
          </c:tx>
          <c:invertIfNegative val="0"/>
          <c:cat>
            <c:strRef>
              <c:f>Лист5!$A$6:$A$17</c:f>
              <c:strCache>
                <c:ptCount val="12"/>
                <c:pt idx="0">
                  <c:v>Русский язык</c:v>
                </c:pt>
                <c:pt idx="1">
                  <c:v>Литература</c:v>
                </c:pt>
                <c:pt idx="2">
                  <c:v>Иностранный язык</c:v>
                </c:pt>
                <c:pt idx="3">
                  <c:v>История</c:v>
                </c:pt>
                <c:pt idx="4">
                  <c:v>Обществознание</c:v>
                </c:pt>
                <c:pt idx="5">
                  <c:v>Математика</c:v>
                </c:pt>
                <c:pt idx="6">
                  <c:v>Информатика</c:v>
                </c:pt>
                <c:pt idx="7">
                  <c:v>ОБЖ</c:v>
                </c:pt>
                <c:pt idx="8">
                  <c:v>Физическая культура</c:v>
                </c:pt>
                <c:pt idx="9">
                  <c:v>Физика</c:v>
                </c:pt>
                <c:pt idx="10">
                  <c:v>Химия</c:v>
                </c:pt>
                <c:pt idx="11">
                  <c:v>Биология</c:v>
                </c:pt>
              </c:strCache>
            </c:strRef>
          </c:cat>
          <c:val>
            <c:numRef>
              <c:f>Лист5!$D$6:$D$17</c:f>
              <c:numCache>
                <c:formatCode>General</c:formatCode>
                <c:ptCount val="12"/>
                <c:pt idx="0">
                  <c:v>3</c:v>
                </c:pt>
                <c:pt idx="1">
                  <c:v>2</c:v>
                </c:pt>
                <c:pt idx="2">
                  <c:v>3</c:v>
                </c:pt>
                <c:pt idx="3">
                  <c:v>0</c:v>
                </c:pt>
                <c:pt idx="4">
                  <c:v>1</c:v>
                </c:pt>
                <c:pt idx="5">
                  <c:v>4</c:v>
                </c:pt>
                <c:pt idx="6">
                  <c:v>1</c:v>
                </c:pt>
                <c:pt idx="7">
                  <c:v>0</c:v>
                </c:pt>
                <c:pt idx="8">
                  <c:v>0</c:v>
                </c:pt>
                <c:pt idx="9">
                  <c:v>4</c:v>
                </c:pt>
                <c:pt idx="10">
                  <c:v>5</c:v>
                </c:pt>
                <c:pt idx="11">
                  <c:v>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124568704"/>
        <c:axId val="124570240"/>
        <c:axId val="0"/>
      </c:bar3DChart>
      <c:catAx>
        <c:axId val="124568704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400" b="1" baseline="0"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endParaRPr lang="ru-RU"/>
          </a:p>
        </c:txPr>
        <c:crossAx val="124570240"/>
        <c:crosses val="autoZero"/>
        <c:auto val="1"/>
        <c:lblAlgn val="ctr"/>
        <c:lblOffset val="100"/>
        <c:noMultiLvlLbl val="0"/>
      </c:catAx>
      <c:valAx>
        <c:axId val="124570240"/>
        <c:scaling>
          <c:orientation val="minMax"/>
          <c:max val="25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 baseline="0"/>
            </a:pPr>
            <a:endParaRPr lang="ru-RU"/>
          </a:p>
        </c:txPr>
        <c:crossAx val="124568704"/>
        <c:crosses val="autoZero"/>
        <c:crossBetween val="between"/>
      </c:valAx>
    </c:plotArea>
    <c:legend>
      <c:legendPos val="r"/>
      <c:layout/>
      <c:overlay val="0"/>
      <c:txPr>
        <a:bodyPr/>
        <a:lstStyle/>
        <a:p>
          <a:pPr>
            <a:defRPr sz="1300" b="1" baseline="0">
              <a:latin typeface="Times New Roman" panose="02020603050405020304" pitchFamily="18" charset="0"/>
              <a:cs typeface="Times New Roman" panose="02020603050405020304" pitchFamily="18" charset="0"/>
            </a:defRPr>
          </a:pPr>
          <a:endParaRPr lang="ru-RU"/>
        </a:p>
      </c:txPr>
    </c:legend>
    <c:plotVisOnly val="1"/>
    <c:dispBlanksAs val="gap"/>
    <c:showDLblsOverMax val="0"/>
  </c:chart>
  <c:spPr>
    <a:solidFill>
      <a:srgbClr val="FFFF99"/>
    </a:solidFill>
  </c:spPr>
  <c:externalData r:id="rId2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Лист6!$B$4</c:f>
              <c:strCache>
                <c:ptCount val="1"/>
                <c:pt idx="0">
                  <c:v>2011-2012</c:v>
                </c:pt>
              </c:strCache>
            </c:strRef>
          </c:tx>
          <c:invertIfNegative val="0"/>
          <c:cat>
            <c:strRef>
              <c:f>Лист6!$A$5:$A$16</c:f>
              <c:strCache>
                <c:ptCount val="12"/>
                <c:pt idx="0">
                  <c:v>Русский язык</c:v>
                </c:pt>
                <c:pt idx="1">
                  <c:v>Литература</c:v>
                </c:pt>
                <c:pt idx="2">
                  <c:v>Иностранный</c:v>
                </c:pt>
                <c:pt idx="3">
                  <c:v>История</c:v>
                </c:pt>
                <c:pt idx="4">
                  <c:v>Обществознание</c:v>
                </c:pt>
                <c:pt idx="5">
                  <c:v>Математика</c:v>
                </c:pt>
                <c:pt idx="6">
                  <c:v>Информатика</c:v>
                </c:pt>
                <c:pt idx="7">
                  <c:v>ОБЖ</c:v>
                </c:pt>
                <c:pt idx="8">
                  <c:v>Физкультура</c:v>
                </c:pt>
                <c:pt idx="9">
                  <c:v>Физика</c:v>
                </c:pt>
                <c:pt idx="10">
                  <c:v>Химия</c:v>
                </c:pt>
                <c:pt idx="11">
                  <c:v>Биология</c:v>
                </c:pt>
              </c:strCache>
            </c:strRef>
          </c:cat>
          <c:val>
            <c:numRef>
              <c:f>Лист6!$B$5:$B$16</c:f>
              <c:numCache>
                <c:formatCode>General</c:formatCode>
                <c:ptCount val="12"/>
                <c:pt idx="0">
                  <c:v>9.6999999999999993</c:v>
                </c:pt>
                <c:pt idx="1">
                  <c:v>7.2</c:v>
                </c:pt>
                <c:pt idx="2">
                  <c:v>3.5</c:v>
                </c:pt>
                <c:pt idx="3">
                  <c:v>3.7</c:v>
                </c:pt>
                <c:pt idx="4">
                  <c:v>3</c:v>
                </c:pt>
                <c:pt idx="5">
                  <c:v>5</c:v>
                </c:pt>
                <c:pt idx="6">
                  <c:v>2.5</c:v>
                </c:pt>
                <c:pt idx="7">
                  <c:v>0</c:v>
                </c:pt>
                <c:pt idx="8">
                  <c:v>1.7</c:v>
                </c:pt>
                <c:pt idx="9">
                  <c:v>5.7</c:v>
                </c:pt>
                <c:pt idx="10">
                  <c:v>18</c:v>
                </c:pt>
                <c:pt idx="11">
                  <c:v>2.2000000000000002</c:v>
                </c:pt>
              </c:numCache>
            </c:numRef>
          </c:val>
        </c:ser>
        <c:ser>
          <c:idx val="1"/>
          <c:order val="1"/>
          <c:tx>
            <c:strRef>
              <c:f>Лист6!$C$4</c:f>
              <c:strCache>
                <c:ptCount val="1"/>
                <c:pt idx="0">
                  <c:v>2012-2013</c:v>
                </c:pt>
              </c:strCache>
            </c:strRef>
          </c:tx>
          <c:invertIfNegative val="0"/>
          <c:cat>
            <c:strRef>
              <c:f>Лист6!$A$5:$A$16</c:f>
              <c:strCache>
                <c:ptCount val="12"/>
                <c:pt idx="0">
                  <c:v>Русский язык</c:v>
                </c:pt>
                <c:pt idx="1">
                  <c:v>Литература</c:v>
                </c:pt>
                <c:pt idx="2">
                  <c:v>Иностранный</c:v>
                </c:pt>
                <c:pt idx="3">
                  <c:v>История</c:v>
                </c:pt>
                <c:pt idx="4">
                  <c:v>Обществознание</c:v>
                </c:pt>
                <c:pt idx="5">
                  <c:v>Математика</c:v>
                </c:pt>
                <c:pt idx="6">
                  <c:v>Информатика</c:v>
                </c:pt>
                <c:pt idx="7">
                  <c:v>ОБЖ</c:v>
                </c:pt>
                <c:pt idx="8">
                  <c:v>Физкультура</c:v>
                </c:pt>
                <c:pt idx="9">
                  <c:v>Физика</c:v>
                </c:pt>
                <c:pt idx="10">
                  <c:v>Химия</c:v>
                </c:pt>
                <c:pt idx="11">
                  <c:v>Биология</c:v>
                </c:pt>
              </c:strCache>
            </c:strRef>
          </c:cat>
          <c:val>
            <c:numRef>
              <c:f>Лист6!$C$5:$C$16</c:f>
              <c:numCache>
                <c:formatCode>General</c:formatCode>
                <c:ptCount val="12"/>
                <c:pt idx="0">
                  <c:v>9</c:v>
                </c:pt>
                <c:pt idx="1">
                  <c:v>7.3</c:v>
                </c:pt>
                <c:pt idx="2">
                  <c:v>5.3</c:v>
                </c:pt>
                <c:pt idx="3">
                  <c:v>3.7</c:v>
                </c:pt>
                <c:pt idx="4">
                  <c:v>0.3</c:v>
                </c:pt>
                <c:pt idx="5">
                  <c:v>5.7</c:v>
                </c:pt>
                <c:pt idx="6">
                  <c:v>2.7</c:v>
                </c:pt>
                <c:pt idx="7">
                  <c:v>0</c:v>
                </c:pt>
                <c:pt idx="8">
                  <c:v>0.7</c:v>
                </c:pt>
                <c:pt idx="9">
                  <c:v>6</c:v>
                </c:pt>
                <c:pt idx="10">
                  <c:v>15.7</c:v>
                </c:pt>
                <c:pt idx="11">
                  <c:v>5.7</c:v>
                </c:pt>
              </c:numCache>
            </c:numRef>
          </c:val>
        </c:ser>
        <c:ser>
          <c:idx val="2"/>
          <c:order val="2"/>
          <c:tx>
            <c:strRef>
              <c:f>Лист6!$D$4</c:f>
              <c:strCache>
                <c:ptCount val="1"/>
                <c:pt idx="0">
                  <c:v>2013-2014</c:v>
                </c:pt>
              </c:strCache>
            </c:strRef>
          </c:tx>
          <c:invertIfNegative val="0"/>
          <c:cat>
            <c:strRef>
              <c:f>Лист6!$A$5:$A$16</c:f>
              <c:strCache>
                <c:ptCount val="12"/>
                <c:pt idx="0">
                  <c:v>Русский язык</c:v>
                </c:pt>
                <c:pt idx="1">
                  <c:v>Литература</c:v>
                </c:pt>
                <c:pt idx="2">
                  <c:v>Иностранный</c:v>
                </c:pt>
                <c:pt idx="3">
                  <c:v>История</c:v>
                </c:pt>
                <c:pt idx="4">
                  <c:v>Обществознание</c:v>
                </c:pt>
                <c:pt idx="5">
                  <c:v>Математика</c:v>
                </c:pt>
                <c:pt idx="6">
                  <c:v>Информатика</c:v>
                </c:pt>
                <c:pt idx="7">
                  <c:v>ОБЖ</c:v>
                </c:pt>
                <c:pt idx="8">
                  <c:v>Физкультура</c:v>
                </c:pt>
                <c:pt idx="9">
                  <c:v>Физика</c:v>
                </c:pt>
                <c:pt idx="10">
                  <c:v>Химия</c:v>
                </c:pt>
                <c:pt idx="11">
                  <c:v>Биология</c:v>
                </c:pt>
              </c:strCache>
            </c:strRef>
          </c:cat>
          <c:val>
            <c:numRef>
              <c:f>Лист6!$D$5:$D$16</c:f>
              <c:numCache>
                <c:formatCode>General</c:formatCode>
                <c:ptCount val="12"/>
                <c:pt idx="0">
                  <c:v>3.8</c:v>
                </c:pt>
                <c:pt idx="1">
                  <c:v>3.2</c:v>
                </c:pt>
                <c:pt idx="2">
                  <c:v>3.6</c:v>
                </c:pt>
                <c:pt idx="3">
                  <c:v>3.4</c:v>
                </c:pt>
                <c:pt idx="4">
                  <c:v>0.4</c:v>
                </c:pt>
                <c:pt idx="5">
                  <c:v>2.2000000000000002</c:v>
                </c:pt>
                <c:pt idx="6">
                  <c:v>1.2</c:v>
                </c:pt>
                <c:pt idx="7">
                  <c:v>0.2</c:v>
                </c:pt>
                <c:pt idx="8">
                  <c:v>0</c:v>
                </c:pt>
                <c:pt idx="9">
                  <c:v>6</c:v>
                </c:pt>
                <c:pt idx="10">
                  <c:v>6.2</c:v>
                </c:pt>
                <c:pt idx="11">
                  <c:v>1</c:v>
                </c:pt>
              </c:numCache>
            </c:numRef>
          </c:val>
        </c:ser>
        <c:ser>
          <c:idx val="3"/>
          <c:order val="3"/>
          <c:tx>
            <c:strRef>
              <c:f>Лист6!$E$4</c:f>
              <c:strCache>
                <c:ptCount val="1"/>
                <c:pt idx="0">
                  <c:v>2014-2015</c:v>
                </c:pt>
              </c:strCache>
            </c:strRef>
          </c:tx>
          <c:invertIfNegative val="0"/>
          <c:cat>
            <c:strRef>
              <c:f>Лист6!$A$5:$A$16</c:f>
              <c:strCache>
                <c:ptCount val="12"/>
                <c:pt idx="0">
                  <c:v>Русский язык</c:v>
                </c:pt>
                <c:pt idx="1">
                  <c:v>Литература</c:v>
                </c:pt>
                <c:pt idx="2">
                  <c:v>Иностранный</c:v>
                </c:pt>
                <c:pt idx="3">
                  <c:v>История</c:v>
                </c:pt>
                <c:pt idx="4">
                  <c:v>Обществознание</c:v>
                </c:pt>
                <c:pt idx="5">
                  <c:v>Математика</c:v>
                </c:pt>
                <c:pt idx="6">
                  <c:v>Информатика</c:v>
                </c:pt>
                <c:pt idx="7">
                  <c:v>ОБЖ</c:v>
                </c:pt>
                <c:pt idx="8">
                  <c:v>Физкультура</c:v>
                </c:pt>
                <c:pt idx="9">
                  <c:v>Физика</c:v>
                </c:pt>
                <c:pt idx="10">
                  <c:v>Химия</c:v>
                </c:pt>
                <c:pt idx="11">
                  <c:v>Биология</c:v>
                </c:pt>
              </c:strCache>
            </c:strRef>
          </c:cat>
          <c:val>
            <c:numRef>
              <c:f>Лист6!$E$5:$E$16</c:f>
              <c:numCache>
                <c:formatCode>General</c:formatCode>
                <c:ptCount val="12"/>
                <c:pt idx="0">
                  <c:v>10.199999999999999</c:v>
                </c:pt>
                <c:pt idx="1">
                  <c:v>5.8</c:v>
                </c:pt>
                <c:pt idx="2">
                  <c:v>3.2</c:v>
                </c:pt>
                <c:pt idx="3">
                  <c:v>0.2</c:v>
                </c:pt>
                <c:pt idx="4">
                  <c:v>0.2</c:v>
                </c:pt>
                <c:pt idx="5">
                  <c:v>3.6</c:v>
                </c:pt>
                <c:pt idx="6">
                  <c:v>3.6</c:v>
                </c:pt>
                <c:pt idx="7">
                  <c:v>0.6</c:v>
                </c:pt>
                <c:pt idx="8">
                  <c:v>0.8</c:v>
                </c:pt>
                <c:pt idx="9">
                  <c:v>4.2</c:v>
                </c:pt>
                <c:pt idx="10">
                  <c:v>13.4</c:v>
                </c:pt>
                <c:pt idx="11">
                  <c:v>6.4</c:v>
                </c:pt>
              </c:numCache>
            </c:numRef>
          </c:val>
        </c:ser>
        <c:ser>
          <c:idx val="4"/>
          <c:order val="4"/>
          <c:tx>
            <c:strRef>
              <c:f>Лист6!$F$4</c:f>
              <c:strCache>
                <c:ptCount val="1"/>
                <c:pt idx="0">
                  <c:v>2015-2016</c:v>
                </c:pt>
              </c:strCache>
            </c:strRef>
          </c:tx>
          <c:invertIfNegative val="0"/>
          <c:cat>
            <c:strRef>
              <c:f>Лист6!$A$5:$A$16</c:f>
              <c:strCache>
                <c:ptCount val="12"/>
                <c:pt idx="0">
                  <c:v>Русский язык</c:v>
                </c:pt>
                <c:pt idx="1">
                  <c:v>Литература</c:v>
                </c:pt>
                <c:pt idx="2">
                  <c:v>Иностранный</c:v>
                </c:pt>
                <c:pt idx="3">
                  <c:v>История</c:v>
                </c:pt>
                <c:pt idx="4">
                  <c:v>Обществознание</c:v>
                </c:pt>
                <c:pt idx="5">
                  <c:v>Математика</c:v>
                </c:pt>
                <c:pt idx="6">
                  <c:v>Информатика</c:v>
                </c:pt>
                <c:pt idx="7">
                  <c:v>ОБЖ</c:v>
                </c:pt>
                <c:pt idx="8">
                  <c:v>Физкультура</c:v>
                </c:pt>
                <c:pt idx="9">
                  <c:v>Физика</c:v>
                </c:pt>
                <c:pt idx="10">
                  <c:v>Химия</c:v>
                </c:pt>
                <c:pt idx="11">
                  <c:v>Биология</c:v>
                </c:pt>
              </c:strCache>
            </c:strRef>
          </c:cat>
          <c:val>
            <c:numRef>
              <c:f>Лист6!$F$5:$F$16</c:f>
              <c:numCache>
                <c:formatCode>General</c:formatCode>
                <c:ptCount val="12"/>
                <c:pt idx="0">
                  <c:v>11.3</c:v>
                </c:pt>
                <c:pt idx="1">
                  <c:v>7.3</c:v>
                </c:pt>
                <c:pt idx="2">
                  <c:v>3.5</c:v>
                </c:pt>
                <c:pt idx="3">
                  <c:v>2.8</c:v>
                </c:pt>
                <c:pt idx="4">
                  <c:v>0.8</c:v>
                </c:pt>
                <c:pt idx="5">
                  <c:v>3</c:v>
                </c:pt>
                <c:pt idx="6">
                  <c:v>2.2999999999999998</c:v>
                </c:pt>
                <c:pt idx="7">
                  <c:v>0</c:v>
                </c:pt>
                <c:pt idx="8">
                  <c:v>0</c:v>
                </c:pt>
                <c:pt idx="9">
                  <c:v>5</c:v>
                </c:pt>
                <c:pt idx="10">
                  <c:v>7.3</c:v>
                </c:pt>
                <c:pt idx="11">
                  <c:v>2.2999999999999998</c:v>
                </c:pt>
              </c:numCache>
            </c:numRef>
          </c:val>
        </c:ser>
        <c:ser>
          <c:idx val="5"/>
          <c:order val="5"/>
          <c:tx>
            <c:strRef>
              <c:f>Лист6!$G$4</c:f>
              <c:strCache>
                <c:ptCount val="1"/>
                <c:pt idx="0">
                  <c:v>2016-2017</c:v>
                </c:pt>
              </c:strCache>
            </c:strRef>
          </c:tx>
          <c:invertIfNegative val="0"/>
          <c:cat>
            <c:strRef>
              <c:f>Лист6!$A$5:$A$16</c:f>
              <c:strCache>
                <c:ptCount val="12"/>
                <c:pt idx="0">
                  <c:v>Русский язык</c:v>
                </c:pt>
                <c:pt idx="1">
                  <c:v>Литература</c:v>
                </c:pt>
                <c:pt idx="2">
                  <c:v>Иностранный</c:v>
                </c:pt>
                <c:pt idx="3">
                  <c:v>История</c:v>
                </c:pt>
                <c:pt idx="4">
                  <c:v>Обществознание</c:v>
                </c:pt>
                <c:pt idx="5">
                  <c:v>Математика</c:v>
                </c:pt>
                <c:pt idx="6">
                  <c:v>Информатика</c:v>
                </c:pt>
                <c:pt idx="7">
                  <c:v>ОБЖ</c:v>
                </c:pt>
                <c:pt idx="8">
                  <c:v>Физкультура</c:v>
                </c:pt>
                <c:pt idx="9">
                  <c:v>Физика</c:v>
                </c:pt>
                <c:pt idx="10">
                  <c:v>Химия</c:v>
                </c:pt>
                <c:pt idx="11">
                  <c:v>Биология</c:v>
                </c:pt>
              </c:strCache>
            </c:strRef>
          </c:cat>
          <c:val>
            <c:numRef>
              <c:f>Лист6!$G$5:$G$16</c:f>
              <c:numCache>
                <c:formatCode>0.0</c:formatCode>
                <c:ptCount val="12"/>
                <c:pt idx="0">
                  <c:v>3.33</c:v>
                </c:pt>
                <c:pt idx="1">
                  <c:v>3.33</c:v>
                </c:pt>
                <c:pt idx="2">
                  <c:v>3</c:v>
                </c:pt>
                <c:pt idx="3">
                  <c:v>0</c:v>
                </c:pt>
                <c:pt idx="4">
                  <c:v>0.33</c:v>
                </c:pt>
                <c:pt idx="5">
                  <c:v>3.33</c:v>
                </c:pt>
                <c:pt idx="6">
                  <c:v>1.33</c:v>
                </c:pt>
                <c:pt idx="7">
                  <c:v>0</c:v>
                </c:pt>
                <c:pt idx="8">
                  <c:v>0.33</c:v>
                </c:pt>
                <c:pt idx="9">
                  <c:v>4</c:v>
                </c:pt>
                <c:pt idx="10">
                  <c:v>4.33</c:v>
                </c:pt>
                <c:pt idx="11">
                  <c:v>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124929920"/>
        <c:axId val="124974208"/>
        <c:axId val="0"/>
      </c:bar3DChart>
      <c:catAx>
        <c:axId val="124929920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300" b="1" baseline="0"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endParaRPr lang="ru-RU"/>
          </a:p>
        </c:txPr>
        <c:crossAx val="124974208"/>
        <c:crosses val="autoZero"/>
        <c:auto val="1"/>
        <c:lblAlgn val="ctr"/>
        <c:lblOffset val="100"/>
        <c:noMultiLvlLbl val="0"/>
      </c:catAx>
      <c:valAx>
        <c:axId val="124974208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 baseline="0"/>
            </a:pPr>
            <a:endParaRPr lang="ru-RU"/>
          </a:p>
        </c:txPr>
        <c:crossAx val="124929920"/>
        <c:crosses val="autoZero"/>
        <c:crossBetween val="between"/>
      </c:valAx>
    </c:plotArea>
    <c:legend>
      <c:legendPos val="r"/>
      <c:layout/>
      <c:overlay val="0"/>
      <c:txPr>
        <a:bodyPr/>
        <a:lstStyle/>
        <a:p>
          <a:pPr>
            <a:defRPr sz="1400" b="1" baseline="0">
              <a:latin typeface="Times New Roman" panose="02020603050405020304" pitchFamily="18" charset="0"/>
              <a:cs typeface="Times New Roman" panose="02020603050405020304" pitchFamily="18" charset="0"/>
            </a:defRPr>
          </a:pPr>
          <a:endParaRPr lang="ru-RU"/>
        </a:p>
      </c:txPr>
    </c:legend>
    <c:plotVisOnly val="1"/>
    <c:dispBlanksAs val="gap"/>
    <c:showDLblsOverMax val="0"/>
  </c:chart>
  <c:spPr>
    <a:solidFill>
      <a:srgbClr val="FFFF99"/>
    </a:solidFill>
  </c:spPr>
  <c:externalData r:id="rId2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Лист7!$B$3</c:f>
              <c:strCache>
                <c:ptCount val="1"/>
                <c:pt idx="0">
                  <c:v>С11-1</c:v>
                </c:pt>
              </c:strCache>
            </c:strRef>
          </c:tx>
          <c:invertIfNegative val="0"/>
          <c:cat>
            <c:strRef>
              <c:f>Лист7!$A$4:$A$15</c:f>
              <c:strCache>
                <c:ptCount val="12"/>
                <c:pt idx="0">
                  <c:v>Русский язык</c:v>
                </c:pt>
                <c:pt idx="1">
                  <c:v>Литература</c:v>
                </c:pt>
                <c:pt idx="2">
                  <c:v>Иностранный язык</c:v>
                </c:pt>
                <c:pt idx="3">
                  <c:v>История</c:v>
                </c:pt>
                <c:pt idx="4">
                  <c:v>Обществознание</c:v>
                </c:pt>
                <c:pt idx="5">
                  <c:v>Математика</c:v>
                </c:pt>
                <c:pt idx="6">
                  <c:v>Информатика</c:v>
                </c:pt>
                <c:pt idx="7">
                  <c:v>ОБЖ</c:v>
                </c:pt>
                <c:pt idx="8">
                  <c:v>Физическая культура</c:v>
                </c:pt>
                <c:pt idx="9">
                  <c:v>Физика</c:v>
                </c:pt>
                <c:pt idx="10">
                  <c:v>Химия</c:v>
                </c:pt>
                <c:pt idx="11">
                  <c:v>Биология</c:v>
                </c:pt>
              </c:strCache>
            </c:strRef>
          </c:cat>
          <c:val>
            <c:numRef>
              <c:f>Лист7!$B$4:$B$15</c:f>
              <c:numCache>
                <c:formatCode>General</c:formatCode>
                <c:ptCount val="12"/>
                <c:pt idx="0">
                  <c:v>10</c:v>
                </c:pt>
                <c:pt idx="1">
                  <c:v>1</c:v>
                </c:pt>
                <c:pt idx="2">
                  <c:v>11</c:v>
                </c:pt>
                <c:pt idx="3">
                  <c:v>11</c:v>
                </c:pt>
                <c:pt idx="4">
                  <c:v>14</c:v>
                </c:pt>
                <c:pt idx="5">
                  <c:v>11</c:v>
                </c:pt>
                <c:pt idx="6">
                  <c:v>11</c:v>
                </c:pt>
                <c:pt idx="7">
                  <c:v>20</c:v>
                </c:pt>
                <c:pt idx="8">
                  <c:v>10</c:v>
                </c:pt>
                <c:pt idx="9">
                  <c:v>8</c:v>
                </c:pt>
                <c:pt idx="10">
                  <c:v>0</c:v>
                </c:pt>
                <c:pt idx="11">
                  <c:v>11</c:v>
                </c:pt>
              </c:numCache>
            </c:numRef>
          </c:val>
        </c:ser>
        <c:ser>
          <c:idx val="1"/>
          <c:order val="1"/>
          <c:tx>
            <c:strRef>
              <c:f>Лист7!$C$3</c:f>
              <c:strCache>
                <c:ptCount val="1"/>
                <c:pt idx="0">
                  <c:v>С12-1</c:v>
                </c:pt>
              </c:strCache>
            </c:strRef>
          </c:tx>
          <c:invertIfNegative val="0"/>
          <c:cat>
            <c:strRef>
              <c:f>Лист7!$A$4:$A$15</c:f>
              <c:strCache>
                <c:ptCount val="12"/>
                <c:pt idx="0">
                  <c:v>Русский язык</c:v>
                </c:pt>
                <c:pt idx="1">
                  <c:v>Литература</c:v>
                </c:pt>
                <c:pt idx="2">
                  <c:v>Иностранный язык</c:v>
                </c:pt>
                <c:pt idx="3">
                  <c:v>История</c:v>
                </c:pt>
                <c:pt idx="4">
                  <c:v>Обществознание</c:v>
                </c:pt>
                <c:pt idx="5">
                  <c:v>Математика</c:v>
                </c:pt>
                <c:pt idx="6">
                  <c:v>Информатика</c:v>
                </c:pt>
                <c:pt idx="7">
                  <c:v>ОБЖ</c:v>
                </c:pt>
                <c:pt idx="8">
                  <c:v>Физическая культура</c:v>
                </c:pt>
                <c:pt idx="9">
                  <c:v>Физика</c:v>
                </c:pt>
                <c:pt idx="10">
                  <c:v>Химия</c:v>
                </c:pt>
                <c:pt idx="11">
                  <c:v>Биология</c:v>
                </c:pt>
              </c:strCache>
            </c:strRef>
          </c:cat>
          <c:val>
            <c:numRef>
              <c:f>Лист7!$C$4:$C$15</c:f>
              <c:numCache>
                <c:formatCode>General</c:formatCode>
                <c:ptCount val="12"/>
                <c:pt idx="0">
                  <c:v>5</c:v>
                </c:pt>
                <c:pt idx="1">
                  <c:v>6</c:v>
                </c:pt>
                <c:pt idx="2">
                  <c:v>9</c:v>
                </c:pt>
                <c:pt idx="3">
                  <c:v>9</c:v>
                </c:pt>
                <c:pt idx="4">
                  <c:v>7</c:v>
                </c:pt>
                <c:pt idx="5">
                  <c:v>7</c:v>
                </c:pt>
                <c:pt idx="6">
                  <c:v>11</c:v>
                </c:pt>
                <c:pt idx="7">
                  <c:v>11</c:v>
                </c:pt>
                <c:pt idx="8">
                  <c:v>12</c:v>
                </c:pt>
                <c:pt idx="9">
                  <c:v>3</c:v>
                </c:pt>
                <c:pt idx="10">
                  <c:v>2</c:v>
                </c:pt>
                <c:pt idx="11">
                  <c:v>8</c:v>
                </c:pt>
              </c:numCache>
            </c:numRef>
          </c:val>
        </c:ser>
        <c:ser>
          <c:idx val="2"/>
          <c:order val="2"/>
          <c:tx>
            <c:strRef>
              <c:f>Лист7!$D$3</c:f>
              <c:strCache>
                <c:ptCount val="1"/>
                <c:pt idx="0">
                  <c:v>Л11-1</c:v>
                </c:pt>
              </c:strCache>
            </c:strRef>
          </c:tx>
          <c:invertIfNegative val="0"/>
          <c:cat>
            <c:strRef>
              <c:f>Лист7!$A$4:$A$15</c:f>
              <c:strCache>
                <c:ptCount val="12"/>
                <c:pt idx="0">
                  <c:v>Русский язык</c:v>
                </c:pt>
                <c:pt idx="1">
                  <c:v>Литература</c:v>
                </c:pt>
                <c:pt idx="2">
                  <c:v>Иностранный язык</c:v>
                </c:pt>
                <c:pt idx="3">
                  <c:v>История</c:v>
                </c:pt>
                <c:pt idx="4">
                  <c:v>Обществознание</c:v>
                </c:pt>
                <c:pt idx="5">
                  <c:v>Математика</c:v>
                </c:pt>
                <c:pt idx="6">
                  <c:v>Информатика</c:v>
                </c:pt>
                <c:pt idx="7">
                  <c:v>ОБЖ</c:v>
                </c:pt>
                <c:pt idx="8">
                  <c:v>Физическая культура</c:v>
                </c:pt>
                <c:pt idx="9">
                  <c:v>Физика</c:v>
                </c:pt>
                <c:pt idx="10">
                  <c:v>Химия</c:v>
                </c:pt>
                <c:pt idx="11">
                  <c:v>Биология</c:v>
                </c:pt>
              </c:strCache>
            </c:strRef>
          </c:cat>
          <c:val>
            <c:numRef>
              <c:f>Лист7!$D$4:$D$15</c:f>
              <c:numCache>
                <c:formatCode>General</c:formatCode>
                <c:ptCount val="12"/>
                <c:pt idx="0">
                  <c:v>10</c:v>
                </c:pt>
                <c:pt idx="1">
                  <c:v>8</c:v>
                </c:pt>
                <c:pt idx="2">
                  <c:v>8</c:v>
                </c:pt>
                <c:pt idx="3">
                  <c:v>5</c:v>
                </c:pt>
                <c:pt idx="4">
                  <c:v>7</c:v>
                </c:pt>
                <c:pt idx="5">
                  <c:v>8</c:v>
                </c:pt>
                <c:pt idx="6">
                  <c:v>11</c:v>
                </c:pt>
                <c:pt idx="7">
                  <c:v>11</c:v>
                </c:pt>
                <c:pt idx="8">
                  <c:v>11</c:v>
                </c:pt>
                <c:pt idx="9">
                  <c:v>5</c:v>
                </c:pt>
                <c:pt idx="10">
                  <c:v>1</c:v>
                </c:pt>
                <c:pt idx="11">
                  <c:v>12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125489920"/>
        <c:axId val="126854272"/>
        <c:axId val="0"/>
      </c:bar3DChart>
      <c:catAx>
        <c:axId val="125489920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500" baseline="0"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endParaRPr lang="ru-RU"/>
          </a:p>
        </c:txPr>
        <c:crossAx val="126854272"/>
        <c:crosses val="autoZero"/>
        <c:auto val="1"/>
        <c:lblAlgn val="ctr"/>
        <c:lblOffset val="100"/>
        <c:noMultiLvlLbl val="0"/>
      </c:catAx>
      <c:valAx>
        <c:axId val="126854272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 baseline="0"/>
            </a:pPr>
            <a:endParaRPr lang="ru-RU"/>
          </a:p>
        </c:txPr>
        <c:crossAx val="125489920"/>
        <c:crosses val="autoZero"/>
        <c:crossBetween val="between"/>
      </c:valAx>
    </c:plotArea>
    <c:legend>
      <c:legendPos val="r"/>
      <c:layout/>
      <c:overlay val="0"/>
      <c:txPr>
        <a:bodyPr/>
        <a:lstStyle/>
        <a:p>
          <a:pPr>
            <a:defRPr sz="1400" baseline="0">
              <a:latin typeface="Times New Roman" panose="02020603050405020304" pitchFamily="18" charset="0"/>
              <a:cs typeface="Times New Roman" panose="02020603050405020304" pitchFamily="18" charset="0"/>
            </a:defRPr>
          </a:pPr>
          <a:endParaRPr lang="ru-RU"/>
        </a:p>
      </c:txPr>
    </c:legend>
    <c:plotVisOnly val="1"/>
    <c:dispBlanksAs val="gap"/>
    <c:showDLblsOverMax val="0"/>
  </c:chart>
  <c:spPr>
    <a:solidFill>
      <a:srgbClr val="FFFF99"/>
    </a:solidFill>
  </c:spPr>
  <c:externalData r:id="rId2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785730-D4F1-4C7A-B234-69068BBFFE50}" type="datetimeFigureOut">
              <a:rPr lang="ru-RU" smtClean="0"/>
              <a:t>04.01.2022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342BDFD-7576-47FF-98BC-A2BBAE0ABA1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64080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42BDFD-7576-47FF-98BC-A2BBAE0ABA12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52655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F3728-E482-4B18-836A-7361F925D0E7}" type="datetimeFigureOut">
              <a:rPr lang="ru-RU" smtClean="0"/>
              <a:t>04.01.2022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80789E1D-44E0-43F4-84F2-1D86B7A29A4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F3728-E482-4B18-836A-7361F925D0E7}" type="datetimeFigureOut">
              <a:rPr lang="ru-RU" smtClean="0"/>
              <a:t>04.01.2022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789E1D-44E0-43F4-84F2-1D86B7A29A4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F3728-E482-4B18-836A-7361F925D0E7}" type="datetimeFigureOut">
              <a:rPr lang="ru-RU" smtClean="0"/>
              <a:t>04.01.2022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789E1D-44E0-43F4-84F2-1D86B7A29A4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Объект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F3728-E482-4B18-836A-7361F925D0E7}" type="datetimeFigureOut">
              <a:rPr lang="ru-RU" smtClean="0"/>
              <a:t>04.01.2022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80789E1D-44E0-43F4-84F2-1D86B7A29A4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F3728-E482-4B18-836A-7361F925D0E7}" type="datetimeFigureOut">
              <a:rPr lang="ru-RU" smtClean="0"/>
              <a:t>04.01.2022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789E1D-44E0-43F4-84F2-1D86B7A29A4B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F3728-E482-4B18-836A-7361F925D0E7}" type="datetimeFigureOut">
              <a:rPr lang="ru-RU" smtClean="0"/>
              <a:t>04.01.2022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789E1D-44E0-43F4-84F2-1D86B7A29A4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Объект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F3728-E482-4B18-836A-7361F925D0E7}" type="datetimeFigureOut">
              <a:rPr lang="ru-RU" smtClean="0"/>
              <a:t>04.01.2022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80789E1D-44E0-43F4-84F2-1D86B7A29A4B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F3728-E482-4B18-836A-7361F925D0E7}" type="datetimeFigureOut">
              <a:rPr lang="ru-RU" smtClean="0"/>
              <a:t>04.01.2022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789E1D-44E0-43F4-84F2-1D86B7A29A4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F3728-E482-4B18-836A-7361F925D0E7}" type="datetimeFigureOut">
              <a:rPr lang="ru-RU" smtClean="0"/>
              <a:t>04.01.2022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789E1D-44E0-43F4-84F2-1D86B7A29A4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F3728-E482-4B18-836A-7361F925D0E7}" type="datetimeFigureOut">
              <a:rPr lang="ru-RU" smtClean="0"/>
              <a:t>04.01.2022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789E1D-44E0-43F4-84F2-1D86B7A29A4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F3728-E482-4B18-836A-7361F925D0E7}" type="datetimeFigureOut">
              <a:rPr lang="ru-RU" smtClean="0"/>
              <a:t>04.01.2022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789E1D-44E0-43F4-84F2-1D86B7A29A4B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AC7F3728-E482-4B18-836A-7361F925D0E7}" type="datetimeFigureOut">
              <a:rPr lang="ru-RU" smtClean="0"/>
              <a:t>04.01.2022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80789E1D-44E0-43F4-84F2-1D86B7A29A4B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755576" y="1124745"/>
            <a:ext cx="7920880" cy="4680520"/>
          </a:xfrm>
          <a:ln>
            <a:noFill/>
          </a:ln>
          <a:effectLst/>
        </p:spPr>
        <p:txBody>
          <a:bodyPr>
            <a:normAutofit fontScale="90000"/>
          </a:bodyPr>
          <a:lstStyle/>
          <a:p>
            <a:pPr algn="ctr"/>
            <a:r>
              <a:rPr lang="ru-RU" b="1" cap="none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ВЫСТУПЛЕНИЕ НА ПЕДАГОГИЧЕСКОМ СОВЕТЕ</a:t>
            </a:r>
            <a:r>
              <a:rPr lang="en-US" cap="none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cap="none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900" cap="none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900" cap="none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cap="none" dirty="0" smtClean="0">
                <a:solidFill>
                  <a:schemeClr val="accent4">
                    <a:lumMod val="7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АНАЛИЗ</a:t>
            </a:r>
            <a:r>
              <a:rPr lang="ru-RU" sz="4900" b="1" cap="none" dirty="0" smtClean="0">
                <a:solidFill>
                  <a:schemeClr val="accent4">
                    <a:lumMod val="7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cap="none" dirty="0" smtClean="0">
                <a:solidFill>
                  <a:schemeClr val="accent4">
                    <a:lumMod val="7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АДАПТАЦИИ </a:t>
            </a:r>
            <a:br>
              <a:rPr lang="ru-RU" b="1" cap="none" dirty="0" smtClean="0">
                <a:solidFill>
                  <a:schemeClr val="accent4">
                    <a:lumMod val="7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cap="none" dirty="0" smtClean="0">
                <a:solidFill>
                  <a:schemeClr val="accent4">
                    <a:lumMod val="7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СТУДЕНТОВ 1 КУРСА </a:t>
            </a:r>
            <a:r>
              <a:rPr lang="ru-RU" cap="none" dirty="0" smtClean="0">
                <a:solidFill>
                  <a:schemeClr val="accent4">
                    <a:lumMod val="7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cap="none" dirty="0" smtClean="0">
                <a:solidFill>
                  <a:schemeClr val="accent4">
                    <a:lumMod val="7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400" cap="none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400" cap="none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400" cap="none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400" cap="none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cap="none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Москва </a:t>
            </a:r>
            <a:r>
              <a:rPr lang="ru-RU" sz="2700" cap="none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201</a:t>
            </a:r>
            <a:r>
              <a:rPr lang="en-US" sz="2700" cap="none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r>
              <a:rPr lang="ru-RU" sz="2700" cap="none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700" cap="none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700" cap="none" dirty="0"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539552" y="188640"/>
            <a:ext cx="8352928" cy="648072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ГБПОУ ДЗМ «МК № 1» </a:t>
            </a:r>
          </a:p>
        </p:txBody>
      </p:sp>
    </p:spTree>
    <p:extLst>
      <p:ext uri="{BB962C8B-B14F-4D97-AF65-F5344CB8AC3E}">
        <p14:creationId xmlns:p14="http://schemas.microsoft.com/office/powerpoint/2010/main" val="668672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60648"/>
            <a:ext cx="8737032" cy="1037800"/>
          </a:xfrm>
        </p:spPr>
        <p:txBody>
          <a:bodyPr>
            <a:normAutofit fontScale="90000"/>
          </a:bodyPr>
          <a:lstStyle/>
          <a:p>
            <a:r>
              <a:rPr lang="ru-RU" sz="2800" b="1" dirty="0">
                <a:solidFill>
                  <a:srgbClr val="4E3B3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Какие дисциплины вам даются легко?</a:t>
            </a:r>
            <a:br>
              <a:rPr lang="ru-RU" sz="2800" b="1" dirty="0">
                <a:solidFill>
                  <a:srgbClr val="4E3B3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graphicFrame>
        <p:nvGraphicFramePr>
          <p:cNvPr id="4" name="Диаграмма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39171792"/>
              </p:ext>
            </p:extLst>
          </p:nvPr>
        </p:nvGraphicFramePr>
        <p:xfrm>
          <a:off x="683568" y="1557337"/>
          <a:ext cx="8064895" cy="482399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649733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>
            <a:spLocks noGrp="1"/>
          </p:cNvSpPr>
          <p:nvPr>
            <p:ph type="title"/>
          </p:nvPr>
        </p:nvSpPr>
        <p:spPr>
          <a:xfrm>
            <a:off x="251520" y="260648"/>
            <a:ext cx="8737032" cy="1037800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Отличается ли преподавание в колледже от преподавания в школе?</a:t>
            </a:r>
            <a:b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5" name="Диаграмма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82820675"/>
              </p:ext>
            </p:extLst>
          </p:nvPr>
        </p:nvGraphicFramePr>
        <p:xfrm>
          <a:off x="611560" y="1772816"/>
          <a:ext cx="8136904" cy="47525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454302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692697"/>
            <a:ext cx="8083624" cy="288031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552" y="2060848"/>
            <a:ext cx="8352928" cy="1512168"/>
          </a:xfrm>
        </p:spPr>
        <p:txBody>
          <a:bodyPr/>
          <a:lstStyle/>
          <a:p>
            <a:pPr algn="ctr"/>
            <a:r>
              <a:rPr lang="ru-RU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</a:t>
            </a:r>
            <a:r>
              <a:rPr lang="ru-RU" dirty="0" smtClean="0"/>
              <a:t>!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76125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Групповая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сплоченность</a:t>
            </a:r>
            <a:endParaRPr lang="ru-RU" dirty="0"/>
          </a:p>
        </p:txBody>
      </p:sp>
      <p:graphicFrame>
        <p:nvGraphicFramePr>
          <p:cNvPr id="4" name="Диаграмма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35686991"/>
              </p:ext>
            </p:extLst>
          </p:nvPr>
        </p:nvGraphicFramePr>
        <p:xfrm>
          <a:off x="827584" y="1371600"/>
          <a:ext cx="7848872" cy="50817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125135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62736" cy="841248"/>
          </a:xfrm>
        </p:spPr>
        <p:txBody>
          <a:bodyPr>
            <a:noAutofit/>
          </a:bodyPr>
          <a:lstStyle/>
          <a:p>
            <a:r>
              <a:rPr lang="ru-RU" sz="3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Динамика групповой сплоченности</a:t>
            </a:r>
            <a:endParaRPr lang="ru-RU" sz="3000" dirty="0"/>
          </a:p>
        </p:txBody>
      </p:sp>
      <p:graphicFrame>
        <p:nvGraphicFramePr>
          <p:cNvPr id="5" name="Диаграмма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56760637"/>
              </p:ext>
            </p:extLst>
          </p:nvPr>
        </p:nvGraphicFramePr>
        <p:xfrm>
          <a:off x="755576" y="1556792"/>
          <a:ext cx="7554465" cy="44644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262039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b="1" dirty="0">
                <a:solidFill>
                  <a:srgbClr val="4E3B3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Нравится ли вам учиться в </a:t>
            </a:r>
            <a:r>
              <a:rPr lang="ru-RU" sz="2800" b="1" dirty="0" smtClean="0">
                <a:solidFill>
                  <a:srgbClr val="4E3B3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колледже?</a:t>
            </a:r>
            <a:r>
              <a:rPr lang="ru-RU" sz="2800" b="1" dirty="0">
                <a:solidFill>
                  <a:srgbClr val="4E3B3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dirty="0">
                <a:solidFill>
                  <a:srgbClr val="4E3B3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800" dirty="0"/>
          </a:p>
        </p:txBody>
      </p:sp>
      <p:graphicFrame>
        <p:nvGraphicFramePr>
          <p:cNvPr id="4" name="Диаграмма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94365492"/>
              </p:ext>
            </p:extLst>
          </p:nvPr>
        </p:nvGraphicFramePr>
        <p:xfrm>
          <a:off x="683568" y="1395412"/>
          <a:ext cx="7992888" cy="49139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21691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b="1" dirty="0">
                <a:solidFill>
                  <a:srgbClr val="4E3B3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Считаете ли Вы свою группу дружной?</a:t>
            </a:r>
            <a:br>
              <a:rPr lang="ru-RU" sz="2800" b="1" dirty="0">
                <a:solidFill>
                  <a:srgbClr val="4E3B3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800" dirty="0"/>
          </a:p>
        </p:txBody>
      </p:sp>
      <p:graphicFrame>
        <p:nvGraphicFramePr>
          <p:cNvPr id="6" name="Диаграмма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33569500"/>
              </p:ext>
            </p:extLst>
          </p:nvPr>
        </p:nvGraphicFramePr>
        <p:xfrm>
          <a:off x="971600" y="1402556"/>
          <a:ext cx="7416824" cy="48347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05809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60648"/>
            <a:ext cx="8809040" cy="864096"/>
          </a:xfrm>
        </p:spPr>
        <p:txBody>
          <a:bodyPr>
            <a:noAutofit/>
          </a:bodyPr>
          <a:lstStyle/>
          <a:p>
            <a:r>
              <a:rPr lang="ru-RU" sz="2100" b="1" dirty="0">
                <a:solidFill>
                  <a:srgbClr val="4E3B3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Проводите ли Вы свободное время со своей группой?</a:t>
            </a:r>
            <a:br>
              <a:rPr lang="ru-RU" sz="2100" b="1" dirty="0">
                <a:solidFill>
                  <a:srgbClr val="4E3B3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100" dirty="0"/>
          </a:p>
        </p:txBody>
      </p:sp>
      <p:graphicFrame>
        <p:nvGraphicFramePr>
          <p:cNvPr id="4" name="Диаграмма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05570314"/>
              </p:ext>
            </p:extLst>
          </p:nvPr>
        </p:nvGraphicFramePr>
        <p:xfrm>
          <a:off x="611560" y="1283492"/>
          <a:ext cx="7889502" cy="48818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365025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b="1" dirty="0">
                <a:solidFill>
                  <a:srgbClr val="4E3B3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Появились ли у вас друзья в группе?</a:t>
            </a:r>
            <a:br>
              <a:rPr lang="ru-RU" sz="2800" b="1" dirty="0">
                <a:solidFill>
                  <a:srgbClr val="4E3B3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800" dirty="0"/>
          </a:p>
        </p:txBody>
      </p:sp>
      <p:graphicFrame>
        <p:nvGraphicFramePr>
          <p:cNvPr id="4" name="Диаграмма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28230325"/>
              </p:ext>
            </p:extLst>
          </p:nvPr>
        </p:nvGraphicFramePr>
        <p:xfrm>
          <a:off x="611560" y="1412776"/>
          <a:ext cx="8208912" cy="50405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308760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737032" cy="1109808"/>
          </a:xfrm>
        </p:spPr>
        <p:txBody>
          <a:bodyPr>
            <a:noAutofit/>
          </a:bodyPr>
          <a:lstStyle/>
          <a:p>
            <a:r>
              <a:rPr lang="ru-RU" sz="2400" b="1" dirty="0">
                <a:solidFill>
                  <a:srgbClr val="4E3B3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Какие дисциплины у вас вызывают трудности в усвоении?</a:t>
            </a:r>
            <a:br>
              <a:rPr lang="ru-RU" sz="2400" b="1" dirty="0">
                <a:solidFill>
                  <a:srgbClr val="4E3B3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400" dirty="0"/>
          </a:p>
        </p:txBody>
      </p:sp>
      <p:graphicFrame>
        <p:nvGraphicFramePr>
          <p:cNvPr id="5" name="Диаграмма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80396914"/>
              </p:ext>
            </p:extLst>
          </p:nvPr>
        </p:nvGraphicFramePr>
        <p:xfrm>
          <a:off x="683568" y="1190624"/>
          <a:ext cx="7992888" cy="51186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700844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88640"/>
            <a:ext cx="8665024" cy="1109808"/>
          </a:xfrm>
        </p:spPr>
        <p:txBody>
          <a:bodyPr>
            <a:noAutofit/>
          </a:bodyPr>
          <a:lstStyle/>
          <a:p>
            <a:r>
              <a:rPr lang="ru-RU" sz="2000" b="1" dirty="0">
                <a:solidFill>
                  <a:srgbClr val="4E3B3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Динамика показателей по дисциплинам, вызывающих трудности в усвоении, среди первокурсников</a:t>
            </a:r>
            <a:br>
              <a:rPr lang="ru-RU" sz="2000" b="1" dirty="0">
                <a:solidFill>
                  <a:srgbClr val="4E3B3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000" dirty="0"/>
          </a:p>
        </p:txBody>
      </p:sp>
      <p:graphicFrame>
        <p:nvGraphicFramePr>
          <p:cNvPr id="4" name="Диаграмма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16426284"/>
              </p:ext>
            </p:extLst>
          </p:nvPr>
        </p:nvGraphicFramePr>
        <p:xfrm>
          <a:off x="467544" y="1381124"/>
          <a:ext cx="8352928" cy="51442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308198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10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3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4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5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6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7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8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9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264</TotalTime>
  <Words>89</Words>
  <Application>Microsoft Office PowerPoint</Application>
  <PresentationFormat>Экран (4:3)</PresentationFormat>
  <Paragraphs>14</Paragraphs>
  <Slides>12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Трек</vt:lpstr>
      <vt:lpstr>ВЫСТУПЛЕНИЕ НА ПЕДАГОГИЧЕСКОМ СОВЕТЕ  АНАЛИЗ АДАПТАЦИИ  СТУДЕНТОВ 1 КУРСА    Москва 2017 </vt:lpstr>
      <vt:lpstr>Групповая сплоченность</vt:lpstr>
      <vt:lpstr>Динамика групповой сплоченности</vt:lpstr>
      <vt:lpstr>Нравится ли вам учиться в колледже? </vt:lpstr>
      <vt:lpstr>Считаете ли Вы свою группу дружной? </vt:lpstr>
      <vt:lpstr>Проводите ли Вы свободное время со своей группой? </vt:lpstr>
      <vt:lpstr>Появились ли у вас друзья в группе? </vt:lpstr>
      <vt:lpstr>Какие дисциплины у вас вызывают трудности в усвоении? </vt:lpstr>
      <vt:lpstr>Динамика показателей по дисциплинам, вызывающих трудности в усвоении, среди первокурсников </vt:lpstr>
      <vt:lpstr>Какие дисциплины вам даются легко? </vt:lpstr>
      <vt:lpstr>Отличается ли преподавание в колледже от преподавания в школе? 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АДАПТАЦИЯ 2015-2016</dc:title>
  <dc:creator>Helen</dc:creator>
  <cp:lastModifiedBy>Helen</cp:lastModifiedBy>
  <cp:revision>22</cp:revision>
  <dcterms:created xsi:type="dcterms:W3CDTF">2015-12-16T18:35:43Z</dcterms:created>
  <dcterms:modified xsi:type="dcterms:W3CDTF">2022-01-04T15:20:52Z</dcterms:modified>
</cp:coreProperties>
</file>