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87" r:id="rId4"/>
    <p:sldId id="288" r:id="rId5"/>
    <p:sldId id="289" r:id="rId6"/>
    <p:sldId id="291" r:id="rId7"/>
    <p:sldId id="274" r:id="rId8"/>
    <p:sldId id="276" r:id="rId9"/>
    <p:sldId id="275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92" r:id="rId19"/>
    <p:sldId id="285" r:id="rId20"/>
    <p:sldId id="286" r:id="rId21"/>
    <p:sldId id="271" r:id="rId22"/>
    <p:sldId id="295" r:id="rId23"/>
    <p:sldId id="296" r:id="rId24"/>
    <p:sldId id="297" r:id="rId25"/>
    <p:sldId id="298" r:id="rId26"/>
    <p:sldId id="29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2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1.jpeg" Type="http://schemas.openxmlformats.org/officeDocument/2006/relationships/image"/><Relationship Id="rId5" Target="../media/image20.jpe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3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6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8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1.jpeg" Type="http://schemas.openxmlformats.org/officeDocument/2006/relationships/image"/><Relationship Id="rId4" Target="../media/image30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8" Target="../media/image41.jpeg" Type="http://schemas.openxmlformats.org/officeDocument/2006/relationships/image"/><Relationship Id="rId3" Target="../media/image36.jpeg" Type="http://schemas.openxmlformats.org/officeDocument/2006/relationships/image"/><Relationship Id="rId7" Target="../media/image4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9.jpeg" Type="http://schemas.openxmlformats.org/officeDocument/2006/relationships/image"/><Relationship Id="rId11" Target="../media/image44.jpeg" Type="http://schemas.openxmlformats.org/officeDocument/2006/relationships/image"/><Relationship Id="rId5" Target="../media/image38.jpeg" Type="http://schemas.openxmlformats.org/officeDocument/2006/relationships/image"/><Relationship Id="rId10" Target="../media/image43.jpeg" Type="http://schemas.openxmlformats.org/officeDocument/2006/relationships/image"/><Relationship Id="rId4" Target="../media/image37.jpeg" Type="http://schemas.openxmlformats.org/officeDocument/2006/relationships/image"/><Relationship Id="rId9" Target="../media/image42.jpeg" Type="http://schemas.openxmlformats.org/officeDocument/2006/relationships/image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7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0.jpe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7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1" y="0"/>
            <a:ext cx="9128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650088"/>
            <a:ext cx="86044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Раз, два, три, четыре, пять 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–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собираемся гулять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»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(режимный момент 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«Прогулка</a:t>
            </a: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» в младшей группе)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332656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Муниципальное дошкольное образовательное автономное учреждение центр развития ребенка – детский сад «Фантазия</a:t>
            </a:r>
            <a:r>
              <a:rPr lang="ru-RU" b="1" dirty="0">
                <a:solidFill>
                  <a:schemeClr val="bg1">
                    <a:lumMod val="95000"/>
                  </a:schemeClr>
                </a:solidFill>
              </a:rPr>
              <a:t>»</a:t>
            </a:r>
            <a:endParaRPr lang="ru-RU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105835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ru-RU" b="1" i="1" dirty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ru-RU" b="1" i="1" dirty="0" smtClean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ru-RU" b="1" i="1" dirty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Подготовила: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воспитатель </a:t>
            </a:r>
            <a:endParaRPr lang="ru-RU" b="1" i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b="1" i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О.В.Шатайло</a:t>
            </a:r>
            <a:endParaRPr lang="ru-RU" b="1" i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endParaRPr lang="ru-RU" b="1" i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endParaRPr lang="ru-RU" b="1" i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endParaRPr lang="ru-RU" b="1" i="1" dirty="0" smtClean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г</a:t>
            </a:r>
            <a:r>
              <a:rPr lang="ru-RU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. </a:t>
            </a:r>
            <a:r>
              <a:rPr lang="ru-RU" b="1" i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Пыть-Ях</a:t>
            </a:r>
            <a:endParaRPr lang="ru-RU" b="1" i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2021 год</a:t>
            </a:r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21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sun9-53.userapi.com/c858024/v858024994/e1141/cNYE_LMX25Q.jp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48" l="5925" t="2535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404665"/>
            <a:ext cx="5238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Собери </a:t>
            </a:r>
            <a:r>
              <a:rPr b="1" dirty="0" i="1" lang="ru-RU" smtClean="0" sz="2000">
                <a:solidFill>
                  <a:srgbClr val="0070C0"/>
                </a:solidFill>
                <a:latin charset="0" panose="030F0702030302020204" pitchFamily="66" typeface="Comic Sans MS"/>
              </a:rPr>
              <a:t>– ка </a:t>
            </a:r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их в гармошку,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И надень скорей на ножки.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</p:txBody>
      </p:sp>
      <p:pic>
        <p:nvPicPr>
          <p:cNvPr id="8194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"/>
          <a:stretch/>
        </p:blipFill>
        <p:spPr bwMode="auto">
          <a:xfrm>
            <a:off x="4662841" y="3429000"/>
            <a:ext cx="1574815" cy="2520000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36" y="2744784"/>
            <a:ext cx="1890000" cy="2520000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0"/>
          <a:stretch/>
        </p:blipFill>
        <p:spPr bwMode="auto">
          <a:xfrm>
            <a:off x="6858000" y="3861048"/>
            <a:ext cx="1896624" cy="2520000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42256"/>
            <a:ext cx="1890000" cy="2520000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25584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sun9-53.userapi.com/c858024/v858024994/e1141/cNYE_LMX25Q.jp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48" l="5925" t="2535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88640"/>
            <a:ext cx="52383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Посмотри, на улице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Стало холодать.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Пришло время кофточку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Деткам одевать.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Надеваем </a:t>
            </a:r>
            <a:r>
              <a:rPr b="1" dirty="0" err="1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свитерок</a:t>
            </a:r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,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Чтоб от холода берёг.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</p:txBody>
      </p:sp>
      <p:pic>
        <p:nvPicPr>
          <p:cNvPr id="9218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8"/>
          <a:stretch/>
        </p:blipFill>
        <p:spPr bwMode="auto">
          <a:xfrm>
            <a:off x="1043608" y="2420888"/>
            <a:ext cx="2493281" cy="4018209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29992"/>
            <a:ext cx="2700000" cy="3600000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062517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sun9-53.userapi.com/c858024/v858024994/e1141/cNYE_LMX25Q.jp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48" l="5925" t="2535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548680"/>
            <a:ext cx="502230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/>
              <a:t> </a:t>
            </a:r>
            <a:endParaRPr dirty="0" lang="ru-RU"/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Нынче за окном мороз.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Чтоб ребенок не замёрз,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Надеваем мы штанишки –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Будем бегать в них вприпрыжку.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</p:txBody>
      </p:sp>
      <p:pic>
        <p:nvPicPr>
          <p:cNvPr id="10242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"/>
          <a:stretch/>
        </p:blipFill>
        <p:spPr bwMode="auto">
          <a:xfrm>
            <a:off x="2555776" y="2149118"/>
            <a:ext cx="4032448" cy="4448011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065536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sun9-53.userapi.com/c858024/v858024994/e1141/cNYE_LMX25Q.jp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48" l="5925" t="2535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80" y="2780928"/>
            <a:ext cx="2700000" cy="3600000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332656"/>
            <a:ext cx="51663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Вот они, сапожки: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Этот - с левой ножки,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Этот - с правой ножки.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Если снег пойдет,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Наденем сапожки: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Этот - с правой ножки,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Этот - с левой ножки.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  <a:latin charset="0" panose="030F0702030302020204" pitchFamily="66" typeface="Comic Sans MS"/>
              </a:rPr>
              <a:t>Вот так хорошо!</a:t>
            </a:r>
            <a:endParaRPr dirty="0" lang="ru-RU" sz="2000">
              <a:solidFill>
                <a:srgbClr val="0070C0"/>
              </a:solidFill>
              <a:latin charset="0" panose="030F0702030302020204" pitchFamily="66" typeface="Comic Sans MS"/>
            </a:endParaRPr>
          </a:p>
        </p:txBody>
      </p:sp>
      <p:pic>
        <p:nvPicPr>
          <p:cNvPr id="11268" name="Picture 4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8" r="-1199"/>
          <a:stretch/>
        </p:blipFill>
        <p:spPr bwMode="auto">
          <a:xfrm>
            <a:off x="3563888" y="3222170"/>
            <a:ext cx="5400000" cy="2979653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17554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sun9-53.userapi.com/c858024/v858024994/e1141/cNYE_LMX25Q.jp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48" l="5925" t="2535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188640"/>
            <a:ext cx="47342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z="2000">
                <a:solidFill>
                  <a:srgbClr val="0070C0"/>
                </a:solidFill>
              </a:rPr>
              <a:t>Куртка нас всегда согреет.</a:t>
            </a:r>
            <a:endParaRPr dirty="0" lang="ru-RU" sz="2000">
              <a:solidFill>
                <a:srgbClr val="0070C0"/>
              </a:solidFill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</a:rPr>
              <a:t>В ней выходим мы гулять.</a:t>
            </a:r>
            <a:endParaRPr dirty="0" lang="ru-RU" sz="2000">
              <a:solidFill>
                <a:srgbClr val="0070C0"/>
              </a:solidFill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</a:rPr>
              <a:t>Пусть повсюду ветер веет —</a:t>
            </a:r>
            <a:endParaRPr dirty="0" lang="ru-RU" sz="2000">
              <a:solidFill>
                <a:srgbClr val="0070C0"/>
              </a:solidFill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</a:rPr>
              <a:t>Будем весело играть!</a:t>
            </a:r>
            <a:endParaRPr dirty="0" lang="ru-RU" sz="2000">
              <a:solidFill>
                <a:srgbClr val="0070C0"/>
              </a:solidFill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</a:rPr>
              <a:t>Шуба курточки теплей,</a:t>
            </a:r>
            <a:endParaRPr dirty="0" lang="ru-RU" sz="2000">
              <a:solidFill>
                <a:srgbClr val="0070C0"/>
              </a:solidFill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</a:rPr>
              <a:t>И зимой уютно в ней,</a:t>
            </a:r>
            <a:endParaRPr dirty="0" lang="ru-RU" sz="2000">
              <a:solidFill>
                <a:srgbClr val="0070C0"/>
              </a:solidFill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</a:rPr>
              <a:t>В воротник упрятать нос</a:t>
            </a:r>
            <a:endParaRPr dirty="0" lang="ru-RU" sz="2000">
              <a:solidFill>
                <a:srgbClr val="0070C0"/>
              </a:solidFill>
            </a:endParaRPr>
          </a:p>
          <a:p>
            <a:pPr algn="ctr"/>
            <a:r>
              <a:rPr b="1" dirty="0" i="1" lang="ru-RU" sz="2000">
                <a:solidFill>
                  <a:srgbClr val="0070C0"/>
                </a:solidFill>
              </a:rPr>
              <a:t>Может даже дед Мороз.</a:t>
            </a:r>
            <a:endParaRPr dirty="0" lang="ru-RU" sz="2000">
              <a:solidFill>
                <a:srgbClr val="0070C0"/>
              </a:solidFill>
            </a:endParaRPr>
          </a:p>
        </p:txBody>
      </p:sp>
      <p:pic>
        <p:nvPicPr>
          <p:cNvPr id="25601" name="Picture 1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578"/>
            <a:ext cx="2093657" cy="3600000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4"/>
          <a:stretch/>
        </p:blipFill>
        <p:spPr bwMode="auto">
          <a:xfrm>
            <a:off x="4881340" y="2852936"/>
            <a:ext cx="2066924" cy="3600000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05018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25352" b="2694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2700000" cy="36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048" y="3084086"/>
            <a:ext cx="2700000" cy="36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140" y="2246201"/>
            <a:ext cx="2700000" cy="36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0"/>
            <a:ext cx="4806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Хоть устали одеваться,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Но не будем возмущаться!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Что осталось – голова?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Вот и шапочка – раз, два!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16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25352" b="2694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36682"/>
            <a:ext cx="2745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188641"/>
            <a:ext cx="48782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70C0"/>
                </a:solidFill>
              </a:rPr>
              <a:t>Таня варежку надела,</a:t>
            </a:r>
            <a:br>
              <a:rPr lang="ru-RU" sz="2000" b="1" i="1" dirty="0">
                <a:solidFill>
                  <a:srgbClr val="0070C0"/>
                </a:solidFill>
              </a:rPr>
            </a:br>
            <a:r>
              <a:rPr lang="ru-RU" sz="2000" b="1" i="1" dirty="0">
                <a:solidFill>
                  <a:srgbClr val="0070C0"/>
                </a:solidFill>
              </a:rPr>
              <a:t>Ой, куда я пальчик дела?</a:t>
            </a:r>
            <a:br>
              <a:rPr lang="ru-RU" sz="2000" b="1" i="1" dirty="0">
                <a:solidFill>
                  <a:srgbClr val="0070C0"/>
                </a:solidFill>
              </a:rPr>
            </a:br>
            <a:r>
              <a:rPr lang="ru-RU" sz="2000" b="1" i="1" dirty="0">
                <a:solidFill>
                  <a:srgbClr val="0070C0"/>
                </a:solidFill>
              </a:rPr>
              <a:t>Нету, пальчика, пропал,</a:t>
            </a:r>
            <a:br>
              <a:rPr lang="ru-RU" sz="2000" b="1" i="1" dirty="0">
                <a:solidFill>
                  <a:srgbClr val="0070C0"/>
                </a:solidFill>
              </a:rPr>
            </a:br>
            <a:r>
              <a:rPr lang="ru-RU" sz="2000" b="1" i="1" dirty="0">
                <a:solidFill>
                  <a:srgbClr val="0070C0"/>
                </a:solidFill>
              </a:rPr>
              <a:t>В свой домишка не попал, </a:t>
            </a:r>
            <a:br>
              <a:rPr lang="ru-RU" sz="2000" b="1" i="1" dirty="0">
                <a:solidFill>
                  <a:srgbClr val="0070C0"/>
                </a:solidFill>
              </a:rPr>
            </a:br>
            <a:r>
              <a:rPr lang="ru-RU" sz="2000" b="1" i="1" dirty="0">
                <a:solidFill>
                  <a:srgbClr val="0070C0"/>
                </a:solidFill>
              </a:rPr>
              <a:t>Таня варежку сняла</a:t>
            </a:r>
            <a:br>
              <a:rPr lang="ru-RU" sz="2000" b="1" i="1" dirty="0">
                <a:solidFill>
                  <a:srgbClr val="0070C0"/>
                </a:solidFill>
              </a:rPr>
            </a:br>
            <a:r>
              <a:rPr lang="ru-RU" sz="2000" b="1" i="1" dirty="0">
                <a:solidFill>
                  <a:srgbClr val="0070C0"/>
                </a:solidFill>
              </a:rPr>
              <a:t>Поглядите-ка, нашла.</a:t>
            </a:r>
            <a:br>
              <a:rPr lang="ru-RU" sz="2000" b="1" i="1" dirty="0">
                <a:solidFill>
                  <a:srgbClr val="0070C0"/>
                </a:solidFill>
              </a:rPr>
            </a:br>
            <a:r>
              <a:rPr lang="ru-RU" sz="2000" b="1" i="1" dirty="0">
                <a:solidFill>
                  <a:srgbClr val="0070C0"/>
                </a:solidFill>
              </a:rPr>
              <a:t>Ищешь, ищешь и найдешь!</a:t>
            </a:r>
            <a:endParaRPr lang="ru-RU" sz="2000" dirty="0">
              <a:solidFill>
                <a:srgbClr val="0070C0"/>
              </a:solidFill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</a:rPr>
              <a:t>Здравствуй, пальчик! </a:t>
            </a:r>
            <a:br>
              <a:rPr lang="ru-RU" sz="2000" b="1" i="1" dirty="0">
                <a:solidFill>
                  <a:srgbClr val="0070C0"/>
                </a:solidFill>
              </a:rPr>
            </a:br>
            <a:r>
              <a:rPr lang="ru-RU" sz="2000" b="1" i="1" dirty="0">
                <a:solidFill>
                  <a:srgbClr val="0070C0"/>
                </a:solidFill>
              </a:rPr>
              <a:t>Как живешь?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1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25352" b="2694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820" y="2127633"/>
            <a:ext cx="3348072" cy="44640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188641"/>
            <a:ext cx="48782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Рукавички - невелички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Прилетели словно птички,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на правую ручку скок -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На левую ручку скок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Мы гулять пойдем,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Мы собачку найдем!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15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25352" b="2694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2" y="260648"/>
            <a:ext cx="48782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Тушки-</a:t>
            </a:r>
            <a:r>
              <a:rPr lang="ru-RU" sz="2000" b="1" i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тутушки</a:t>
            </a:r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,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Где твои ушки?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Ушки в шапке,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Не достанут лапки</a:t>
            </a:r>
            <a:r>
              <a:rPr lang="ru-RU" sz="2000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.</a:t>
            </a:r>
          </a:p>
          <a:p>
            <a:pPr algn="ctr"/>
            <a:endParaRPr lang="ru-RU" sz="2000" b="1" i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975" y="1772816"/>
            <a:ext cx="5760640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737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25352" b="2694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2" y="260648"/>
            <a:ext cx="48782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Завяжи потуже шарф,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Буду делать снежный шар</a:t>
            </a:r>
            <a:r>
              <a:rPr lang="ru-RU" sz="24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6240000" cy="46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94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8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1772816"/>
            <a:ext cx="65527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Цель: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использование малых  форм   фольклора  </a:t>
            </a:r>
            <a:r>
              <a:rPr lang="ru-RU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для эмоциональной окраски процесса </a:t>
            </a:r>
            <a:r>
              <a:rPr lang="ru-RU" sz="32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одевания.</a:t>
            </a:r>
            <a:endParaRPr lang="ru-RU" sz="32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61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25352" b="2694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135" y="1223463"/>
            <a:ext cx="3360000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16633"/>
            <a:ext cx="50943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Я шар покачу,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Гулять хочу.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072" y="116633"/>
            <a:ext cx="1890000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33056"/>
            <a:ext cx="3360000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0" y="3068960"/>
            <a:ext cx="1890000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2946"/>
            <a:ext cx="1890000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040" y="3945993"/>
            <a:ext cx="3360000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465" y="978732"/>
            <a:ext cx="1620000" cy="216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2" y="3428960"/>
            <a:ext cx="1620000" cy="216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000" y="2204667"/>
            <a:ext cx="1620000" cy="216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82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8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7504" y="188640"/>
            <a:ext cx="85083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ИГРАЕМ С МАМОЙ, 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ИГРАЕМ С ПАПОЙ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1566952"/>
            <a:ext cx="4572000" cy="44627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«Волшебные очки» 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Предложите ребенку представить себе, что на нем надеты </a:t>
            </a:r>
            <a:r>
              <a:rPr lang="ru-RU" sz="2000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волшебные круглые очки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через которые он может видеть только круглые предметы. Пусть он посмотрит внимательно вокруг и найдет «все круглое» - это могут быть колеса от машины, солнце, рисунки на одежде  и т.п. Потом очки превращаются в «квадратные», «треугольные» и т.д. Эта игра развивает и внимание, и мышление.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45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8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7504" y="188640"/>
            <a:ext cx="85083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ИГРАЕМ С МАМОЙ, 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ИГРАЕМ С ПАПОЙ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566952"/>
            <a:ext cx="4572000" cy="47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«Бывает – не бывает</a:t>
            </a:r>
            <a:r>
              <a:rPr lang="ru-RU" sz="24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»</a:t>
            </a:r>
            <a:r>
              <a:rPr lang="ru-RU" sz="24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endParaRPr lang="ru-RU" sz="2400" b="1" u="sng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Предложите 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ребенку подтвердить правильность высказывания словами «бывает» или «не бывает».  </a:t>
            </a:r>
            <a:r>
              <a:rPr lang="ru-RU" sz="2000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Чашка жарится на сковороде. Медведь спит в берлоге. Человек выше собаки. Воробей – это не птица 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и т.п</a:t>
            </a:r>
            <a:r>
              <a:rPr lang="ru-RU" sz="2000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. 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В такую веселую  игру можно играть и на прогулке, и по дороге домой из детского сада, и в транспорте. Она развивает слуховое внимание, которое необходимо каждому ребенку для успешного обучения.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94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8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7504" y="188640"/>
            <a:ext cx="85083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ИГРАЕМ С МАМОЙ, 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ИГРАЕМ С ПАПОЙ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11760" y="1512079"/>
            <a:ext cx="444624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Выше – </a:t>
            </a:r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ниже»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Предложите 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ребенку посмотреть вокруг и назвать все что «выше дерева», «ниже куста», «выше мамы», «ниже сапога» и т.д. Эта игра не только развивает внимание, но и  учит выделять часть из общего.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6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8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7504" y="188640"/>
            <a:ext cx="85083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ИГРАЕМ С МАМОЙ, 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ИГРАЕМ С ПАПОЙ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11760" y="1512079"/>
            <a:ext cx="44462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«Звуки улицы</a:t>
            </a:r>
            <a:r>
              <a:rPr lang="ru-RU" sz="24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»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Попросите 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ребенка закрыть глаза и прислушаться к звукам вокруг. Пусть малыш перечислит все, что он услышал (гул машины, щебетанье птиц, голоса людей, стук мяча и др. Такая игра позволит вашему ребенку не только научиться внимательно слушать, но и будет развивать его речь (ведь малышу надо суметь рассказать о том, что он слышал).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37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8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7504" y="188640"/>
            <a:ext cx="85083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ИГРАЕМ С МАМОЙ, 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ИГРАЕМ С ПАПОЙ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1196752"/>
            <a:ext cx="48062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u="sng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endParaRPr lang="ru-RU" sz="2400" b="1" u="sng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</a:t>
            </a:r>
            <a:r>
              <a:rPr lang="ru-RU" sz="24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Горячо – </a:t>
            </a:r>
            <a:r>
              <a:rPr lang="ru-RU" sz="24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холодно»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Вспомните 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любимую игру из вашего детства. Спрячьте на небольшом участке игрушку и предложите ребенку ее найти, ориентируясь на ваши подсказки «холодно», «теплее», «горячо».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42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sun9-53.userapi.com/c858024/v858024994/e1141/cNYE_LMX25Q.jpg"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1" y="-31463"/>
            <a:ext cx="9128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-2434143"/>
            <a:ext cx="856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lang="ru-RU" sz="1400"/>
          </a:p>
          <a:p>
            <a:endParaRPr b="1" dirty="0" lang="ru-RU" sz="1400"/>
          </a:p>
          <a:p>
            <a:endParaRPr b="1" dirty="0" lang="ru-RU" sz="140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-2434143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lang="ru-RU"/>
          </a:p>
          <a:p>
            <a:endParaRPr b="1" dirty="0" lang="ru-RU" smtClean="0"/>
          </a:p>
          <a:p>
            <a:endParaRPr b="1" dirty="0" lang="ru-RU"/>
          </a:p>
          <a:p>
            <a:endParaRPr b="1" dirty="0" lang="ru-RU" smtClean="0"/>
          </a:p>
          <a:p>
            <a:endParaRPr b="1" dirty="0" lang="ru-RU"/>
          </a:p>
          <a:p>
            <a:endParaRPr b="1" dirty="0" lang="ru-RU" smtClean="0"/>
          </a:p>
          <a:p>
            <a:endParaRPr b="1" dirty="0" lang="ru-RU"/>
          </a:p>
          <a:p>
            <a:endParaRPr b="1" dirty="0" lang="ru-RU" smtClean="0"/>
          </a:p>
          <a:p>
            <a:endParaRPr b="1" dirty="0" lang="ru-RU"/>
          </a:p>
          <a:p>
            <a:endParaRPr dirty="0" lang="ru-RU"/>
          </a:p>
        </p:txBody>
      </p:sp>
      <p:pic>
        <p:nvPicPr>
          <p:cNvPr descr="https://ds02.infourok.ru/uploads/ex/09ee/000574a5-0f1d4bd3/img17.jpg" id="7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6"/>
          <a:stretch/>
        </p:blipFill>
        <p:spPr bwMode="auto">
          <a:xfrm>
            <a:off x="1691680" y="548679"/>
            <a:ext cx="6048672" cy="475252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22155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8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908720"/>
            <a:ext cx="61926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0070C0"/>
                </a:solidFill>
                <a:latin typeface="Comic Sans MS" panose="030F0702030302020204" pitchFamily="66" charset="0"/>
              </a:rPr>
              <a:t>Предварительная работа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: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Дидактическая игра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 «Оденем куклу 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на</a:t>
            </a: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 прогулку»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08" y="1629000"/>
            <a:ext cx="1889918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924383"/>
            <a:ext cx="1889919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84984"/>
            <a:ext cx="336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0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8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908720"/>
            <a:ext cx="6624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0070C0"/>
                </a:solidFill>
                <a:latin typeface="Comic Sans MS" panose="030F0702030302020204" pitchFamily="66" charset="0"/>
              </a:rPr>
              <a:t>Предварительная работа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: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Дидактическая </a:t>
            </a: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игра </a:t>
            </a:r>
            <a:endParaRPr lang="ru-RU" sz="20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«ВЕСЕЛАЯ ШНУРОВКА» 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9000"/>
            <a:ext cx="2159906" cy="28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961" y="3336837"/>
            <a:ext cx="2159906" cy="28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466" y="1994882"/>
            <a:ext cx="2159906" cy="28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254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8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396552" y="548680"/>
            <a:ext cx="93610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u="sng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u="sng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Предварительная </a:t>
            </a:r>
            <a:r>
              <a:rPr lang="ru-RU" sz="2000" b="1" u="sng" dirty="0">
                <a:solidFill>
                  <a:srgbClr val="0070C0"/>
                </a:solidFill>
                <a:latin typeface="Comic Sans MS" panose="030F0702030302020204" pitchFamily="66" charset="0"/>
              </a:rPr>
              <a:t>работа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: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Упражнения практической жизни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«Рамка с пуговицами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» </a:t>
            </a:r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Марии </a:t>
            </a:r>
            <a:r>
              <a:rPr lang="ru-RU" sz="2000" b="1" i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Монтессори</a:t>
            </a:r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684" y="3429000"/>
            <a:ext cx="1889918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8880"/>
            <a:ext cx="1889918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48880"/>
            <a:ext cx="1889918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838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83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908720"/>
            <a:ext cx="6192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0070C0"/>
                </a:solidFill>
                <a:latin typeface="Comic Sans MS" panose="030F0702030302020204" pitchFamily="66" charset="0"/>
              </a:rPr>
              <a:t>Предварительная работа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:</a:t>
            </a:r>
          </a:p>
          <a:p>
            <a:pPr algn="ctr"/>
            <a:r>
              <a:rPr lang="ru-RU" sz="2000" dirty="0"/>
              <a:t> </a:t>
            </a:r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Благодаря активной работе с </a:t>
            </a:r>
            <a:r>
              <a:rPr lang="ru-RU" sz="2000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рамками Марии </a:t>
            </a:r>
            <a:r>
              <a:rPr lang="ru-RU" sz="2000" b="1" i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Монтессори</a:t>
            </a:r>
            <a:r>
              <a:rPr lang="ru-RU" sz="2000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 дети развивают </a:t>
            </a:r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координацию движений, тонкую моторику.</a:t>
            </a:r>
            <a:endParaRPr lang="ru-RU" sz="2000" b="1" i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420888"/>
            <a:ext cx="1889918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56992"/>
            <a:ext cx="1889918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64904"/>
            <a:ext cx="1889919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73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25352" b="2694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188640"/>
            <a:ext cx="4878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Зимой холодной я хожу –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Свой меховой наряд ношу.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И в нём, поверьте, никогда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Я не замёрзну в холода!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856" y="1431902"/>
            <a:ext cx="4050000" cy="54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4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25352" b="2694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88640"/>
            <a:ext cx="73448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Раз, два, три, четыре, пять</a:t>
            </a:r>
            <a:endParaRPr lang="ru-RU" sz="20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Собираемся гулять.</a:t>
            </a:r>
            <a:endParaRPr lang="ru-RU" sz="20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Завязала Катеньке</a:t>
            </a:r>
            <a:endParaRPr lang="ru-RU" sz="20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Шарфик </a:t>
            </a:r>
            <a:r>
              <a:rPr lang="ru-RU" sz="2000" b="1" i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полосатенький</a:t>
            </a:r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.</a:t>
            </a:r>
            <a:endParaRPr lang="ru-RU" sz="20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Наденем на ножки</a:t>
            </a:r>
            <a:endParaRPr lang="ru-RU" sz="20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Валенки-сапожки</a:t>
            </a:r>
            <a:endParaRPr lang="ru-RU" sz="20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И пойдем скорей гулять,</a:t>
            </a:r>
            <a:endParaRPr lang="ru-RU" sz="20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Прыгать, бегать и скакать.</a:t>
            </a:r>
            <a:endParaRPr lang="ru-RU" sz="20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014830"/>
            <a:ext cx="4752528" cy="3564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88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c858024/v858024994/e1141/cNYE_LMX25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25352" b="2694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979712" y="188640"/>
            <a:ext cx="4878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Если хочешь прогуляться,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Нужно быстро одеваться,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Дверцу шкафа открывай,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И одежду доставай.</a:t>
            </a: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2700000" cy="36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72816"/>
            <a:ext cx="2700000" cy="36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739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517</Words>
  <Application>Microsoft Office PowerPoint</Application>
  <PresentationFormat>Экран (4:3)</PresentationFormat>
  <Paragraphs>129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</dc:creator>
  <cp:lastModifiedBy>Ksenia</cp:lastModifiedBy>
  <cp:revision>30</cp:revision>
  <dcterms:created xsi:type="dcterms:W3CDTF">2021-12-26T17:30:24Z</dcterms:created>
  <dcterms:modified xsi:type="dcterms:W3CDTF">2022-01-04T19:36:53Z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924000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