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4" r:id="rId8"/>
    <p:sldId id="263" r:id="rId9"/>
    <p:sldId id="262"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5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254F862C-4917-4A67-B454-192EDE1AC556}" type="datetimeFigureOut">
              <a:rPr lang="ru-RU" smtClean="0"/>
              <a:t>15.12.2021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54F862C-4917-4A67-B454-192EDE1AC556}" type="datetimeFigureOut">
              <a:rPr lang="ru-RU" smtClean="0"/>
              <a:t>15.12.2021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54F862C-4917-4A67-B454-192EDE1AC556}" type="datetimeFigureOut">
              <a:rPr lang="ru-RU" smtClean="0"/>
              <a:t>15.12.2021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54F862C-4917-4A67-B454-192EDE1AC556}" type="datetimeFigureOut">
              <a:rPr lang="ru-RU" smtClean="0"/>
              <a:t>15.12.2021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254F862C-4917-4A67-B454-192EDE1AC556}" type="datetimeFigureOut">
              <a:rPr lang="ru-RU" smtClean="0"/>
              <a:t>15.12.2021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254F862C-4917-4A67-B454-192EDE1AC556}" type="datetimeFigureOut">
              <a:rPr lang="ru-RU" smtClean="0"/>
              <a:t>15.12.2021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54F862C-4917-4A67-B454-192EDE1AC556}" type="datetimeFigureOut">
              <a:rPr lang="ru-RU" smtClean="0"/>
              <a:t>15.12.2021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254F862C-4917-4A67-B454-192EDE1AC556}" type="datetimeFigureOut">
              <a:rPr lang="ru-RU" smtClean="0"/>
              <a:t>15.12.2021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54F862C-4917-4A67-B454-192EDE1AC556}" type="datetimeFigureOut">
              <a:rPr lang="ru-RU" smtClean="0"/>
              <a:t>15.12.2021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54F862C-4917-4A67-B454-192EDE1AC556}" type="datetimeFigureOut">
              <a:rPr lang="ru-RU" smtClean="0"/>
              <a:t>15.12.2021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54F862C-4917-4A67-B454-192EDE1AC556}" type="datetimeFigureOut">
              <a:rPr lang="ru-RU" smtClean="0"/>
              <a:t>15.12.2021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B01214-63EF-4655-96F6-C9F66F1CE69E}"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4F862C-4917-4A67-B454-192EDE1AC556}" type="datetimeFigureOut">
              <a:rPr lang="ru-RU" smtClean="0"/>
              <a:t>15.12.2021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B01214-63EF-4655-96F6-C9F66F1CE69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57290" y="285728"/>
            <a:ext cx="6000792" cy="1470025"/>
          </a:xfrm>
        </p:spPr>
        <p:txBody>
          <a:bodyPr>
            <a:normAutofit/>
          </a:bodyPr>
          <a:lstStyle/>
          <a:p>
            <a:r>
              <a:rPr lang="ru-RU" sz="6000" b="1" dirty="0">
                <a:solidFill>
                  <a:srgbClr val="C00000"/>
                </a:solidFill>
              </a:rPr>
              <a:t>МОЙ ХАРАКТЕР</a:t>
            </a:r>
          </a:p>
        </p:txBody>
      </p:sp>
      <p:sp>
        <p:nvSpPr>
          <p:cNvPr id="3" name="Подзаголовок 2"/>
          <p:cNvSpPr>
            <a:spLocks noGrp="1"/>
          </p:cNvSpPr>
          <p:nvPr>
            <p:ph type="subTitle" idx="1"/>
          </p:nvPr>
        </p:nvSpPr>
        <p:spPr>
          <a:xfrm>
            <a:off x="357158" y="2000240"/>
            <a:ext cx="8215370" cy="4500594"/>
          </a:xfrm>
        </p:spPr>
        <p:txBody>
          <a:bodyPr>
            <a:normAutofit/>
          </a:bodyPr>
          <a:lstStyle/>
          <a:p>
            <a:pPr>
              <a:lnSpc>
                <a:spcPct val="150000"/>
              </a:lnSpc>
            </a:pPr>
            <a:r>
              <a:rPr lang="ru-RU" b="1" dirty="0">
                <a:solidFill>
                  <a:schemeClr val="tx1"/>
                </a:solidFill>
                <a:latin typeface="Times New Roman" pitchFamily="18" charset="0"/>
                <a:cs typeface="Times New Roman" pitchFamily="18" charset="0"/>
              </a:rPr>
              <a:t>Пословица</a:t>
            </a:r>
          </a:p>
          <a:p>
            <a:pPr>
              <a:lnSpc>
                <a:spcPct val="150000"/>
              </a:lnSpc>
            </a:pPr>
            <a:r>
              <a:rPr lang="ru-RU" b="1" dirty="0">
                <a:solidFill>
                  <a:schemeClr val="tx1"/>
                </a:solidFill>
                <a:latin typeface="Times New Roman" pitchFamily="18" charset="0"/>
                <a:cs typeface="Times New Roman" pitchFamily="18" charset="0"/>
              </a:rPr>
              <a:t>“Посеешь поступок – пожнешь привычку.</a:t>
            </a:r>
            <a:br>
              <a:rPr lang="ru-RU" b="1" dirty="0">
                <a:solidFill>
                  <a:schemeClr val="tx1"/>
                </a:solidFill>
                <a:latin typeface="Times New Roman" pitchFamily="18" charset="0"/>
                <a:cs typeface="Times New Roman" pitchFamily="18" charset="0"/>
              </a:rPr>
            </a:br>
            <a:r>
              <a:rPr lang="ru-RU" b="1" dirty="0">
                <a:solidFill>
                  <a:schemeClr val="tx1"/>
                </a:solidFill>
                <a:latin typeface="Times New Roman" pitchFamily="18" charset="0"/>
                <a:cs typeface="Times New Roman" pitchFamily="18" charset="0"/>
              </a:rPr>
              <a:t>Посеешь привычку – пожнешь характер.</a:t>
            </a:r>
            <a:br>
              <a:rPr lang="ru-RU" b="1" dirty="0">
                <a:solidFill>
                  <a:schemeClr val="tx1"/>
                </a:solidFill>
                <a:latin typeface="Times New Roman" pitchFamily="18" charset="0"/>
                <a:cs typeface="Times New Roman" pitchFamily="18" charset="0"/>
              </a:rPr>
            </a:br>
            <a:r>
              <a:rPr lang="ru-RU" b="1" dirty="0">
                <a:solidFill>
                  <a:schemeClr val="tx1"/>
                </a:solidFill>
                <a:latin typeface="Times New Roman" pitchFamily="18" charset="0"/>
                <a:cs typeface="Times New Roman" pitchFamily="18" charset="0"/>
              </a:rPr>
              <a:t>Посеешь характер – пожнешь судьбу”.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14290"/>
            <a:ext cx="8715436" cy="6357982"/>
          </a:xfrm>
        </p:spPr>
        <p:txBody>
          <a:bodyPr>
            <a:normAutofit fontScale="85000" lnSpcReduction="10000"/>
          </a:bodyPr>
          <a:lstStyle/>
          <a:p>
            <a:r>
              <a:rPr lang="ru-RU" dirty="0"/>
              <a:t>Уроки в школе закончились. Друзья, два мальчика из 7 класса, Денис и Олег, шли после занятий в хорошем настроении. Они разговаривали об оценках, о контрольной по математике и обо всём, что интересно ребятам в 12 лет. Подойдя к большой автомобильной дороге, которую нужно переходить очень внимательно, Денис заметил маленькую старушку на тротуаре и понял, что ей трудно одной перейти дорогу. Олег продолжал рассказывать о своих делах. Когда загорелся зелёный свет, Олег побежал через дорогу, не обращал ни на кого внимания. Денис тут же предложил помощь старой женщине, помог перейти на другую сторону дороги. Олег посмотрел и спросил: «Это что твоя родная бабушка?» «Нет». «Тогда это твоя соседка?» «Нет. Это просто старушка!» — ответил Денис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14290"/>
            <a:ext cx="8929718" cy="6429420"/>
          </a:xfrm>
        </p:spPr>
        <p:txBody>
          <a:bodyPr>
            <a:normAutofit/>
          </a:bodyPr>
          <a:lstStyle/>
          <a:p>
            <a:pPr algn="ctr">
              <a:buNone/>
            </a:pPr>
            <a:r>
              <a:rPr lang="ru-RU" dirty="0"/>
              <a:t> </a:t>
            </a:r>
            <a:r>
              <a:rPr lang="ru-RU" b="1" dirty="0">
                <a:solidFill>
                  <a:srgbClr val="C00000"/>
                </a:solidFill>
                <a:latin typeface="Times New Roman" pitchFamily="18" charset="0"/>
                <a:cs typeface="Times New Roman" pitchFamily="18" charset="0"/>
              </a:rPr>
              <a:t>Черты характера</a:t>
            </a:r>
          </a:p>
          <a:p>
            <a:pPr>
              <a:buNone/>
            </a:pPr>
            <a:r>
              <a:rPr lang="ru-RU" b="1" dirty="0">
                <a:latin typeface="Times New Roman" pitchFamily="18" charset="0"/>
                <a:cs typeface="Times New Roman" pitchFamily="18" charset="0"/>
              </a:rPr>
              <a:t>    ЛЕНЬ                                     ИСКРЕННОСТЬ БЕСЧЕЛОВЕЧНОСТЬ (ЖЕСТОКОСТЬ) СОЧУВСТВИЕ                     РАВНОДУШИЕ ОТВЕТСТВЕННОСТЬ       ГРУБОСТЬ НЕБРЕЖНОСТЬ                 АККУРАТНОСТЬ ТРУДОЛЮБИЕ                    ВЫСОКОМЕРИЕ ГОРДОСТЬ                           ЗАВИСТЬ</a:t>
            </a:r>
          </a:p>
          <a:p>
            <a:pPr>
              <a:buNone/>
            </a:pPr>
            <a:r>
              <a:rPr lang="ru-RU" b="1" dirty="0">
                <a:latin typeface="Times New Roman" pitchFamily="18" charset="0"/>
                <a:cs typeface="Times New Roman" pitchFamily="18" charset="0"/>
              </a:rPr>
              <a:t>    БЕРЕЖЛИВОСТЬ </a:t>
            </a:r>
          </a:p>
          <a:p>
            <a:pPr>
              <a:buNone/>
            </a:pPr>
            <a:r>
              <a:rPr lang="ru-RU" b="1" dirty="0">
                <a:latin typeface="Times New Roman" pitchFamily="18" charset="0"/>
                <a:cs typeface="Times New Roman" pitchFamily="18" charset="0"/>
              </a:rPr>
              <a:t>    ЧУВСТВО СОБСТВЕННОГО ДОСТОИНСТВА </a:t>
            </a:r>
          </a:p>
          <a:p>
            <a:pPr>
              <a:buNone/>
            </a:pPr>
            <a:r>
              <a:rPr lang="ru-RU" b="1" dirty="0">
                <a:latin typeface="Times New Roman" pitchFamily="18" charset="0"/>
                <a:cs typeface="Times New Roman" pitchFamily="18"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lang="ru-RU" b="1" dirty="0">
                <a:solidFill>
                  <a:srgbClr val="C00000"/>
                </a:solidFill>
              </a:rPr>
              <a:t>Характер</a:t>
            </a:r>
          </a:p>
        </p:txBody>
      </p:sp>
      <p:sp>
        <p:nvSpPr>
          <p:cNvPr id="3" name="Содержимое 2"/>
          <p:cNvSpPr>
            <a:spLocks noGrp="1"/>
          </p:cNvSpPr>
          <p:nvPr>
            <p:ph idx="1"/>
          </p:nvPr>
        </p:nvSpPr>
        <p:spPr>
          <a:xfrm>
            <a:off x="457200" y="1142984"/>
            <a:ext cx="8229600" cy="4983179"/>
          </a:xfrm>
        </p:spPr>
        <p:txBody>
          <a:bodyPr>
            <a:normAutofit/>
          </a:bodyPr>
          <a:lstStyle/>
          <a:p>
            <a:pPr>
              <a:buNone/>
            </a:pPr>
            <a:r>
              <a:rPr lang="ru-RU" dirty="0"/>
              <a:t>   </a:t>
            </a:r>
            <a:r>
              <a:rPr lang="ru-RU" sz="4000" b="1" dirty="0">
                <a:latin typeface="Times New Roman" pitchFamily="18" charset="0"/>
                <a:cs typeface="Times New Roman" pitchFamily="18" charset="0"/>
              </a:rPr>
              <a:t>Характер — индивидуальные особенности человека, которые определяют его отношение:</a:t>
            </a:r>
          </a:p>
          <a:p>
            <a:r>
              <a:rPr lang="ru-RU" sz="4000" b="1" dirty="0">
                <a:latin typeface="Times New Roman" pitchFamily="18" charset="0"/>
                <a:cs typeface="Times New Roman" pitchFamily="18" charset="0"/>
              </a:rPr>
              <a:t> к себе </a:t>
            </a:r>
          </a:p>
          <a:p>
            <a:r>
              <a:rPr lang="ru-RU" sz="4000" b="1" dirty="0">
                <a:latin typeface="Times New Roman" pitchFamily="18" charset="0"/>
                <a:cs typeface="Times New Roman" pitchFamily="18" charset="0"/>
              </a:rPr>
              <a:t> к  другим </a:t>
            </a:r>
          </a:p>
          <a:p>
            <a:r>
              <a:rPr lang="ru-RU" sz="4000" b="1" dirty="0">
                <a:latin typeface="Times New Roman" pitchFamily="18" charset="0"/>
                <a:cs typeface="Times New Roman" pitchFamily="18" charset="0"/>
              </a:rPr>
              <a:t>отношение к труду, деятельности (к результатам труда)</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571744"/>
            <a:ext cx="8572560" cy="4000528"/>
          </a:xfrm>
        </p:spPr>
        <p:txBody>
          <a:bodyPr>
            <a:normAutofit/>
          </a:bodyPr>
          <a:lstStyle/>
          <a:p>
            <a:r>
              <a:rPr lang="ru-RU" dirty="0"/>
              <a:t>Злой, хвастливый, заботливый, оптимистичный, задиристый, грубый жадный, застенчивый, смелый, ответственный; готовый помочь, вежливый, неуверенный, трудолюбивый, совестливый, старательный, честный, доверчивый, беззлобный, бережливый. </a:t>
            </a:r>
          </a:p>
        </p:txBody>
      </p:sp>
      <p:pic>
        <p:nvPicPr>
          <p:cNvPr id="4" name="Picture 2" descr="http://zavodoukovsk.admtyumen.ru/files/upload/OMSU/Zavodoukovsk/solnishko.jpg"/>
          <p:cNvPicPr>
            <a:picLocks noChangeAspect="1" noChangeArrowheads="1"/>
          </p:cNvPicPr>
          <p:nvPr/>
        </p:nvPicPr>
        <p:blipFill>
          <a:blip r:embed="rId2" cstate="print"/>
          <a:srcRect l="8332" t="5556" r="5557" b="11111"/>
          <a:stretch>
            <a:fillRect/>
          </a:stretch>
        </p:blipFill>
        <p:spPr bwMode="auto">
          <a:xfrm>
            <a:off x="214282" y="357166"/>
            <a:ext cx="2140759" cy="2071702"/>
          </a:xfrm>
          <a:prstGeom prst="rect">
            <a:avLst/>
          </a:prstGeom>
          <a:noFill/>
        </p:spPr>
      </p:pic>
      <p:pic>
        <p:nvPicPr>
          <p:cNvPr id="5" name="Picture 4" descr="http://missisklaus.ucoz.ru/_ph/1/409378857.jpg"/>
          <p:cNvPicPr>
            <a:picLocks noChangeAspect="1" noChangeArrowheads="1"/>
          </p:cNvPicPr>
          <p:nvPr/>
        </p:nvPicPr>
        <p:blipFill>
          <a:blip r:embed="rId3" cstate="print"/>
          <a:srcRect l="4687" r="10938"/>
          <a:stretch>
            <a:fillRect/>
          </a:stretch>
        </p:blipFill>
        <p:spPr bwMode="auto">
          <a:xfrm>
            <a:off x="5929322" y="285728"/>
            <a:ext cx="2357454" cy="209551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ru-RU" b="1" dirty="0">
                <a:solidFill>
                  <a:srgbClr val="C00000"/>
                </a:solidFill>
              </a:rPr>
              <a:t>Г.Р. Державина</a:t>
            </a:r>
          </a:p>
        </p:txBody>
      </p:sp>
      <p:sp>
        <p:nvSpPr>
          <p:cNvPr id="3" name="Содержимое 2"/>
          <p:cNvSpPr>
            <a:spLocks noGrp="1"/>
          </p:cNvSpPr>
          <p:nvPr>
            <p:ph idx="1"/>
          </p:nvPr>
        </p:nvSpPr>
        <p:spPr/>
        <p:txBody>
          <a:bodyPr/>
          <a:lstStyle/>
          <a:p>
            <a:pPr algn="ctr">
              <a:buNone/>
            </a:pPr>
            <a:r>
              <a:rPr lang="ru-RU" dirty="0"/>
              <a:t>    </a:t>
            </a:r>
            <a:r>
              <a:rPr lang="ru-RU" sz="4800" b="1" dirty="0"/>
              <a:t>Живи и жить давай другим,</a:t>
            </a:r>
            <a:br>
              <a:rPr lang="ru-RU" sz="4800" b="1" dirty="0"/>
            </a:br>
            <a:r>
              <a:rPr lang="ru-RU" sz="4800" b="1" dirty="0"/>
              <a:t>Но только не за счет другого</a:t>
            </a:r>
            <a:br>
              <a:rPr lang="ru-RU" sz="4800" b="1" dirty="0"/>
            </a:br>
            <a:r>
              <a:rPr lang="ru-RU" sz="4800" b="1" dirty="0"/>
              <a:t>Всегда доволен будь своим!</a:t>
            </a:r>
            <a:br>
              <a:rPr lang="ru-RU" sz="4800" b="1" dirty="0"/>
            </a:br>
            <a:r>
              <a:rPr lang="ru-RU" sz="4800" b="1" dirty="0"/>
              <a:t>Не трогай ничего чужого!</a:t>
            </a:r>
            <a:br>
              <a:rPr lang="ru-RU" sz="4800" b="1" dirty="0"/>
            </a:br>
            <a:r>
              <a:rPr lang="ru-RU" sz="4800" b="1" dirty="0"/>
              <a:t>Вот правило, стезя прямая</a:t>
            </a:r>
            <a:br>
              <a:rPr lang="ru-RU" sz="4800" b="1" dirty="0"/>
            </a:br>
            <a:r>
              <a:rPr lang="ru-RU" sz="4800" b="1" dirty="0"/>
              <a:t>Для счастья каждого и всех.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499A5A-D43C-4E83-9BBF-4355C0CD6F5C}"/>
              </a:ext>
            </a:extLst>
          </p:cNvPr>
          <p:cNvSpPr>
            <a:spLocks noGrp="1"/>
          </p:cNvSpPr>
          <p:nvPr>
            <p:ph type="title"/>
          </p:nvPr>
        </p:nvSpPr>
        <p:spPr/>
        <p:txBody>
          <a:bodyPr/>
          <a:lstStyle/>
          <a:p>
            <a:r>
              <a:rPr lang="ru-RU" dirty="0"/>
              <a:t>Выбери фигуру</a:t>
            </a:r>
          </a:p>
        </p:txBody>
      </p:sp>
      <p:pic>
        <p:nvPicPr>
          <p:cNvPr id="5" name="Объект 4">
            <a:extLst>
              <a:ext uri="{FF2B5EF4-FFF2-40B4-BE49-F238E27FC236}">
                <a16:creationId xmlns:a16="http://schemas.microsoft.com/office/drawing/2014/main" id="{ABA58E83-A0E6-4BAE-B770-DE9D5452D3C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43112" y="2852936"/>
            <a:ext cx="6280219" cy="1691283"/>
          </a:xfrm>
        </p:spPr>
      </p:pic>
    </p:spTree>
    <p:extLst>
      <p:ext uri="{BB962C8B-B14F-4D97-AF65-F5344CB8AC3E}">
        <p14:creationId xmlns:p14="http://schemas.microsoft.com/office/powerpoint/2010/main" val="2747313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a:extLst>
              <a:ext uri="{FF2B5EF4-FFF2-40B4-BE49-F238E27FC236}">
                <a16:creationId xmlns:a16="http://schemas.microsoft.com/office/drawing/2014/main" id="{5C4E1068-04A7-400A-A10B-4AF83E56F163}"/>
              </a:ext>
            </a:extLst>
          </p:cNvPr>
          <p:cNvGraphicFramePr>
            <a:graphicFrameLocks noGrp="1"/>
          </p:cNvGraphicFramePr>
          <p:nvPr>
            <p:ph idx="1"/>
            <p:extLst>
              <p:ext uri="{D42A27DB-BD31-4B8C-83A1-F6EECF244321}">
                <p14:modId xmlns:p14="http://schemas.microsoft.com/office/powerpoint/2010/main" val="1929342724"/>
              </p:ext>
            </p:extLst>
          </p:nvPr>
        </p:nvGraphicFramePr>
        <p:xfrm>
          <a:off x="323528" y="476672"/>
          <a:ext cx="8229599" cy="5832647"/>
        </p:xfrm>
        <a:graphic>
          <a:graphicData uri="http://schemas.openxmlformats.org/drawingml/2006/table">
            <a:tbl>
              <a:tblPr firstRow="1" firstCol="1" lastRow="1" lastCol="1" bandRow="1" bandCol="1">
                <a:tableStyleId>{5C22544A-7EE6-4342-B048-85BDC9FD1C3A}</a:tableStyleId>
              </a:tblPr>
              <a:tblGrid>
                <a:gridCol w="4114369">
                  <a:extLst>
                    <a:ext uri="{9D8B030D-6E8A-4147-A177-3AD203B41FA5}">
                      <a16:colId xmlns:a16="http://schemas.microsoft.com/office/drawing/2014/main" val="3409523332"/>
                    </a:ext>
                  </a:extLst>
                </a:gridCol>
                <a:gridCol w="4115230">
                  <a:extLst>
                    <a:ext uri="{9D8B030D-6E8A-4147-A177-3AD203B41FA5}">
                      <a16:colId xmlns:a16="http://schemas.microsoft.com/office/drawing/2014/main" val="3931907033"/>
                    </a:ext>
                  </a:extLst>
                </a:gridCol>
              </a:tblGrid>
              <a:tr h="406752">
                <a:tc gridSpan="2">
                  <a:txBody>
                    <a:bodyPr/>
                    <a:lstStyle/>
                    <a:p>
                      <a:pPr algn="ctr">
                        <a:spcAft>
                          <a:spcPts val="0"/>
                        </a:spcAft>
                        <a:tabLst>
                          <a:tab pos="222250" algn="l"/>
                        </a:tabLst>
                      </a:pPr>
                      <a:r>
                        <a:rPr lang="ru-RU" sz="1400" dirty="0">
                          <a:effectLst/>
                        </a:rPr>
                        <a:t>Список качеств</a:t>
                      </a:r>
                      <a:endParaRPr lang="ru-RU" sz="12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ru-RU"/>
                    </a:p>
                  </a:txBody>
                  <a:tcPr/>
                </a:tc>
                <a:extLst>
                  <a:ext uri="{0D108BD9-81ED-4DB2-BD59-A6C34878D82A}">
                    <a16:rowId xmlns:a16="http://schemas.microsoft.com/office/drawing/2014/main" val="3404272025"/>
                  </a:ext>
                </a:extLst>
              </a:tr>
              <a:tr h="5425895">
                <a:tc>
                  <a:txBody>
                    <a:bodyPr/>
                    <a:lstStyle/>
                    <a:p>
                      <a:pPr indent="-100330">
                        <a:lnSpc>
                          <a:spcPts val="1395"/>
                        </a:lnSpc>
                        <a:spcAft>
                          <a:spcPts val="0"/>
                        </a:spcAft>
                      </a:pPr>
                      <a:r>
                        <a:rPr lang="ru-RU" sz="1400" dirty="0">
                          <a:effectLst/>
                        </a:rPr>
                        <a:t>аккуратность </a:t>
                      </a:r>
                      <a:endParaRPr lang="ru-RU" sz="1200" dirty="0">
                        <a:effectLst/>
                      </a:endParaRPr>
                    </a:p>
                    <a:p>
                      <a:pPr indent="-100330">
                        <a:lnSpc>
                          <a:spcPts val="1395"/>
                        </a:lnSpc>
                        <a:spcAft>
                          <a:spcPts val="0"/>
                        </a:spcAft>
                      </a:pPr>
                      <a:r>
                        <a:rPr lang="ru-RU" sz="1400" dirty="0">
                          <a:effectLst/>
                        </a:rPr>
                        <a:t>гордость </a:t>
                      </a:r>
                      <a:endParaRPr lang="ru-RU" sz="1200" dirty="0">
                        <a:effectLst/>
                      </a:endParaRPr>
                    </a:p>
                    <a:p>
                      <a:pPr indent="-100330">
                        <a:lnSpc>
                          <a:spcPts val="1395"/>
                        </a:lnSpc>
                        <a:spcAft>
                          <a:spcPts val="0"/>
                        </a:spcAft>
                      </a:pPr>
                      <a:r>
                        <a:rPr lang="ru-RU" sz="1400" dirty="0">
                          <a:effectLst/>
                        </a:rPr>
                        <a:t>завистливость </a:t>
                      </a:r>
                      <a:endParaRPr lang="ru-RU" sz="1200" dirty="0">
                        <a:effectLst/>
                      </a:endParaRPr>
                    </a:p>
                    <a:p>
                      <a:pPr indent="-100330">
                        <a:lnSpc>
                          <a:spcPts val="1395"/>
                        </a:lnSpc>
                        <a:spcAft>
                          <a:spcPts val="0"/>
                        </a:spcAft>
                      </a:pPr>
                      <a:r>
                        <a:rPr lang="ru-RU" sz="1400" dirty="0">
                          <a:effectLst/>
                        </a:rPr>
                        <a:t>мечтательность </a:t>
                      </a:r>
                      <a:endParaRPr lang="ru-RU" sz="1200" dirty="0">
                        <a:effectLst/>
                      </a:endParaRPr>
                    </a:p>
                    <a:p>
                      <a:pPr indent="-100330">
                        <a:lnSpc>
                          <a:spcPts val="1395"/>
                        </a:lnSpc>
                        <a:spcAft>
                          <a:spcPts val="0"/>
                        </a:spcAft>
                      </a:pPr>
                      <a:r>
                        <a:rPr lang="ru-RU" sz="1400" dirty="0">
                          <a:effectLst/>
                        </a:rPr>
                        <a:t>нежность </a:t>
                      </a:r>
                      <a:endParaRPr lang="ru-RU" sz="1200" dirty="0">
                        <a:effectLst/>
                      </a:endParaRPr>
                    </a:p>
                    <a:p>
                      <a:pPr indent="-100330">
                        <a:lnSpc>
                          <a:spcPts val="1395"/>
                        </a:lnSpc>
                        <a:spcAft>
                          <a:spcPts val="0"/>
                        </a:spcAft>
                      </a:pPr>
                      <a:r>
                        <a:rPr lang="ru-RU" sz="1400" dirty="0">
                          <a:effectLst/>
                        </a:rPr>
                        <a:t>обаяние </a:t>
                      </a:r>
                      <a:endParaRPr lang="ru-RU" sz="1200" dirty="0">
                        <a:effectLst/>
                      </a:endParaRPr>
                    </a:p>
                    <a:p>
                      <a:pPr indent="-100330">
                        <a:lnSpc>
                          <a:spcPts val="1395"/>
                        </a:lnSpc>
                        <a:spcAft>
                          <a:spcPts val="0"/>
                        </a:spcAft>
                      </a:pPr>
                      <a:r>
                        <a:rPr lang="ru-RU" sz="1400" dirty="0" err="1">
                          <a:effectLst/>
                        </a:rPr>
                        <a:t>развязанность</a:t>
                      </a:r>
                      <a:r>
                        <a:rPr lang="ru-RU" sz="1400" dirty="0">
                          <a:effectLst/>
                        </a:rPr>
                        <a:t> </a:t>
                      </a:r>
                      <a:endParaRPr lang="ru-RU" sz="1200" dirty="0">
                        <a:effectLst/>
                      </a:endParaRPr>
                    </a:p>
                    <a:p>
                      <a:pPr indent="-100330">
                        <a:lnSpc>
                          <a:spcPts val="1395"/>
                        </a:lnSpc>
                        <a:spcAft>
                          <a:spcPts val="0"/>
                        </a:spcAft>
                      </a:pPr>
                      <a:r>
                        <a:rPr lang="ru-RU" sz="1400" dirty="0">
                          <a:effectLst/>
                        </a:rPr>
                        <a:t>пунктуальность </a:t>
                      </a:r>
                      <a:endParaRPr lang="ru-RU" sz="1200" dirty="0">
                        <a:effectLst/>
                      </a:endParaRPr>
                    </a:p>
                    <a:p>
                      <a:pPr indent="-100330">
                        <a:lnSpc>
                          <a:spcPts val="1395"/>
                        </a:lnSpc>
                        <a:spcAft>
                          <a:spcPts val="0"/>
                        </a:spcAft>
                      </a:pPr>
                      <a:r>
                        <a:rPr lang="ru-RU" sz="1400" dirty="0">
                          <a:effectLst/>
                        </a:rPr>
                        <a:t>грубость </a:t>
                      </a:r>
                      <a:endParaRPr lang="ru-RU" sz="1200" dirty="0">
                        <a:effectLst/>
                      </a:endParaRPr>
                    </a:p>
                    <a:p>
                      <a:pPr indent="-100330">
                        <a:lnSpc>
                          <a:spcPts val="1395"/>
                        </a:lnSpc>
                        <a:spcAft>
                          <a:spcPts val="0"/>
                        </a:spcAft>
                      </a:pPr>
                      <a:r>
                        <a:rPr lang="ru-RU" sz="1400" dirty="0">
                          <a:effectLst/>
                        </a:rPr>
                        <a:t>капризность </a:t>
                      </a:r>
                      <a:endParaRPr lang="ru-RU" sz="1200" dirty="0">
                        <a:effectLst/>
                      </a:endParaRPr>
                    </a:p>
                    <a:p>
                      <a:pPr indent="-100330">
                        <a:lnSpc>
                          <a:spcPts val="1395"/>
                        </a:lnSpc>
                        <a:spcAft>
                          <a:spcPts val="0"/>
                        </a:spcAft>
                      </a:pPr>
                      <a:r>
                        <a:rPr lang="ru-RU" sz="1400" dirty="0">
                          <a:effectLst/>
                        </a:rPr>
                        <a:t>искренность </a:t>
                      </a:r>
                      <a:endParaRPr lang="ru-RU" sz="1200" dirty="0">
                        <a:effectLst/>
                      </a:endParaRPr>
                    </a:p>
                    <a:p>
                      <a:pPr indent="-100330">
                        <a:lnSpc>
                          <a:spcPts val="1395"/>
                        </a:lnSpc>
                        <a:spcAft>
                          <a:spcPts val="0"/>
                        </a:spcAft>
                      </a:pPr>
                      <a:r>
                        <a:rPr lang="ru-RU" sz="1400" dirty="0">
                          <a:effectLst/>
                        </a:rPr>
                        <a:t>упорство </a:t>
                      </a:r>
                      <a:endParaRPr lang="ru-RU" sz="1200" dirty="0">
                        <a:effectLst/>
                      </a:endParaRPr>
                    </a:p>
                    <a:p>
                      <a:pPr indent="-100330">
                        <a:lnSpc>
                          <a:spcPts val="1395"/>
                        </a:lnSpc>
                        <a:spcAft>
                          <a:spcPts val="0"/>
                        </a:spcAft>
                      </a:pPr>
                      <a:r>
                        <a:rPr lang="ru-RU" sz="1400" dirty="0">
                          <a:effectLst/>
                        </a:rPr>
                        <a:t>активность </a:t>
                      </a:r>
                      <a:endParaRPr lang="ru-RU" sz="1200" dirty="0">
                        <a:effectLst/>
                      </a:endParaRPr>
                    </a:p>
                    <a:p>
                      <a:pPr indent="-100330">
                        <a:lnSpc>
                          <a:spcPts val="1395"/>
                        </a:lnSpc>
                        <a:spcAft>
                          <a:spcPts val="0"/>
                        </a:spcAft>
                      </a:pPr>
                      <a:r>
                        <a:rPr lang="ru-RU" sz="1400" dirty="0">
                          <a:effectLst/>
                        </a:rPr>
                        <a:t>обидчивость </a:t>
                      </a:r>
                      <a:endParaRPr lang="ru-RU" sz="1200" dirty="0">
                        <a:effectLst/>
                      </a:endParaRPr>
                    </a:p>
                    <a:p>
                      <a:pPr indent="-100330">
                        <a:lnSpc>
                          <a:spcPts val="1395"/>
                        </a:lnSpc>
                        <a:spcAft>
                          <a:spcPts val="0"/>
                        </a:spcAft>
                      </a:pPr>
                      <a:r>
                        <a:rPr lang="ru-RU" sz="1400" dirty="0">
                          <a:effectLst/>
                        </a:rPr>
                        <a:t>нервозность </a:t>
                      </a:r>
                      <a:endParaRPr lang="ru-RU"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indent="-100330">
                        <a:lnSpc>
                          <a:spcPts val="1395"/>
                        </a:lnSpc>
                        <a:spcAft>
                          <a:spcPts val="0"/>
                        </a:spcAft>
                      </a:pPr>
                      <a:r>
                        <a:rPr lang="ru-RU" sz="1400" dirty="0">
                          <a:effectLst/>
                        </a:rPr>
                        <a:t>вдумчивость </a:t>
                      </a:r>
                      <a:endParaRPr lang="ru-RU" sz="1200" dirty="0">
                        <a:effectLst/>
                      </a:endParaRPr>
                    </a:p>
                    <a:p>
                      <a:pPr indent="-100330">
                        <a:lnSpc>
                          <a:spcPts val="1395"/>
                        </a:lnSpc>
                        <a:spcAft>
                          <a:spcPts val="0"/>
                        </a:spcAft>
                      </a:pPr>
                      <a:r>
                        <a:rPr lang="ru-RU" sz="1400" dirty="0">
                          <a:effectLst/>
                        </a:rPr>
                        <a:t>решительность </a:t>
                      </a:r>
                      <a:endParaRPr lang="ru-RU" sz="1200" dirty="0">
                        <a:effectLst/>
                      </a:endParaRPr>
                    </a:p>
                    <a:p>
                      <a:pPr indent="-100330">
                        <a:lnSpc>
                          <a:spcPts val="1395"/>
                        </a:lnSpc>
                        <a:spcAft>
                          <a:spcPts val="0"/>
                        </a:spcAft>
                      </a:pPr>
                      <a:r>
                        <a:rPr lang="ru-RU" sz="1400" dirty="0">
                          <a:effectLst/>
                        </a:rPr>
                        <a:t>заботливость</a:t>
                      </a:r>
                      <a:endParaRPr lang="ru-RU" sz="1200" dirty="0">
                        <a:effectLst/>
                      </a:endParaRPr>
                    </a:p>
                    <a:p>
                      <a:pPr indent="-100330">
                        <a:lnSpc>
                          <a:spcPts val="1395"/>
                        </a:lnSpc>
                        <a:spcAft>
                          <a:spcPts val="0"/>
                        </a:spcAft>
                      </a:pPr>
                      <a:r>
                        <a:rPr lang="ru-RU" sz="1400" dirty="0">
                          <a:effectLst/>
                        </a:rPr>
                        <a:t>злопамятность </a:t>
                      </a:r>
                      <a:endParaRPr lang="ru-RU" sz="1200" dirty="0">
                        <a:effectLst/>
                      </a:endParaRPr>
                    </a:p>
                    <a:p>
                      <a:pPr indent="-100330">
                        <a:lnSpc>
                          <a:spcPts val="1395"/>
                        </a:lnSpc>
                        <a:spcAft>
                          <a:spcPts val="0"/>
                        </a:spcAft>
                      </a:pPr>
                      <a:r>
                        <a:rPr lang="ru-RU" sz="1400" dirty="0">
                          <a:effectLst/>
                        </a:rPr>
                        <a:t>мстительность </a:t>
                      </a:r>
                      <a:endParaRPr lang="ru-RU" sz="1200" dirty="0">
                        <a:effectLst/>
                      </a:endParaRPr>
                    </a:p>
                    <a:p>
                      <a:pPr indent="-100330">
                        <a:lnSpc>
                          <a:spcPts val="1395"/>
                        </a:lnSpc>
                        <a:spcAft>
                          <a:spcPts val="0"/>
                        </a:spcAft>
                      </a:pPr>
                      <a:r>
                        <a:rPr lang="ru-RU" sz="1400" dirty="0">
                          <a:effectLst/>
                        </a:rPr>
                        <a:t>стыдливость </a:t>
                      </a:r>
                      <a:endParaRPr lang="ru-RU" sz="1200" dirty="0">
                        <a:effectLst/>
                      </a:endParaRPr>
                    </a:p>
                    <a:p>
                      <a:pPr indent="-100330">
                        <a:lnSpc>
                          <a:spcPts val="1395"/>
                        </a:lnSpc>
                        <a:spcAft>
                          <a:spcPts val="0"/>
                        </a:spcAft>
                      </a:pPr>
                      <a:r>
                        <a:rPr lang="ru-RU" sz="1400" dirty="0">
                          <a:effectLst/>
                        </a:rPr>
                        <a:t>терпеливость </a:t>
                      </a:r>
                      <a:endParaRPr lang="ru-RU" sz="1200" dirty="0">
                        <a:effectLst/>
                      </a:endParaRPr>
                    </a:p>
                    <a:p>
                      <a:pPr indent="-100330">
                        <a:lnSpc>
                          <a:spcPts val="1395"/>
                        </a:lnSpc>
                        <a:spcAft>
                          <a:spcPts val="0"/>
                        </a:spcAft>
                      </a:pPr>
                      <a:r>
                        <a:rPr lang="ru-RU" sz="1400" dirty="0">
                          <a:effectLst/>
                        </a:rPr>
                        <a:t>уступчивость </a:t>
                      </a:r>
                      <a:endParaRPr lang="ru-RU" sz="1200" dirty="0">
                        <a:effectLst/>
                      </a:endParaRPr>
                    </a:p>
                    <a:p>
                      <a:pPr indent="-100330">
                        <a:lnSpc>
                          <a:spcPts val="1395"/>
                        </a:lnSpc>
                        <a:spcAft>
                          <a:spcPts val="0"/>
                        </a:spcAft>
                      </a:pPr>
                      <a:r>
                        <a:rPr lang="ru-RU" sz="1400" dirty="0">
                          <a:effectLst/>
                        </a:rPr>
                        <a:t>жизнерадостность </a:t>
                      </a:r>
                      <a:endParaRPr lang="ru-RU" sz="1200" dirty="0">
                        <a:effectLst/>
                      </a:endParaRPr>
                    </a:p>
                    <a:p>
                      <a:pPr indent="-100330">
                        <a:lnSpc>
                          <a:spcPts val="1395"/>
                        </a:lnSpc>
                        <a:spcAft>
                          <a:spcPts val="0"/>
                        </a:spcAft>
                      </a:pPr>
                      <a:r>
                        <a:rPr lang="ru-RU" sz="1400" dirty="0">
                          <a:effectLst/>
                        </a:rPr>
                        <a:t>застенчивость </a:t>
                      </a:r>
                      <a:endParaRPr lang="ru-RU" sz="1200" dirty="0">
                        <a:effectLst/>
                      </a:endParaRPr>
                    </a:p>
                    <a:p>
                      <a:pPr indent="-100330">
                        <a:lnSpc>
                          <a:spcPts val="1395"/>
                        </a:lnSpc>
                        <a:spcAft>
                          <a:spcPts val="0"/>
                        </a:spcAft>
                      </a:pPr>
                      <a:r>
                        <a:rPr lang="ru-RU" sz="1400" dirty="0">
                          <a:effectLst/>
                        </a:rPr>
                        <a:t>медлительность  </a:t>
                      </a:r>
                      <a:endParaRPr lang="ru-RU" sz="1200" dirty="0">
                        <a:effectLst/>
                      </a:endParaRPr>
                    </a:p>
                    <a:p>
                      <a:pPr indent="-100330">
                        <a:lnSpc>
                          <a:spcPts val="1395"/>
                        </a:lnSpc>
                        <a:spcAft>
                          <a:spcPts val="0"/>
                        </a:spcAft>
                      </a:pPr>
                      <a:r>
                        <a:rPr lang="ru-RU" sz="1400" dirty="0">
                          <a:effectLst/>
                        </a:rPr>
                        <a:t>настойчивость </a:t>
                      </a:r>
                      <a:endParaRPr lang="ru-RU" sz="1200" dirty="0">
                        <a:effectLst/>
                      </a:endParaRPr>
                    </a:p>
                    <a:p>
                      <a:pPr indent="-100330">
                        <a:lnSpc>
                          <a:spcPts val="1395"/>
                        </a:lnSpc>
                        <a:spcAft>
                          <a:spcPts val="0"/>
                        </a:spcAft>
                      </a:pPr>
                      <a:r>
                        <a:rPr lang="ru-RU" sz="1400" dirty="0">
                          <a:effectLst/>
                        </a:rPr>
                        <a:t>подозрительность </a:t>
                      </a:r>
                      <a:endParaRPr lang="ru-RU" sz="1200" dirty="0">
                        <a:effectLst/>
                      </a:endParaRPr>
                    </a:p>
                    <a:p>
                      <a:pPr indent="-100330">
                        <a:lnSpc>
                          <a:spcPts val="1395"/>
                        </a:lnSpc>
                        <a:spcAft>
                          <a:spcPts val="0"/>
                        </a:spcAft>
                      </a:pPr>
                      <a:r>
                        <a:rPr lang="ru-RU" sz="1400" dirty="0">
                          <a:effectLst/>
                        </a:rPr>
                        <a:t>трусость</a:t>
                      </a:r>
                      <a:endParaRPr lang="ru-RU" sz="1200" dirty="0">
                        <a:effectLst/>
                      </a:endParaRPr>
                    </a:p>
                    <a:p>
                      <a:pPr>
                        <a:lnSpc>
                          <a:spcPts val="1405"/>
                        </a:lnSpc>
                        <a:spcAft>
                          <a:spcPts val="0"/>
                        </a:spcAft>
                      </a:pPr>
                      <a:r>
                        <a:rPr lang="ru-RU" sz="1400" dirty="0">
                          <a:effectLst/>
                        </a:rPr>
                        <a:t>доброжелательность </a:t>
                      </a:r>
                      <a:endParaRPr lang="ru-RU" sz="1200" dirty="0">
                        <a:effectLst/>
                      </a:endParaRPr>
                    </a:p>
                    <a:p>
                      <a:pPr>
                        <a:lnSpc>
                          <a:spcPts val="1405"/>
                        </a:lnSpc>
                        <a:spcAft>
                          <a:spcPts val="0"/>
                        </a:spcAft>
                      </a:pPr>
                      <a:r>
                        <a:rPr lang="ru-RU" sz="1400" dirty="0">
                          <a:effectLst/>
                        </a:rPr>
                        <a:t>нерешительность.</a:t>
                      </a:r>
                      <a:endParaRPr lang="ru-RU"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86663537"/>
                  </a:ext>
                </a:extLst>
              </a:tr>
            </a:tbl>
          </a:graphicData>
        </a:graphic>
      </p:graphicFrame>
    </p:spTree>
    <p:extLst>
      <p:ext uri="{BB962C8B-B14F-4D97-AF65-F5344CB8AC3E}">
        <p14:creationId xmlns:p14="http://schemas.microsoft.com/office/powerpoint/2010/main" val="1857690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b="1" dirty="0">
                <a:solidFill>
                  <a:srgbClr val="C00000"/>
                </a:solidFill>
              </a:rPr>
              <a:t>Подведение итогов</a:t>
            </a:r>
          </a:p>
        </p:txBody>
      </p:sp>
      <p:sp>
        <p:nvSpPr>
          <p:cNvPr id="3" name="Содержимое 2"/>
          <p:cNvSpPr>
            <a:spLocks noGrp="1"/>
          </p:cNvSpPr>
          <p:nvPr>
            <p:ph idx="1"/>
          </p:nvPr>
        </p:nvSpPr>
        <p:spPr/>
        <p:txBody>
          <a:bodyPr>
            <a:normAutofit/>
          </a:bodyPr>
          <a:lstStyle/>
          <a:p>
            <a:pPr algn="ctr"/>
            <a:r>
              <a:rPr lang="ru-RU" sz="4400" b="1" dirty="0">
                <a:latin typeface="Times New Roman" pitchFamily="18" charset="0"/>
                <a:cs typeface="Times New Roman" pitchFamily="18" charset="0"/>
              </a:rPr>
              <a:t>«Я хочу быть хорошим человеком»</a:t>
            </a:r>
          </a:p>
          <a:p>
            <a:pPr algn="ctr"/>
            <a:r>
              <a:rPr lang="ru-RU" sz="4400" b="1" dirty="0">
                <a:latin typeface="Times New Roman" pitchFamily="18" charset="0"/>
                <a:cs typeface="Times New Roman" pitchFamily="18" charset="0"/>
              </a:rPr>
              <a:t>«Я могу быть хорошим человеком»</a:t>
            </a:r>
          </a:p>
          <a:p>
            <a:pPr algn="ctr"/>
            <a:r>
              <a:rPr lang="ru-RU" sz="4400" b="1" dirty="0">
                <a:latin typeface="Times New Roman" pitchFamily="18" charset="0"/>
                <a:cs typeface="Times New Roman" pitchFamily="18" charset="0"/>
              </a:rPr>
              <a:t>«Я стану хорошим человеком”</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364</Words>
  <Application>Microsoft Office PowerPoint</Application>
  <PresentationFormat>Экран (4:3)</PresentationFormat>
  <Paragraphs>54</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Arial</vt:lpstr>
      <vt:lpstr>Calibri</vt:lpstr>
      <vt:lpstr>Times New Roman</vt:lpstr>
      <vt:lpstr>Тема Office</vt:lpstr>
      <vt:lpstr>МОЙ ХАРАКТЕР</vt:lpstr>
      <vt:lpstr>Презентация PowerPoint</vt:lpstr>
      <vt:lpstr>Презентация PowerPoint</vt:lpstr>
      <vt:lpstr>Характер</vt:lpstr>
      <vt:lpstr>Презентация PowerPoint</vt:lpstr>
      <vt:lpstr>Г.Р. Державина</vt:lpstr>
      <vt:lpstr>Выбери фигуру</vt:lpstr>
      <vt:lpstr>Презентация PowerPoint</vt:lpstr>
      <vt:lpstr>Подведение итогов</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МОЙ ХАРАКТЕР</dc:title>
  <dc:creator>Admin</dc:creator>
  <cp:lastModifiedBy>Психолог</cp:lastModifiedBy>
  <cp:revision>4</cp:revision>
  <dcterms:created xsi:type="dcterms:W3CDTF">2016-09-20T20:03:01Z</dcterms:created>
  <dcterms:modified xsi:type="dcterms:W3CDTF">2021-12-15T05:01:44Z</dcterms:modified>
</cp:coreProperties>
</file>