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5" r:id="rId7"/>
    <p:sldId id="261" r:id="rId8"/>
    <p:sldId id="266" r:id="rId9"/>
    <p:sldId id="262" r:id="rId10"/>
    <p:sldId id="263" r:id="rId11"/>
    <p:sldId id="26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CC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04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440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787FE-62EF-4917-8F72-EB6D4A1A992C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71515-1D24-4A7C-8429-BBD09AA8B2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49439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787FE-62EF-4917-8F72-EB6D4A1A992C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71515-1D24-4A7C-8429-BBD09AA8B2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24939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787FE-62EF-4917-8F72-EB6D4A1A992C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71515-1D24-4A7C-8429-BBD09AA8B2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71762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787FE-62EF-4917-8F72-EB6D4A1A992C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71515-1D24-4A7C-8429-BBD09AA8B2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57518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787FE-62EF-4917-8F72-EB6D4A1A992C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71515-1D24-4A7C-8429-BBD09AA8B2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27099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787FE-62EF-4917-8F72-EB6D4A1A992C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71515-1D24-4A7C-8429-BBD09AA8B2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5267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787FE-62EF-4917-8F72-EB6D4A1A992C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71515-1D24-4A7C-8429-BBD09AA8B2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03477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787FE-62EF-4917-8F72-EB6D4A1A992C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71515-1D24-4A7C-8429-BBD09AA8B2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1438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787FE-62EF-4917-8F72-EB6D4A1A992C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71515-1D24-4A7C-8429-BBD09AA8B2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3670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787FE-62EF-4917-8F72-EB6D4A1A992C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71515-1D24-4A7C-8429-BBD09AA8B2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7009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787FE-62EF-4917-8F72-EB6D4A1A992C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71515-1D24-4A7C-8429-BBD09AA8B2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002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F787FE-62EF-4917-8F72-EB6D4A1A992C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F71515-1D24-4A7C-8429-BBD09AA8B2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37550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www.ukr.life/wp-content/uploads/2017/10/batki-vchite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545757" y="256426"/>
            <a:ext cx="7455243" cy="1029729"/>
          </a:xfrm>
          <a:prstGeom prst="roundRect">
            <a:avLst/>
          </a:prstGeom>
          <a:ln w="57150">
            <a:solidFill>
              <a:srgbClr val="0070C0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perspectiveRight"/>
            <a:lightRig rig="threePt" dir="t"/>
          </a:scene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ИСКУССТВО ОБЩЕНИЯ </a:t>
            </a:r>
          </a:p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С РОДИТЕЛЯМИ</a:t>
            </a:r>
            <a:endParaRPr lang="ru-RU" sz="2800" b="1" dirty="0">
              <a:solidFill>
                <a:srgbClr val="0070C0"/>
              </a:solidFill>
              <a:latin typeface="Arial Black" panose="020B0A04020102020204" pitchFamily="34" charset="0"/>
            </a:endParaRPr>
          </a:p>
        </p:txBody>
      </p:sp>
      <p:pic>
        <p:nvPicPr>
          <p:cNvPr id="1028" name="Picture 4" descr="https://s-media-cache-ak0.pinimg.com/736x/a3/f7/20/a3f720fdffcc1be15067f855fc614df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916" y="-46593"/>
            <a:ext cx="1660460" cy="16604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7304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forum-globalteam.ru/wp-content/uploads/motivator-6862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3203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6884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https://avatanplus.com/files/resources/original/57a5c8d2eeffb1565f98782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кругленный прямоугольник 5"/>
          <p:cNvSpPr/>
          <p:nvPr/>
        </p:nvSpPr>
        <p:spPr>
          <a:xfrm>
            <a:off x="545757" y="256427"/>
            <a:ext cx="7455243" cy="756828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57150">
            <a:solidFill>
              <a:srgbClr val="0070C0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perspectiveRight"/>
            <a:lightRig rig="threePt" dir="t"/>
          </a:scene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ПРАВИЛО «ТРЁХ ПЛЮСОВ»</a:t>
            </a:r>
            <a:endParaRPr lang="ru-RU" b="1" dirty="0">
              <a:solidFill>
                <a:srgbClr val="0070C0"/>
              </a:solidFill>
              <a:latin typeface="Arial Black" panose="020B0A04020102020204" pitchFamily="34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914400" y="1968843"/>
            <a:ext cx="3056238" cy="988541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chemeClr val="accent4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УЛЫБКА</a:t>
            </a:r>
            <a:endParaRPr lang="ru-RU" sz="2800" b="1" dirty="0">
              <a:solidFill>
                <a:srgbClr val="7030A0"/>
              </a:solidFill>
              <a:latin typeface="Arial Black" panose="020B0A04020102020204" pitchFamily="34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914400" y="3299253"/>
            <a:ext cx="3847070" cy="988541"/>
          </a:xfrm>
          <a:prstGeom prst="ellipse">
            <a:avLst/>
          </a:prstGeom>
          <a:solidFill>
            <a:srgbClr val="CCFF99"/>
          </a:solidFill>
          <a:ln w="38100">
            <a:solidFill>
              <a:schemeClr val="accent6">
                <a:lumMod val="5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ИМЯ</a:t>
            </a:r>
            <a:endParaRPr lang="ru-RU" sz="2800" b="1" dirty="0">
              <a:solidFill>
                <a:srgbClr val="7030A0"/>
              </a:solidFill>
              <a:latin typeface="Arial Black" panose="020B0A04020102020204" pitchFamily="34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914400" y="4629663"/>
            <a:ext cx="4464908" cy="988541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rgbClr val="C00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КОМПЛИМЕНТ</a:t>
            </a:r>
            <a:endParaRPr lang="ru-RU" sz="2800" b="1" dirty="0">
              <a:solidFill>
                <a:srgbClr val="7030A0"/>
              </a:solidFill>
              <a:latin typeface="Arial Black" panose="020B0A04020102020204" pitchFamily="34" charset="0"/>
            </a:endParaRPr>
          </a:p>
        </p:txBody>
      </p:sp>
      <p:pic>
        <p:nvPicPr>
          <p:cNvPr id="2052" name="Picture 4" descr="http://srmagazine.ro/wp-content/uploads/2014/04/depositphotos_12221489_m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71" r="100000">
                        <a14:foregroundMark x1="29349" y1="54880" x2="65629" y2="59618"/>
                        <a14:foregroundMark x1="23338" y1="52334" x2="46676" y2="75955"/>
                        <a14:foregroundMark x1="79774" y1="47949" x2="69095" y2="68388"/>
                        <a14:foregroundMark x1="73197" y1="50424" x2="55516" y2="74399"/>
                        <a14:foregroundMark x1="80693" y1="49151" x2="79491" y2="58628"/>
                        <a14:foregroundMark x1="21499" y1="53253" x2="30905" y2="69378"/>
                        <a14:foregroundMark x1="34088" y1="27440" x2="31895" y2="30269"/>
                        <a14:foregroundMark x1="64003" y1="27157" x2="58699" y2="3026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0356" y="2841451"/>
            <a:ext cx="2614055" cy="26140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Скругленная прямоугольная выноска 9"/>
          <p:cNvSpPr/>
          <p:nvPr/>
        </p:nvSpPr>
        <p:spPr>
          <a:xfrm rot="819034">
            <a:off x="5423716" y="1560720"/>
            <a:ext cx="3130379" cy="751019"/>
          </a:xfrm>
          <a:prstGeom prst="wedgeRoundRectCallout">
            <a:avLst>
              <a:gd name="adj1" fmla="val 31987"/>
              <a:gd name="adj2" fmla="val 100378"/>
              <a:gd name="adj3" fmla="val 16667"/>
            </a:avLst>
          </a:prstGeom>
          <a:ln w="28575">
            <a:solidFill>
              <a:srgbClr val="FFC0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Добрый вечер, </a:t>
            </a:r>
          </a:p>
          <a:p>
            <a:pPr algn="ctr"/>
            <a:r>
              <a:rPr lang="ru-RU" b="1" dirty="0" smtClean="0"/>
              <a:t>Мария Сергеевна.</a:t>
            </a:r>
            <a:endParaRPr lang="ru-RU" b="1" dirty="0"/>
          </a:p>
        </p:txBody>
      </p:sp>
      <p:sp>
        <p:nvSpPr>
          <p:cNvPr id="13" name="Скругленная прямоугольная выноска 12"/>
          <p:cNvSpPr/>
          <p:nvPr/>
        </p:nvSpPr>
        <p:spPr>
          <a:xfrm rot="819034">
            <a:off x="5576116" y="1713120"/>
            <a:ext cx="3130379" cy="751019"/>
          </a:xfrm>
          <a:prstGeom prst="wedgeRoundRectCallout">
            <a:avLst>
              <a:gd name="adj1" fmla="val 31987"/>
              <a:gd name="adj2" fmla="val 100378"/>
              <a:gd name="adj3" fmla="val 16667"/>
            </a:avLst>
          </a:prstGeom>
          <a:ln w="28575">
            <a:solidFill>
              <a:srgbClr val="FFC0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В последнее время Ваш ребенок делает успехи..</a:t>
            </a:r>
            <a:endParaRPr lang="ru-RU" b="1" dirty="0"/>
          </a:p>
        </p:txBody>
      </p:sp>
      <p:pic>
        <p:nvPicPr>
          <p:cNvPr id="14" name="Picture 4" descr="https://s-media-cache-ak0.pinimg.com/736x/a3/f7/20/a3f720fdffcc1be15067f855fc614df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916" y="-46593"/>
            <a:ext cx="1660460" cy="16604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6033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9" grpId="0" animBg="1"/>
      <p:bldP spid="10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https://avatanplus.com/files/resources/original/57a5c8d2eeffb1565f98782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кругленный прямоугольник 5"/>
          <p:cNvSpPr/>
          <p:nvPr/>
        </p:nvSpPr>
        <p:spPr>
          <a:xfrm>
            <a:off x="1130644" y="272903"/>
            <a:ext cx="7455243" cy="756828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57150">
            <a:solidFill>
              <a:srgbClr val="0070C0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perspectiveLeft"/>
            <a:lightRig rig="threePt" dir="t"/>
          </a:scene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ПРИЁМЫ УСТАНОВЛЕНИЯ ХОРОШЕГО КОНТАКТА С СОБЕСЕДНИКОМ.</a:t>
            </a:r>
            <a:endParaRPr lang="ru-RU" b="1" dirty="0">
              <a:solidFill>
                <a:srgbClr val="0070C0"/>
              </a:solidFill>
              <a:latin typeface="Arial Black" panose="020B0A04020102020204" pitchFamily="34" charset="0"/>
            </a:endParaRPr>
          </a:p>
        </p:txBody>
      </p:sp>
      <p:pic>
        <p:nvPicPr>
          <p:cNvPr id="4" name="Picture 4" descr="https://s-media-cache-ak0.pinimg.com/736x/a3/f7/20/a3f720fdffcc1be15067f855fc614df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916" y="-46593"/>
            <a:ext cx="1660460" cy="16604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с двумя усеченными противолежащими углами 1"/>
          <p:cNvSpPr/>
          <p:nvPr/>
        </p:nvSpPr>
        <p:spPr>
          <a:xfrm>
            <a:off x="856734" y="1613867"/>
            <a:ext cx="7175158" cy="420879"/>
          </a:xfrm>
          <a:prstGeom prst="snip2DiagRect">
            <a:avLst/>
          </a:prstGeom>
          <a:solidFill>
            <a:srgbClr val="FFCCFF"/>
          </a:solidFill>
          <a:ln w="28575">
            <a:solidFill>
              <a:srgbClr val="0070C0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Доброжелательный, </a:t>
            </a:r>
            <a:r>
              <a:rPr lang="ru-RU" sz="1600" dirty="0">
                <a:solidFill>
                  <a:srgbClr val="0070C0"/>
                </a:solidFill>
                <a:latin typeface="Arial Black" panose="020B0A04020102020204" pitchFamily="34" charset="0"/>
              </a:rPr>
              <a:t>внимательный взгляд </a:t>
            </a:r>
          </a:p>
        </p:txBody>
      </p:sp>
      <p:sp>
        <p:nvSpPr>
          <p:cNvPr id="7" name="Прямоугольник с двумя усеченными противолежащими углами 6"/>
          <p:cNvSpPr/>
          <p:nvPr/>
        </p:nvSpPr>
        <p:spPr>
          <a:xfrm>
            <a:off x="856734" y="2081339"/>
            <a:ext cx="7175158" cy="420879"/>
          </a:xfrm>
          <a:prstGeom prst="snip2DiagRect">
            <a:avLst/>
          </a:prstGeom>
          <a:solidFill>
            <a:srgbClr val="FFCCFF"/>
          </a:solidFill>
          <a:ln w="28575">
            <a:solidFill>
              <a:srgbClr val="0070C0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Короткая дистанция и удобное расположение </a:t>
            </a:r>
            <a:endParaRPr lang="ru-RU" sz="1600" dirty="0">
              <a:solidFill>
                <a:srgbClr val="0070C0"/>
              </a:solidFill>
              <a:latin typeface="Arial Black" panose="020B0A04020102020204" pitchFamily="34" charset="0"/>
            </a:endParaRPr>
          </a:p>
        </p:txBody>
      </p:sp>
      <p:sp>
        <p:nvSpPr>
          <p:cNvPr id="8" name="Прямоугольник с двумя усеченными противолежащими углами 7"/>
          <p:cNvSpPr/>
          <p:nvPr/>
        </p:nvSpPr>
        <p:spPr>
          <a:xfrm>
            <a:off x="856733" y="2548811"/>
            <a:ext cx="7175159" cy="420879"/>
          </a:xfrm>
          <a:prstGeom prst="snip2DiagRect">
            <a:avLst/>
          </a:prstGeom>
          <a:solidFill>
            <a:srgbClr val="FFCCFF"/>
          </a:solidFill>
          <a:ln w="28575">
            <a:solidFill>
              <a:srgbClr val="0070C0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Убрать барьеры, препятствующие общению</a:t>
            </a:r>
            <a:endParaRPr lang="ru-RU" sz="1600" dirty="0">
              <a:solidFill>
                <a:srgbClr val="0070C0"/>
              </a:solidFill>
              <a:latin typeface="Arial Black" panose="020B0A04020102020204" pitchFamily="34" charset="0"/>
            </a:endParaRPr>
          </a:p>
        </p:txBody>
      </p:sp>
      <p:sp>
        <p:nvSpPr>
          <p:cNvPr id="10" name="Прямоугольник с двумя усеченными противолежащими углами 9"/>
          <p:cNvSpPr/>
          <p:nvPr/>
        </p:nvSpPr>
        <p:spPr>
          <a:xfrm>
            <a:off x="856734" y="3017294"/>
            <a:ext cx="7175158" cy="420879"/>
          </a:xfrm>
          <a:prstGeom prst="snip2DiagRect">
            <a:avLst/>
          </a:prstGeom>
          <a:solidFill>
            <a:srgbClr val="FFCCFF"/>
          </a:solidFill>
          <a:ln w="28575">
            <a:solidFill>
              <a:srgbClr val="0070C0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Открытые жесты, не скрещивать перед собой руки, ноги</a:t>
            </a:r>
            <a:endParaRPr lang="ru-RU" sz="1600" dirty="0">
              <a:solidFill>
                <a:srgbClr val="0070C0"/>
              </a:solidFill>
              <a:latin typeface="Arial Black" panose="020B0A04020102020204" pitchFamily="34" charset="0"/>
            </a:endParaRPr>
          </a:p>
        </p:txBody>
      </p:sp>
      <p:sp>
        <p:nvSpPr>
          <p:cNvPr id="11" name="Прямоугольник с двумя усеченными противолежащими углами 10"/>
          <p:cNvSpPr/>
          <p:nvPr/>
        </p:nvSpPr>
        <p:spPr>
          <a:xfrm>
            <a:off x="856734" y="3483755"/>
            <a:ext cx="7175158" cy="420879"/>
          </a:xfrm>
          <a:prstGeom prst="snip2DiagRect">
            <a:avLst/>
          </a:prstGeom>
          <a:solidFill>
            <a:srgbClr val="FFCCFF"/>
          </a:solidFill>
          <a:ln w="28575">
            <a:solidFill>
              <a:srgbClr val="0070C0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Отсутствие напряженности в позе, резких движений</a:t>
            </a:r>
            <a:endParaRPr lang="ru-RU" sz="1600" dirty="0">
              <a:solidFill>
                <a:srgbClr val="0070C0"/>
              </a:solidFill>
              <a:latin typeface="Arial Black" panose="020B0A04020102020204" pitchFamily="34" charset="0"/>
            </a:endParaRPr>
          </a:p>
        </p:txBody>
      </p:sp>
      <p:sp>
        <p:nvSpPr>
          <p:cNvPr id="12" name="Прямоугольник с двумя усеченными противолежащими углами 11"/>
          <p:cNvSpPr/>
          <p:nvPr/>
        </p:nvSpPr>
        <p:spPr>
          <a:xfrm>
            <a:off x="861120" y="3950216"/>
            <a:ext cx="7170772" cy="420879"/>
          </a:xfrm>
          <a:prstGeom prst="snip2DiagRect">
            <a:avLst/>
          </a:prstGeom>
          <a:solidFill>
            <a:srgbClr val="FFCCFF"/>
          </a:solidFill>
          <a:ln w="28575">
            <a:solidFill>
              <a:srgbClr val="0070C0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Использовать прием присоединения, т.е. найти общее «Я» </a:t>
            </a:r>
            <a:endParaRPr lang="ru-RU" sz="1600" dirty="0">
              <a:solidFill>
                <a:srgbClr val="0070C0"/>
              </a:solidFill>
              <a:latin typeface="Arial Black" panose="020B0A04020102020204" pitchFamily="34" charset="0"/>
            </a:endParaRPr>
          </a:p>
        </p:txBody>
      </p:sp>
      <p:pic>
        <p:nvPicPr>
          <p:cNvPr id="3076" name="Picture 4" descr="http://static4.depositphotos.com/1000507/438/i/950/depositphotos_4381524-stock-photo-business-deal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01" t="14641" r="12849" b="15112"/>
          <a:stretch/>
        </p:blipFill>
        <p:spPr bwMode="auto">
          <a:xfrm>
            <a:off x="6178378" y="4481382"/>
            <a:ext cx="1828800" cy="177808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3072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  <p:bldP spid="8" grpId="0" animBg="1"/>
      <p:bldP spid="10" grpId="0" animBg="1"/>
      <p:bldP spid="11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avatanplus.com/files/resources/original/57a5c8d2eeffb1565f98782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кругленный прямоугольник 5"/>
          <p:cNvSpPr/>
          <p:nvPr/>
        </p:nvSpPr>
        <p:spPr>
          <a:xfrm>
            <a:off x="545757" y="256427"/>
            <a:ext cx="7455243" cy="756828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57150">
            <a:solidFill>
              <a:srgbClr val="0070C0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perspectiveRight"/>
            <a:lightRig rig="threePt" dir="t"/>
          </a:scene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СПЕЦИФИКА ОБЩЕНИЯ ПЕДАГОГОВ</a:t>
            </a:r>
            <a:endParaRPr lang="ru-RU" b="1" dirty="0">
              <a:solidFill>
                <a:srgbClr val="0070C0"/>
              </a:solidFill>
              <a:latin typeface="Arial Black" panose="020B0A04020102020204" pitchFamily="34" charset="0"/>
            </a:endParaRPr>
          </a:p>
        </p:txBody>
      </p:sp>
      <p:sp>
        <p:nvSpPr>
          <p:cNvPr id="5" name="Стрелка вправо 4"/>
          <p:cNvSpPr/>
          <p:nvPr/>
        </p:nvSpPr>
        <p:spPr>
          <a:xfrm>
            <a:off x="914400" y="1532239"/>
            <a:ext cx="3056238" cy="1425146"/>
          </a:xfrm>
          <a:prstGeom prst="rightArrow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chemeClr val="accent4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АУДИАЛЫ</a:t>
            </a:r>
            <a:endParaRPr lang="ru-RU" sz="2000" b="1" dirty="0">
              <a:solidFill>
                <a:srgbClr val="7030A0"/>
              </a:solidFill>
              <a:latin typeface="Arial Black" panose="020B0A04020102020204" pitchFamily="34" charset="0"/>
            </a:endParaRPr>
          </a:p>
        </p:txBody>
      </p:sp>
      <p:sp>
        <p:nvSpPr>
          <p:cNvPr id="8" name="Стрелка вправо 7"/>
          <p:cNvSpPr/>
          <p:nvPr/>
        </p:nvSpPr>
        <p:spPr>
          <a:xfrm>
            <a:off x="914400" y="3116283"/>
            <a:ext cx="3056238" cy="1406290"/>
          </a:xfrm>
          <a:prstGeom prst="rightArrow">
            <a:avLst/>
          </a:prstGeom>
          <a:solidFill>
            <a:srgbClr val="CCFF99"/>
          </a:solidFill>
          <a:ln w="38100">
            <a:solidFill>
              <a:schemeClr val="accent6">
                <a:lumMod val="5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ВИЗУАЛЫ</a:t>
            </a:r>
            <a:endParaRPr lang="ru-RU" sz="2000" b="1" dirty="0">
              <a:solidFill>
                <a:srgbClr val="7030A0"/>
              </a:solidFill>
              <a:latin typeface="Arial Black" panose="020B0A04020102020204" pitchFamily="34" charset="0"/>
            </a:endParaRPr>
          </a:p>
        </p:txBody>
      </p:sp>
      <p:sp>
        <p:nvSpPr>
          <p:cNvPr id="9" name="Стрелка вправо 8"/>
          <p:cNvSpPr/>
          <p:nvPr/>
        </p:nvSpPr>
        <p:spPr>
          <a:xfrm>
            <a:off x="914400" y="4629663"/>
            <a:ext cx="3056238" cy="1400434"/>
          </a:xfrm>
          <a:prstGeom prst="rightArrow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rgbClr val="C00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КИНЕСТЕТИКИ</a:t>
            </a:r>
            <a:endParaRPr lang="ru-RU" sz="2000" b="1" dirty="0">
              <a:solidFill>
                <a:srgbClr val="7030A0"/>
              </a:solidFill>
              <a:latin typeface="Arial Black" panose="020B0A04020102020204" pitchFamily="34" charset="0"/>
            </a:endParaRPr>
          </a:p>
        </p:txBody>
      </p:sp>
      <p:pic>
        <p:nvPicPr>
          <p:cNvPr id="14" name="Picture 4" descr="https://s-media-cache-ak0.pinimg.com/736x/a3/f7/20/a3f720fdffcc1be15067f855fc614df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916" y="-46593"/>
            <a:ext cx="1660460" cy="16604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Скругленный прямоугольник 14"/>
          <p:cNvSpPr/>
          <p:nvPr/>
        </p:nvSpPr>
        <p:spPr>
          <a:xfrm>
            <a:off x="4572001" y="1750541"/>
            <a:ext cx="3509318" cy="988542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chemeClr val="accent4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b="1" dirty="0" smtClean="0">
              <a:solidFill>
                <a:srgbClr val="7030A0"/>
              </a:solidFill>
              <a:latin typeface="Arial Black" panose="020B0A04020102020204" pitchFamily="34" charset="0"/>
            </a:endParaRPr>
          </a:p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люди</a:t>
            </a:r>
            <a:r>
              <a:rPr lang="ru-RU" sz="2000" b="1" dirty="0">
                <a:solidFill>
                  <a:srgbClr val="7030A0"/>
                </a:solidFill>
                <a:latin typeface="Arial Black" panose="020B0A04020102020204" pitchFamily="34" charset="0"/>
              </a:rPr>
              <a:t>, которым важно слушать</a:t>
            </a:r>
          </a:p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 </a:t>
            </a:r>
            <a:endParaRPr lang="ru-RU" sz="2000" b="1" dirty="0">
              <a:solidFill>
                <a:srgbClr val="7030A0"/>
              </a:solidFill>
              <a:latin typeface="Arial Black" panose="020B0A04020102020204" pitchFamily="34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4572001" y="3325157"/>
            <a:ext cx="3509318" cy="988542"/>
          </a:xfrm>
          <a:prstGeom prst="roundRect">
            <a:avLst/>
          </a:prstGeom>
          <a:solidFill>
            <a:srgbClr val="CCFF99"/>
          </a:solidFill>
          <a:ln w="38100">
            <a:solidFill>
              <a:schemeClr val="accent6">
                <a:lumMod val="5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7030A0"/>
                </a:solidFill>
                <a:latin typeface="Arial Black" panose="020B0A04020102020204" pitchFamily="34" charset="0"/>
              </a:rPr>
              <a:t>те, кто прежде все­го видит предмет, событие или явление</a:t>
            </a:r>
            <a:endParaRPr lang="ru-RU" sz="2000" b="1" dirty="0">
              <a:solidFill>
                <a:srgbClr val="7030A0"/>
              </a:solidFill>
              <a:latin typeface="Arial Black" panose="020B0A04020102020204" pitchFamily="34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4572001" y="4835609"/>
            <a:ext cx="3509318" cy="988542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rgbClr val="C00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7030A0"/>
                </a:solidFill>
                <a:latin typeface="Arial Black" panose="020B0A04020102020204" pitchFamily="34" charset="0"/>
              </a:rPr>
              <a:t>т</a:t>
            </a:r>
            <a:r>
              <a:rPr lang="ru-RU" sz="2000" b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е, кто воспринимают информацию через свои эмоции.</a:t>
            </a:r>
            <a:endParaRPr lang="ru-RU" sz="2000" b="1" dirty="0">
              <a:solidFill>
                <a:srgbClr val="7030A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6613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9" grpId="0" animBg="1"/>
      <p:bldP spid="15" grpId="0" animBg="1"/>
      <p:bldP spid="17" grpId="0" animBg="1"/>
      <p:bldP spid="1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https://avatanplus.com/files/resources/original/57a5c8d2eeffb1565f98782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кругленный прямоугольник 5"/>
          <p:cNvSpPr/>
          <p:nvPr/>
        </p:nvSpPr>
        <p:spPr>
          <a:xfrm>
            <a:off x="1130644" y="272903"/>
            <a:ext cx="7455243" cy="756828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57150">
            <a:solidFill>
              <a:srgbClr val="0070C0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perspectiveLeft"/>
            <a:lightRig rig="threePt" dir="t"/>
          </a:scene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Упражнение «Общение с родителем – это…»</a:t>
            </a:r>
            <a:endParaRPr lang="ru-RU" b="1" dirty="0">
              <a:solidFill>
                <a:srgbClr val="0070C0"/>
              </a:solidFill>
              <a:latin typeface="Arial Black" panose="020B0A04020102020204" pitchFamily="34" charset="0"/>
            </a:endParaRPr>
          </a:p>
        </p:txBody>
      </p:sp>
      <p:pic>
        <p:nvPicPr>
          <p:cNvPr id="4" name="Picture 4" descr="https://s-media-cache-ak0.pinimg.com/736x/a3/f7/20/a3f720fdffcc1be15067f855fc614df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916" y="-46593"/>
            <a:ext cx="1660460" cy="16604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403979" y="1783147"/>
            <a:ext cx="1018227" cy="39703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6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Arial Black" panose="020B0A04020102020204" pitchFamily="34" charset="0"/>
              </a:rPr>
              <a:t>О -</a:t>
            </a:r>
          </a:p>
          <a:p>
            <a:r>
              <a:rPr lang="ru-RU" sz="3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 Black" panose="020B0A04020102020204" pitchFamily="34" charset="0"/>
              </a:rPr>
              <a:t>Б -</a:t>
            </a:r>
          </a:p>
          <a:p>
            <a:r>
              <a:rPr lang="ru-RU" sz="36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Arial Black" panose="020B0A04020102020204" pitchFamily="34" charset="0"/>
              </a:rPr>
              <a:t>Щ -</a:t>
            </a:r>
          </a:p>
          <a:p>
            <a:r>
              <a:rPr lang="ru-RU" sz="3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 Black" panose="020B0A04020102020204" pitchFamily="34" charset="0"/>
              </a:rPr>
              <a:t>Е -</a:t>
            </a:r>
          </a:p>
          <a:p>
            <a:r>
              <a:rPr lang="ru-RU" sz="36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Arial Black" panose="020B0A04020102020204" pitchFamily="34" charset="0"/>
              </a:rPr>
              <a:t>Н -</a:t>
            </a:r>
          </a:p>
          <a:p>
            <a:r>
              <a:rPr lang="ru-RU" sz="3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 Black" panose="020B0A04020102020204" pitchFamily="34" charset="0"/>
              </a:rPr>
              <a:t>И -</a:t>
            </a:r>
          </a:p>
          <a:p>
            <a:r>
              <a:rPr lang="ru-RU" sz="36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Arial Black" panose="020B0A04020102020204" pitchFamily="34" charset="0"/>
              </a:rPr>
              <a:t>Е -</a:t>
            </a:r>
            <a:endParaRPr lang="ru-RU" sz="3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Arial Black" panose="020B0A04020102020204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989504" y="3173911"/>
            <a:ext cx="58381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40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Arial Black" panose="020B0A04020102020204" pitchFamily="34" charset="0"/>
              </a:rPr>
              <a:t>С</a:t>
            </a:r>
            <a:endParaRPr lang="ru-RU" sz="40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Arial Black" panose="020B0A04020102020204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390415" y="1229149"/>
            <a:ext cx="928459" cy="507831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 Black" panose="020B0A04020102020204" pitchFamily="34" charset="0"/>
              </a:rPr>
              <a:t>Р -</a:t>
            </a:r>
          </a:p>
          <a:p>
            <a:r>
              <a:rPr lang="ru-RU" sz="36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Arial Black" panose="020B0A04020102020204" pitchFamily="34" charset="0"/>
              </a:rPr>
              <a:t>О -</a:t>
            </a:r>
          </a:p>
          <a:p>
            <a:r>
              <a:rPr lang="ru-RU" sz="3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 Black" panose="020B0A04020102020204" pitchFamily="34" charset="0"/>
              </a:rPr>
              <a:t>Д -</a:t>
            </a:r>
          </a:p>
          <a:p>
            <a:r>
              <a:rPr lang="ru-RU" sz="36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Arial Black" panose="020B0A04020102020204" pitchFamily="34" charset="0"/>
              </a:rPr>
              <a:t>И -</a:t>
            </a:r>
          </a:p>
          <a:p>
            <a:r>
              <a:rPr lang="ru-RU" sz="3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 Black" panose="020B0A04020102020204" pitchFamily="34" charset="0"/>
              </a:rPr>
              <a:t>Т -</a:t>
            </a:r>
          </a:p>
          <a:p>
            <a:r>
              <a:rPr lang="ru-RU" sz="36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Arial Black" panose="020B0A04020102020204" pitchFamily="34" charset="0"/>
              </a:rPr>
              <a:t>Е -</a:t>
            </a:r>
          </a:p>
          <a:p>
            <a:r>
              <a:rPr lang="ru-RU" sz="3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 Black" panose="020B0A04020102020204" pitchFamily="34" charset="0"/>
              </a:rPr>
              <a:t>Л -</a:t>
            </a:r>
          </a:p>
          <a:p>
            <a:r>
              <a:rPr lang="ru-RU" sz="36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Arial Black" panose="020B0A04020102020204" pitchFamily="34" charset="0"/>
              </a:rPr>
              <a:t>Е -</a:t>
            </a:r>
          </a:p>
          <a:p>
            <a:r>
              <a:rPr lang="ru-RU" sz="3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 Black" panose="020B0A04020102020204" pitchFamily="34" charset="0"/>
              </a:rPr>
              <a:t>М -</a:t>
            </a:r>
            <a:endParaRPr lang="ru-RU" sz="3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Arial Black" panose="020B0A04020102020204" pitchFamily="34" charset="0"/>
            </a:endParaRPr>
          </a:p>
        </p:txBody>
      </p:sp>
      <p:sp>
        <p:nvSpPr>
          <p:cNvPr id="17" name="Выноска-облако 16"/>
          <p:cNvSpPr/>
          <p:nvPr/>
        </p:nvSpPr>
        <p:spPr>
          <a:xfrm flipH="1">
            <a:off x="5709847" y="1411063"/>
            <a:ext cx="2945506" cy="1647470"/>
          </a:xfrm>
          <a:prstGeom prst="cloudCallout">
            <a:avLst>
              <a:gd name="adj1" fmla="val 48128"/>
              <a:gd name="adj2" fmla="val 83132"/>
            </a:avLst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latin typeface="Arial Black" panose="020B0A04020102020204" pitchFamily="34" charset="0"/>
              </a:rPr>
              <a:t>критерии эффективного общения с родителями</a:t>
            </a:r>
            <a:endParaRPr lang="ru-RU" sz="1600" b="1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0294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https://avatanplus.com/files/resources/original/57a5c8d2eeffb1565f98782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кругленный прямоугольник 5"/>
          <p:cNvSpPr/>
          <p:nvPr/>
        </p:nvSpPr>
        <p:spPr>
          <a:xfrm>
            <a:off x="1130644" y="272903"/>
            <a:ext cx="7455243" cy="756828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57150">
            <a:solidFill>
              <a:srgbClr val="0070C0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perspectiveLeft"/>
            <a:lightRig rig="threePt" dir="t"/>
          </a:scene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Упражнение «Как бы это сказать…»</a:t>
            </a:r>
            <a:endParaRPr lang="ru-RU" b="1" dirty="0">
              <a:solidFill>
                <a:srgbClr val="0070C0"/>
              </a:solidFill>
              <a:latin typeface="Arial Black" panose="020B0A04020102020204" pitchFamily="34" charset="0"/>
            </a:endParaRPr>
          </a:p>
        </p:txBody>
      </p:sp>
      <p:pic>
        <p:nvPicPr>
          <p:cNvPr id="4" name="Picture 4" descr="https://s-media-cache-ak0.pinimg.com/736x/a3/f7/20/a3f720fdffcc1be15067f855fc614df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916" y="-46593"/>
            <a:ext cx="1660460" cy="16604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Выноска-облако 16"/>
          <p:cNvSpPr/>
          <p:nvPr/>
        </p:nvSpPr>
        <p:spPr>
          <a:xfrm flipH="1">
            <a:off x="2658079" y="940169"/>
            <a:ext cx="4956564" cy="1745366"/>
          </a:xfrm>
          <a:prstGeom prst="cloudCallout">
            <a:avLst>
              <a:gd name="adj1" fmla="val 51951"/>
              <a:gd name="adj2" fmla="val 44901"/>
            </a:avLst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latin typeface="Arial Black" panose="020B0A04020102020204" pitchFamily="34" charset="0"/>
              </a:rPr>
              <a:t>Ваш сын Гоша нагрубил молодому учителю математики, обозвал его и наотрез отказался извиняться…</a:t>
            </a:r>
            <a:endParaRPr lang="ru-RU" sz="1600" b="1" dirty="0">
              <a:latin typeface="Arial Black" panose="020B0A04020102020204" pitchFamily="34" charset="0"/>
            </a:endParaRPr>
          </a:p>
        </p:txBody>
      </p:sp>
      <p:pic>
        <p:nvPicPr>
          <p:cNvPr id="1026" name="Picture 2" descr="http://www.playcast.ru/uploads/2015/10/03/15308268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015581" y="2165899"/>
            <a:ext cx="1606241" cy="41400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www.syl.ru/misc/i/ni/3/6/9/1/i/3691_700x88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4882" y="2430162"/>
            <a:ext cx="2790477" cy="38758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2490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avatanplus.com/files/resources/original/57a5c8d2eeffb1565f98782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кругленный прямоугольник 5"/>
          <p:cNvSpPr/>
          <p:nvPr/>
        </p:nvSpPr>
        <p:spPr>
          <a:xfrm>
            <a:off x="545757" y="256427"/>
            <a:ext cx="7455243" cy="756828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57150">
            <a:solidFill>
              <a:srgbClr val="0070C0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perspectiveRight"/>
            <a:lightRig rig="threePt" dir="t"/>
          </a:scene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Техника «СЭНДВИЧ»</a:t>
            </a:r>
            <a:endParaRPr lang="ru-RU" b="1" dirty="0">
              <a:solidFill>
                <a:srgbClr val="0070C0"/>
              </a:solidFill>
              <a:latin typeface="Arial Black" panose="020B0A04020102020204" pitchFamily="34" charset="0"/>
            </a:endParaRPr>
          </a:p>
        </p:txBody>
      </p:sp>
      <p:pic>
        <p:nvPicPr>
          <p:cNvPr id="14" name="Picture 4" descr="https://s-media-cache-ak0.pinimg.com/736x/a3/f7/20/a3f720fdffcc1be15067f855fc614df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916" y="-46593"/>
            <a:ext cx="1660460" cy="16604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Скругленный прямоугольник 14"/>
          <p:cNvSpPr/>
          <p:nvPr/>
        </p:nvSpPr>
        <p:spPr>
          <a:xfrm>
            <a:off x="939113" y="3115981"/>
            <a:ext cx="1680519" cy="399535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chemeClr val="accent4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1 шаг </a:t>
            </a:r>
            <a:endParaRPr lang="ru-RU" sz="2000" b="1" dirty="0">
              <a:solidFill>
                <a:srgbClr val="7030A0"/>
              </a:solidFill>
              <a:latin typeface="Arial Black" panose="020B0A04020102020204" pitchFamily="34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39113" y="3716593"/>
            <a:ext cx="1680519" cy="438068"/>
          </a:xfrm>
          <a:prstGeom prst="roundRect">
            <a:avLst/>
          </a:prstGeom>
          <a:solidFill>
            <a:srgbClr val="CCFF99"/>
          </a:solidFill>
          <a:ln w="38100">
            <a:solidFill>
              <a:schemeClr val="accent6">
                <a:lumMod val="5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2 шаг</a:t>
            </a:r>
            <a:endParaRPr lang="ru-RU" sz="2000" b="1" dirty="0">
              <a:solidFill>
                <a:srgbClr val="7030A0"/>
              </a:solidFill>
              <a:latin typeface="Arial Black" panose="020B0A04020102020204" pitchFamily="34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939113" y="4355738"/>
            <a:ext cx="1680519" cy="399535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rgbClr val="C00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3 шаг</a:t>
            </a:r>
            <a:endParaRPr lang="ru-RU" sz="2000" b="1" dirty="0">
              <a:solidFill>
                <a:srgbClr val="7030A0"/>
              </a:solidFill>
              <a:latin typeface="Arial Black" panose="020B0A04020102020204" pitchFamily="34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159210" y="3109613"/>
            <a:ext cx="5012725" cy="399535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chemeClr val="accent4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rgbClr val="7030A0"/>
                </a:solidFill>
                <a:latin typeface="Arial Black" panose="020B0A04020102020204" pitchFamily="34" charset="0"/>
              </a:rPr>
              <a:t>Начать с хорошего. 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159210" y="3716593"/>
            <a:ext cx="5012725" cy="438068"/>
          </a:xfrm>
          <a:prstGeom prst="roundRect">
            <a:avLst/>
          </a:prstGeom>
          <a:solidFill>
            <a:srgbClr val="CCFF99"/>
          </a:solidFill>
          <a:ln w="38100">
            <a:solidFill>
              <a:schemeClr val="accent6">
                <a:lumMod val="5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rgbClr val="7030A0"/>
                </a:solidFill>
                <a:latin typeface="Arial Black" panose="020B0A04020102020204" pitchFamily="34" charset="0"/>
              </a:rPr>
              <a:t>Продолжить сложным и неприятным. 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3159208" y="4362106"/>
            <a:ext cx="5012725" cy="399535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rgbClr val="C00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rgbClr val="7030A0"/>
                </a:solidFill>
                <a:latin typeface="Arial Black" panose="020B0A04020102020204" pitchFamily="34" charset="0"/>
              </a:rPr>
              <a:t>Закончить хорошим.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859960" y="1338606"/>
            <a:ext cx="678359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solidFill>
                  <a:srgbClr val="00B050"/>
                </a:solidFill>
                <a:latin typeface="Arial Black" panose="020B0A04020102020204" pitchFamily="34" charset="0"/>
              </a:rPr>
              <a:t>По принципу сэндвича общение строится так: начало и конец его обязательно должны носить позитивный характер, а середина включать все негативные </a:t>
            </a:r>
            <a:r>
              <a:rPr lang="ru-RU" sz="2000" b="1" dirty="0" smtClean="0">
                <a:solidFill>
                  <a:srgbClr val="00B050"/>
                </a:solidFill>
                <a:latin typeface="Arial Black" panose="020B0A04020102020204" pitchFamily="34" charset="0"/>
              </a:rPr>
              <a:t>моменты.</a:t>
            </a:r>
            <a:endParaRPr lang="ru-RU" sz="2000" b="1" dirty="0"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855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7" grpId="0" animBg="1"/>
      <p:bldP spid="18" grpId="0" animBg="1"/>
      <p:bldP spid="16" grpId="0" animBg="1"/>
      <p:bldP spid="19" grpId="0" animBg="1"/>
      <p:bldP spid="2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avatanplus.com/files/resources/original/57a5c8d2eeffb1565f98782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кругленный прямоугольник 5"/>
          <p:cNvSpPr/>
          <p:nvPr/>
        </p:nvSpPr>
        <p:spPr>
          <a:xfrm>
            <a:off x="545757" y="256427"/>
            <a:ext cx="7455243" cy="756828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57150">
            <a:solidFill>
              <a:srgbClr val="0070C0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perspectiveRight"/>
            <a:lightRig rig="threePt" dir="t"/>
          </a:scene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СИНКВЕЙН</a:t>
            </a:r>
            <a:endParaRPr lang="ru-RU" b="1" dirty="0">
              <a:solidFill>
                <a:srgbClr val="0070C0"/>
              </a:solidFill>
              <a:latin typeface="Arial Black" panose="020B0A04020102020204" pitchFamily="34" charset="0"/>
            </a:endParaRPr>
          </a:p>
        </p:txBody>
      </p:sp>
      <p:pic>
        <p:nvPicPr>
          <p:cNvPr id="14" name="Picture 4" descr="https://s-media-cache-ak0.pinimg.com/736x/a3/f7/20/a3f720fdffcc1be15067f855fc614df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916" y="-46593"/>
            <a:ext cx="1660460" cy="16604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Скругленный прямоугольник 14"/>
          <p:cNvSpPr/>
          <p:nvPr/>
        </p:nvSpPr>
        <p:spPr>
          <a:xfrm>
            <a:off x="897924" y="1870294"/>
            <a:ext cx="1680519" cy="399535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chemeClr val="accent4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1 строка </a:t>
            </a:r>
            <a:endParaRPr lang="ru-RU" sz="2000" b="1" dirty="0">
              <a:solidFill>
                <a:srgbClr val="7030A0"/>
              </a:solidFill>
              <a:latin typeface="Arial Black" panose="020B0A04020102020204" pitchFamily="34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897924" y="2470906"/>
            <a:ext cx="1680519" cy="438068"/>
          </a:xfrm>
          <a:prstGeom prst="roundRect">
            <a:avLst/>
          </a:prstGeom>
          <a:solidFill>
            <a:srgbClr val="CCFF99"/>
          </a:solidFill>
          <a:ln w="38100">
            <a:solidFill>
              <a:schemeClr val="accent6">
                <a:lumMod val="5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2 строка</a:t>
            </a:r>
            <a:endParaRPr lang="ru-RU" sz="2000" b="1" dirty="0">
              <a:solidFill>
                <a:srgbClr val="7030A0"/>
              </a:solidFill>
              <a:latin typeface="Arial Black" panose="020B0A04020102020204" pitchFamily="34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897924" y="3110051"/>
            <a:ext cx="1680519" cy="399535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rgbClr val="C00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3 строка</a:t>
            </a:r>
            <a:endParaRPr lang="ru-RU" sz="2000" b="1" dirty="0">
              <a:solidFill>
                <a:srgbClr val="7030A0"/>
              </a:solidFill>
              <a:latin typeface="Arial Black" panose="020B0A04020102020204" pitchFamily="34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897923" y="3710663"/>
            <a:ext cx="1680519" cy="438068"/>
          </a:xfrm>
          <a:prstGeom prst="roundRect">
            <a:avLst/>
          </a:prstGeom>
          <a:solidFill>
            <a:srgbClr val="CCFF99"/>
          </a:solidFill>
          <a:ln w="38100">
            <a:solidFill>
              <a:schemeClr val="accent6">
                <a:lumMod val="5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4 строка</a:t>
            </a:r>
            <a:endParaRPr lang="ru-RU" sz="2000" b="1" dirty="0">
              <a:solidFill>
                <a:srgbClr val="7030A0"/>
              </a:solidFill>
              <a:latin typeface="Arial Black" panose="020B0A04020102020204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897923" y="4349808"/>
            <a:ext cx="1680519" cy="399535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chemeClr val="accent4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7030A0"/>
                </a:solidFill>
                <a:latin typeface="Arial Black" panose="020B0A04020102020204" pitchFamily="34" charset="0"/>
              </a:rPr>
              <a:t>5</a:t>
            </a:r>
            <a:r>
              <a:rPr lang="ru-RU" sz="2000" b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 строка </a:t>
            </a:r>
            <a:endParaRPr lang="ru-RU" sz="2000" b="1" dirty="0">
              <a:solidFill>
                <a:srgbClr val="7030A0"/>
              </a:solidFill>
              <a:latin typeface="Arial Black" panose="020B0A04020102020204" pitchFamily="34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118021" y="1863926"/>
            <a:ext cx="5012725" cy="399535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chemeClr val="accent4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тема или предмет (одно существительное) </a:t>
            </a:r>
            <a:endParaRPr lang="ru-RU" sz="1400" b="1" dirty="0">
              <a:solidFill>
                <a:srgbClr val="7030A0"/>
              </a:solidFill>
              <a:latin typeface="Arial Black" panose="020B0A04020102020204" pitchFamily="34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118021" y="2470906"/>
            <a:ext cx="5012725" cy="438068"/>
          </a:xfrm>
          <a:prstGeom prst="roundRect">
            <a:avLst/>
          </a:prstGeom>
          <a:solidFill>
            <a:srgbClr val="CCFF99"/>
          </a:solidFill>
          <a:ln w="38100">
            <a:solidFill>
              <a:schemeClr val="accent6">
                <a:lumMod val="5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описание предмета (два прилагательных)</a:t>
            </a:r>
            <a:endParaRPr lang="ru-RU" sz="1400" b="1" dirty="0">
              <a:solidFill>
                <a:srgbClr val="7030A0"/>
              </a:solidFill>
              <a:latin typeface="Arial Black" panose="020B0A04020102020204" pitchFamily="34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3118019" y="3116419"/>
            <a:ext cx="5012725" cy="399535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rgbClr val="C00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описание действия (три глагола)</a:t>
            </a:r>
            <a:endParaRPr lang="ru-RU" sz="1400" b="1" dirty="0">
              <a:solidFill>
                <a:srgbClr val="7030A0"/>
              </a:solidFill>
              <a:latin typeface="Arial Black" panose="020B0A04020102020204" pitchFamily="34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3118020" y="3710663"/>
            <a:ext cx="5012725" cy="438068"/>
          </a:xfrm>
          <a:prstGeom prst="roundRect">
            <a:avLst/>
          </a:prstGeom>
          <a:solidFill>
            <a:srgbClr val="CCFF99"/>
          </a:solidFill>
          <a:ln w="38100">
            <a:solidFill>
              <a:schemeClr val="accent6">
                <a:lumMod val="5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фраза, выражающая отношение к предмету</a:t>
            </a:r>
            <a:endParaRPr lang="ru-RU" sz="1400" b="1" dirty="0">
              <a:solidFill>
                <a:srgbClr val="7030A0"/>
              </a:solidFill>
              <a:latin typeface="Arial Black" panose="020B0A04020102020204" pitchFamily="34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3118018" y="4352362"/>
            <a:ext cx="5012725" cy="399535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chemeClr val="accent4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синоним, обобщающий или расширяющий смысл темы или предмета (одно слово).</a:t>
            </a:r>
            <a:endParaRPr lang="ru-RU" sz="1400" b="1" dirty="0">
              <a:solidFill>
                <a:srgbClr val="7030A0"/>
              </a:solidFill>
              <a:latin typeface="Arial Black" panose="020B0A04020102020204" pitchFamily="34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3118018" y="1853017"/>
            <a:ext cx="5012725" cy="399535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chemeClr val="accent4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РОДИТЕЛЬ</a:t>
            </a:r>
            <a:endParaRPr lang="ru-RU" b="1" dirty="0">
              <a:solidFill>
                <a:srgbClr val="7030A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2486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motivator-424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1302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189</TotalTime>
  <Words>271</Words>
  <Application>Microsoft Office PowerPoint</Application>
  <PresentationFormat>Экран (4:3)</PresentationFormat>
  <Paragraphs>66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Arial Black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Юлия</dc:creator>
  <cp:lastModifiedBy>Юлия</cp:lastModifiedBy>
  <cp:revision>20</cp:revision>
  <dcterms:created xsi:type="dcterms:W3CDTF">2017-12-17T13:01:14Z</dcterms:created>
  <dcterms:modified xsi:type="dcterms:W3CDTF">2018-01-29T13:50:44Z</dcterms:modified>
</cp:coreProperties>
</file>