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0" r:id="rId5"/>
    <p:sldId id="281" r:id="rId6"/>
    <p:sldId id="260" r:id="rId7"/>
    <p:sldId id="259" r:id="rId8"/>
    <p:sldId id="261" r:id="rId9"/>
    <p:sldId id="262" r:id="rId10"/>
    <p:sldId id="263" r:id="rId11"/>
    <p:sldId id="264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9" r:id="rId22"/>
    <p:sldId id="276" r:id="rId23"/>
    <p:sldId id="278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66"/>
    <a:srgbClr val="CCFF99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6" autoAdjust="0"/>
    <p:restoredTop sz="94660"/>
  </p:normalViewPr>
  <p:slideViewPr>
    <p:cSldViewPr>
      <p:cViewPr varScale="1">
        <p:scale>
          <a:sx n="86" d="100"/>
          <a:sy n="86" d="100"/>
        </p:scale>
        <p:origin x="1118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hool16-5959.narod.ru/FGOS_NOO/risunok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8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52800" y="1295400"/>
            <a:ext cx="292900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Учитель </a:t>
            </a:r>
          </a:p>
          <a:p>
            <a:pPr algn="ctr"/>
            <a:r>
              <a:rPr lang="ru-RU" sz="36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в начале пути</a:t>
            </a:r>
            <a:endParaRPr lang="ru-RU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9130462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432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4763"/>
            <a:ext cx="9169279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717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0" y="298244"/>
            <a:ext cx="6161088" cy="11525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200" b="1" dirty="0" smtClean="0">
                <a:solidFill>
                  <a:schemeClr val="folHlink"/>
                </a:solidFill>
              </a:rPr>
              <a:t>Что делать, </a:t>
            </a:r>
            <a:br>
              <a:rPr lang="ru-RU" altLang="ru-RU" sz="3200" b="1" dirty="0" smtClean="0">
                <a:solidFill>
                  <a:schemeClr val="folHlink"/>
                </a:solidFill>
              </a:rPr>
            </a:br>
            <a:r>
              <a:rPr lang="ru-RU" altLang="ru-RU" sz="3200" b="1" dirty="0" smtClean="0">
                <a:solidFill>
                  <a:schemeClr val="folHlink"/>
                </a:solidFill>
              </a:rPr>
              <a:t>когда нас с вами </a:t>
            </a:r>
            <a:br>
              <a:rPr lang="ru-RU" altLang="ru-RU" sz="3200" b="1" dirty="0" smtClean="0">
                <a:solidFill>
                  <a:schemeClr val="folHlink"/>
                </a:solidFill>
              </a:rPr>
            </a:br>
            <a:r>
              <a:rPr lang="ru-RU" altLang="ru-RU" sz="3200" b="1" dirty="0" smtClean="0">
                <a:solidFill>
                  <a:schemeClr val="folHlink"/>
                </a:solidFill>
              </a:rPr>
              <a:t>переполняют эмоции?</a:t>
            </a:r>
            <a:r>
              <a:rPr lang="ru-RU" altLang="ru-RU" sz="4000" dirty="0" smtClean="0"/>
              <a:t>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790010"/>
            <a:ext cx="6389688" cy="28495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b="1" i="1" dirty="0" smtClean="0">
                <a:solidFill>
                  <a:schemeClr val="hlink"/>
                </a:solidFill>
              </a:rPr>
              <a:t>Если ребенок вызывает у вас своим поведением отрицательные переживания – сообщите ему об этом.</a:t>
            </a:r>
          </a:p>
        </p:txBody>
      </p:sp>
      <p:pic>
        <p:nvPicPr>
          <p:cNvPr id="54276" name="Picture 4" descr="59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016125" cy="1655762"/>
          </a:xfrm>
          <a:prstGeom prst="rect">
            <a:avLst/>
          </a:prstGeom>
          <a:noFill/>
          <a:ln>
            <a:noFill/>
          </a:ln>
          <a:effectLst>
            <a:outerShdw dist="107763" dir="18900000" algn="ctr" rotWithShape="0">
              <a:schemeClr val="folHlink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 descr="https://img-fotki.yandex.ru/get/3705/200418627.d3/0_14ab8b_9e4994da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91000"/>
            <a:ext cx="2971800" cy="2481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20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autoUpdateAnimBg="0"/>
      <p:bldP spid="54275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88913"/>
            <a:ext cx="8088312" cy="549275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Шаг первый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85800"/>
            <a:ext cx="8131175" cy="569913"/>
          </a:xfrm>
        </p:spPr>
        <p:txBody>
          <a:bodyPr>
            <a:normAutofit lnSpcReduction="10000"/>
          </a:bodyPr>
          <a:lstStyle/>
          <a:p>
            <a:pPr algn="ctr" eaLnBrk="1" hangingPunct="1">
              <a:buFontTx/>
              <a:buNone/>
            </a:pPr>
            <a:r>
              <a:rPr lang="ru-RU" altLang="ru-RU" i="1" dirty="0" smtClean="0">
                <a:solidFill>
                  <a:schemeClr val="folHlink"/>
                </a:solidFill>
              </a:rPr>
              <a:t>       </a:t>
            </a:r>
            <a:r>
              <a:rPr lang="ru-RU" altLang="ru-RU" sz="2800" b="1" dirty="0" smtClean="0">
                <a:solidFill>
                  <a:schemeClr val="folHlink"/>
                </a:solidFill>
              </a:rPr>
              <a:t>Научиться определять свои чувства</a:t>
            </a:r>
          </a:p>
        </p:txBody>
      </p:sp>
      <p:pic>
        <p:nvPicPr>
          <p:cNvPr id="61444" name="Picture 4" descr="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906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8" name="AutoShape 8"/>
          <p:cNvSpPr>
            <a:spLocks noChangeArrowheads="1"/>
          </p:cNvSpPr>
          <p:nvPr/>
        </p:nvSpPr>
        <p:spPr bwMode="auto">
          <a:xfrm>
            <a:off x="457200" y="1464477"/>
            <a:ext cx="8280400" cy="1079500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hlink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i="1" dirty="0"/>
              <a:t> </a:t>
            </a:r>
            <a:r>
              <a:rPr lang="ru-RU" altLang="ru-RU" sz="2100" b="1" u="sng" dirty="0">
                <a:latin typeface="+mn-lt"/>
              </a:rPr>
              <a:t>Ситуация №1.</a:t>
            </a:r>
            <a:r>
              <a:rPr lang="ru-RU" altLang="ru-RU" sz="2100" b="1" dirty="0">
                <a:latin typeface="+mn-lt"/>
              </a:rPr>
              <a:t>  На уроке ученик  отвлекает  соседа по парте  </a:t>
            </a:r>
          </a:p>
          <a:p>
            <a:pPr algn="ctr" eaLnBrk="1" hangingPunct="1"/>
            <a:r>
              <a:rPr lang="ru-RU" altLang="ru-RU" sz="2100" b="1" dirty="0">
                <a:latin typeface="+mn-lt"/>
              </a:rPr>
              <a:t>и игнорирует неоднократные замечания педагога. </a:t>
            </a:r>
          </a:p>
        </p:txBody>
      </p:sp>
      <p:sp>
        <p:nvSpPr>
          <p:cNvPr id="61449" name="AutoShape 9"/>
          <p:cNvSpPr>
            <a:spLocks noChangeArrowheads="1"/>
          </p:cNvSpPr>
          <p:nvPr/>
        </p:nvSpPr>
        <p:spPr bwMode="auto">
          <a:xfrm>
            <a:off x="439445" y="2786473"/>
            <a:ext cx="8280400" cy="1081087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folHlink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i="1" dirty="0"/>
              <a:t> </a:t>
            </a:r>
            <a:r>
              <a:rPr lang="ru-RU" altLang="ru-RU" sz="2100" b="1" u="sng" dirty="0">
                <a:latin typeface="+mn-lt"/>
              </a:rPr>
              <a:t>Ситуация №2.</a:t>
            </a:r>
            <a:r>
              <a:rPr lang="ru-RU" altLang="ru-RU" sz="2100" b="1" dirty="0">
                <a:latin typeface="+mn-lt"/>
              </a:rPr>
              <a:t> Учащийся, явно демонстрируя свое плохое </a:t>
            </a:r>
          </a:p>
          <a:p>
            <a:pPr algn="ctr" eaLnBrk="1" hangingPunct="1"/>
            <a:r>
              <a:rPr lang="ru-RU" altLang="ru-RU" sz="2100" b="1" dirty="0">
                <a:latin typeface="+mn-lt"/>
              </a:rPr>
              <a:t>отношение к кому-либо из товарищей по классу, говорит: </a:t>
            </a:r>
          </a:p>
          <a:p>
            <a:pPr algn="ctr" eaLnBrk="1" hangingPunct="1"/>
            <a:r>
              <a:rPr lang="ru-RU" altLang="ru-RU" sz="2100" b="1" dirty="0">
                <a:latin typeface="+mn-lt"/>
              </a:rPr>
              <a:t>«Я не хочу работать (учиться) вместе с ним».</a:t>
            </a:r>
            <a:r>
              <a:rPr lang="ru-RU" altLang="ru-RU" b="1" dirty="0">
                <a:latin typeface="+mn-lt"/>
              </a:rPr>
              <a:t> </a:t>
            </a:r>
            <a:r>
              <a:rPr lang="ru-RU" altLang="ru-RU" sz="2100" b="1" dirty="0">
                <a:latin typeface="+mn-lt"/>
              </a:rPr>
              <a:t> </a:t>
            </a:r>
          </a:p>
        </p:txBody>
      </p:sp>
      <p:sp>
        <p:nvSpPr>
          <p:cNvPr id="61450" name="AutoShape 10"/>
          <p:cNvSpPr>
            <a:spLocks noChangeArrowheads="1"/>
          </p:cNvSpPr>
          <p:nvPr/>
        </p:nvSpPr>
        <p:spPr bwMode="auto">
          <a:xfrm>
            <a:off x="457200" y="4075113"/>
            <a:ext cx="8280400" cy="1441450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100" b="1" u="sng" dirty="0">
                <a:latin typeface="+mn-lt"/>
              </a:rPr>
              <a:t>Ситуация №3.</a:t>
            </a:r>
            <a:r>
              <a:rPr lang="ru-RU" altLang="ru-RU" sz="2100" b="1" dirty="0">
                <a:latin typeface="+mn-lt"/>
              </a:rPr>
              <a:t> Начался урок. Все учащиеся успокоились, </a:t>
            </a:r>
          </a:p>
          <a:p>
            <a:pPr algn="ctr" eaLnBrk="1" hangingPunct="1"/>
            <a:r>
              <a:rPr lang="ru-RU" altLang="ru-RU" sz="2100" b="1" dirty="0">
                <a:latin typeface="+mn-lt"/>
              </a:rPr>
              <a:t>наступила тишина, и вдруг в классе кто- то начал громко </a:t>
            </a:r>
          </a:p>
          <a:p>
            <a:pPr algn="ctr" eaLnBrk="1" hangingPunct="1"/>
            <a:r>
              <a:rPr lang="ru-RU" altLang="ru-RU" sz="2100" b="1" dirty="0">
                <a:latin typeface="+mn-lt"/>
              </a:rPr>
              <a:t>смеяться. Когда учитель удивленно посмотрел на учащегося,</a:t>
            </a:r>
          </a:p>
          <a:p>
            <a:pPr algn="ctr" eaLnBrk="1" hangingPunct="1"/>
            <a:r>
              <a:rPr lang="ru-RU" altLang="ru-RU" sz="2100" b="1" dirty="0">
                <a:latin typeface="+mn-lt"/>
              </a:rPr>
              <a:t>тот заявил: «Мне всегда смешно смотреть на вас…»</a:t>
            </a:r>
          </a:p>
        </p:txBody>
      </p:sp>
      <p:pic>
        <p:nvPicPr>
          <p:cNvPr id="61446" name="Picture 6" descr="ANG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5516563"/>
            <a:ext cx="1547812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086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61443" grpId="0" build="p"/>
      <p:bldP spid="61448" grpId="0" animBg="1"/>
      <p:bldP spid="61449" grpId="0" animBg="1"/>
      <p:bldP spid="6145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266700"/>
            <a:ext cx="6705600" cy="549275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Шаг второй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0537" y="1143000"/>
            <a:ext cx="7362747" cy="59055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2800" i="1" dirty="0" smtClean="0">
                <a:solidFill>
                  <a:schemeClr val="folHlink"/>
                </a:solidFill>
              </a:rPr>
              <a:t>         </a:t>
            </a:r>
            <a:r>
              <a:rPr lang="ru-RU" altLang="ru-RU" sz="2800" b="1" dirty="0" smtClean="0">
                <a:solidFill>
                  <a:schemeClr val="folHlink"/>
                </a:solidFill>
              </a:rPr>
              <a:t>Сказать о своих эмоциях и чувствах</a:t>
            </a:r>
          </a:p>
          <a:p>
            <a:pPr algn="ctr" eaLnBrk="1" hangingPunct="1">
              <a:buFontTx/>
              <a:buNone/>
            </a:pPr>
            <a:endParaRPr lang="ru-RU" altLang="ru-RU" sz="2800" b="1" i="1" dirty="0" smtClean="0">
              <a:solidFill>
                <a:schemeClr val="hlink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altLang="ru-RU" sz="2800" b="1" i="1" dirty="0" smtClean="0">
                <a:solidFill>
                  <a:schemeClr val="hlink"/>
                </a:solidFill>
              </a:rPr>
              <a:t>Когда вы говорите </a:t>
            </a:r>
          </a:p>
          <a:p>
            <a:pPr algn="ctr" eaLnBrk="1" hangingPunct="1">
              <a:buFontTx/>
              <a:buNone/>
            </a:pPr>
            <a:r>
              <a:rPr lang="ru-RU" altLang="ru-RU" sz="2800" b="1" i="1" dirty="0" smtClean="0">
                <a:solidFill>
                  <a:schemeClr val="hlink"/>
                </a:solidFill>
              </a:rPr>
              <a:t>о своих чувствах ребенку, </a:t>
            </a:r>
          </a:p>
          <a:p>
            <a:pPr algn="ctr" eaLnBrk="1" hangingPunct="1">
              <a:buFontTx/>
              <a:buNone/>
            </a:pPr>
            <a:r>
              <a:rPr lang="ru-RU" altLang="ru-RU" sz="2800" b="1" i="1" dirty="0" smtClean="0">
                <a:solidFill>
                  <a:schemeClr val="hlink"/>
                </a:solidFill>
              </a:rPr>
              <a:t>говорите от первого лица. </a:t>
            </a:r>
          </a:p>
          <a:p>
            <a:pPr algn="ctr" eaLnBrk="1" hangingPunct="1">
              <a:buFontTx/>
              <a:buNone/>
            </a:pPr>
            <a:r>
              <a:rPr lang="ru-RU" altLang="ru-RU" sz="2800" b="1" i="1" dirty="0" smtClean="0">
                <a:solidFill>
                  <a:schemeClr val="hlink"/>
                </a:solidFill>
              </a:rPr>
              <a:t>Сообщите </a:t>
            </a:r>
            <a:r>
              <a:rPr lang="ru-RU" altLang="ru-RU" sz="2800" b="1" i="1" u="sng" dirty="0" smtClean="0">
                <a:solidFill>
                  <a:schemeClr val="hlink"/>
                </a:solidFill>
              </a:rPr>
              <a:t>О СЕБЕ, О СВОЕМ</a:t>
            </a:r>
            <a:r>
              <a:rPr lang="ru-RU" altLang="ru-RU" sz="2800" b="1" i="1" dirty="0" smtClean="0">
                <a:solidFill>
                  <a:schemeClr val="hlink"/>
                </a:solidFill>
              </a:rPr>
              <a:t> </a:t>
            </a:r>
          </a:p>
          <a:p>
            <a:pPr algn="ctr" eaLnBrk="1" hangingPunct="1">
              <a:buFontTx/>
              <a:buNone/>
            </a:pPr>
            <a:r>
              <a:rPr lang="ru-RU" altLang="ru-RU" sz="2800" b="1" i="1" dirty="0" smtClean="0">
                <a:solidFill>
                  <a:schemeClr val="hlink"/>
                </a:solidFill>
              </a:rPr>
              <a:t>переживании, а не о нем, </a:t>
            </a:r>
          </a:p>
          <a:p>
            <a:pPr algn="ctr" eaLnBrk="1" hangingPunct="1">
              <a:buFontTx/>
              <a:buNone/>
            </a:pPr>
            <a:r>
              <a:rPr lang="ru-RU" altLang="ru-RU" sz="2800" b="1" i="1" dirty="0" smtClean="0">
                <a:solidFill>
                  <a:schemeClr val="hlink"/>
                </a:solidFill>
              </a:rPr>
              <a:t>не о его поведении.</a:t>
            </a:r>
          </a:p>
        </p:txBody>
      </p:sp>
      <p:pic>
        <p:nvPicPr>
          <p:cNvPr id="64526" name="Picture 14" descr="press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4941888"/>
            <a:ext cx="1430337" cy="177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27" name="Picture 15" descr="shkola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1509713" cy="1676400"/>
          </a:xfrm>
          <a:prstGeom prst="rect">
            <a:avLst/>
          </a:prstGeom>
          <a:noFill/>
          <a:ln>
            <a:noFill/>
          </a:ln>
          <a:effectLst>
            <a:outerShdw dist="107763" dir="18900000" algn="ctr" rotWithShape="0">
              <a:schemeClr val="folHlink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845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4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4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4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02" name="AutoShape 14"/>
          <p:cNvSpPr>
            <a:spLocks noChangeArrowheads="1"/>
          </p:cNvSpPr>
          <p:nvPr/>
        </p:nvSpPr>
        <p:spPr bwMode="auto">
          <a:xfrm>
            <a:off x="250825" y="5734050"/>
            <a:ext cx="4176713" cy="1008063"/>
          </a:xfrm>
          <a:prstGeom prst="wedgeRoundRectCallout">
            <a:avLst>
              <a:gd name="adj1" fmla="val 45477"/>
              <a:gd name="adj2" fmla="val -73306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hlink">
                <a:alpha val="50000"/>
              </a:schemeClr>
            </a:outerShdw>
          </a:effec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+mn-lt"/>
              </a:rPr>
              <a:t>Я люблю, когда на моих уроках у учеников хорошее настроение, меня это очень радует. </a:t>
            </a:r>
          </a:p>
        </p:txBody>
      </p:sp>
      <p:sp>
        <p:nvSpPr>
          <p:cNvPr id="63493" name="AutoShape 5"/>
          <p:cNvSpPr>
            <a:spLocks noChangeArrowheads="1"/>
          </p:cNvSpPr>
          <p:nvPr/>
        </p:nvSpPr>
        <p:spPr bwMode="auto">
          <a:xfrm>
            <a:off x="18256" y="124080"/>
            <a:ext cx="8964613" cy="719137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accent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i="1" dirty="0"/>
              <a:t> </a:t>
            </a:r>
            <a:r>
              <a:rPr lang="ru-RU" altLang="ru-RU" b="1" dirty="0">
                <a:latin typeface="+mn-lt"/>
              </a:rPr>
              <a:t>1. На уроке ученик  отвлекает  соседа по парте  и игнорирует </a:t>
            </a:r>
          </a:p>
          <a:p>
            <a:pPr algn="ctr" eaLnBrk="1" hangingPunct="1"/>
            <a:r>
              <a:rPr lang="ru-RU" altLang="ru-RU" b="1" dirty="0">
                <a:latin typeface="+mn-lt"/>
              </a:rPr>
              <a:t>неоднократные замечания педагога. </a:t>
            </a:r>
          </a:p>
        </p:txBody>
      </p:sp>
      <p:sp>
        <p:nvSpPr>
          <p:cNvPr id="63503" name="AutoShape 15"/>
          <p:cNvSpPr>
            <a:spLocks noChangeArrowheads="1"/>
          </p:cNvSpPr>
          <p:nvPr/>
        </p:nvSpPr>
        <p:spPr bwMode="auto">
          <a:xfrm>
            <a:off x="4643438" y="5734050"/>
            <a:ext cx="4176712" cy="1008063"/>
          </a:xfrm>
          <a:prstGeom prst="wedgeRoundRectCallout">
            <a:avLst>
              <a:gd name="adj1" fmla="val -54144"/>
              <a:gd name="adj2" fmla="val -75042"/>
              <a:gd name="adj3" fmla="val 16667"/>
            </a:avLst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tx2">
                <a:alpha val="50000"/>
              </a:schemeClr>
            </a:outerShdw>
          </a:effec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+mn-lt"/>
              </a:rPr>
              <a:t>Ничего себе! А что тебе смешно? Ты что, в цирке?</a:t>
            </a:r>
          </a:p>
        </p:txBody>
      </p:sp>
      <p:sp>
        <p:nvSpPr>
          <p:cNvPr id="63495" name="AutoShape 7"/>
          <p:cNvSpPr>
            <a:spLocks noChangeArrowheads="1"/>
          </p:cNvSpPr>
          <p:nvPr/>
        </p:nvSpPr>
        <p:spPr bwMode="auto">
          <a:xfrm>
            <a:off x="107950" y="4579938"/>
            <a:ext cx="8964613" cy="936625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accent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+mn-lt"/>
              </a:rPr>
              <a:t>3. Начался урок. Все учащиеся успокоились, наступила тишина, и вдруг </a:t>
            </a:r>
          </a:p>
          <a:p>
            <a:pPr algn="ctr" eaLnBrk="1" hangingPunct="1"/>
            <a:r>
              <a:rPr lang="ru-RU" altLang="ru-RU" b="1" dirty="0">
                <a:latin typeface="+mn-lt"/>
              </a:rPr>
              <a:t>в классе кто- то начал громко смеяться. Когда учитель удивленно посмотрел </a:t>
            </a:r>
          </a:p>
          <a:p>
            <a:pPr algn="ctr" eaLnBrk="1" hangingPunct="1"/>
            <a:r>
              <a:rPr lang="ru-RU" altLang="ru-RU" b="1" dirty="0">
                <a:latin typeface="+mn-lt"/>
              </a:rPr>
              <a:t>на учащегося, тот заявил: «Мне всегда смешно смотреть на вас…»</a:t>
            </a:r>
          </a:p>
        </p:txBody>
      </p:sp>
      <p:sp>
        <p:nvSpPr>
          <p:cNvPr id="63494" name="AutoShape 6"/>
          <p:cNvSpPr>
            <a:spLocks noChangeArrowheads="1"/>
          </p:cNvSpPr>
          <p:nvPr/>
        </p:nvSpPr>
        <p:spPr bwMode="auto">
          <a:xfrm>
            <a:off x="107950" y="2133600"/>
            <a:ext cx="8964613" cy="719138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accent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+mn-lt"/>
              </a:rPr>
              <a:t>2. Учащийся, явно демонстрируя свое плохое отношение к кому-либо из </a:t>
            </a:r>
          </a:p>
          <a:p>
            <a:pPr algn="ctr" eaLnBrk="1" hangingPunct="1"/>
            <a:r>
              <a:rPr lang="ru-RU" altLang="ru-RU" b="1" dirty="0">
                <a:latin typeface="+mn-lt"/>
              </a:rPr>
              <a:t>товарищей по классу, говорит</a:t>
            </a:r>
            <a:r>
              <a:rPr lang="ru-RU" altLang="ru-RU" b="1" dirty="0" smtClean="0">
                <a:latin typeface="+mn-lt"/>
              </a:rPr>
              <a:t>: «</a:t>
            </a:r>
            <a:r>
              <a:rPr lang="ru-RU" altLang="ru-RU" b="1" dirty="0">
                <a:latin typeface="+mn-lt"/>
              </a:rPr>
              <a:t>Я не хочу работать (учиться) вместе с ним». </a:t>
            </a:r>
            <a:r>
              <a:rPr lang="ru-RU" altLang="ru-RU" sz="2100" b="1" dirty="0">
                <a:latin typeface="+mn-lt"/>
              </a:rPr>
              <a:t> </a:t>
            </a:r>
          </a:p>
        </p:txBody>
      </p:sp>
      <p:sp>
        <p:nvSpPr>
          <p:cNvPr id="63497" name="AutoShape 9"/>
          <p:cNvSpPr>
            <a:spLocks noChangeArrowheads="1"/>
          </p:cNvSpPr>
          <p:nvPr/>
        </p:nvSpPr>
        <p:spPr bwMode="auto">
          <a:xfrm>
            <a:off x="179388" y="981075"/>
            <a:ext cx="4176712" cy="1008063"/>
          </a:xfrm>
          <a:prstGeom prst="wedgeRoundRectCallout">
            <a:avLst>
              <a:gd name="adj1" fmla="val 42931"/>
              <a:gd name="adj2" fmla="val -64958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hlink">
                <a:alpha val="50000"/>
              </a:schemeClr>
            </a:outerShdw>
          </a:effec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+mn-lt"/>
              </a:rPr>
              <a:t>Меня сильно раздражает,</a:t>
            </a:r>
          </a:p>
          <a:p>
            <a:pPr algn="ctr" eaLnBrk="1" hangingPunct="1"/>
            <a:r>
              <a:rPr lang="ru-RU" altLang="ru-RU" b="1" dirty="0">
                <a:latin typeface="+mn-lt"/>
              </a:rPr>
              <a:t> когда ученики (второклассники) </a:t>
            </a:r>
          </a:p>
          <a:p>
            <a:pPr algn="ctr" eaLnBrk="1" hangingPunct="1"/>
            <a:r>
              <a:rPr lang="ru-RU" altLang="ru-RU" b="1" dirty="0">
                <a:latin typeface="+mn-lt"/>
              </a:rPr>
              <a:t>нарушают дисциплину на уроке</a:t>
            </a:r>
          </a:p>
        </p:txBody>
      </p:sp>
      <p:sp>
        <p:nvSpPr>
          <p:cNvPr id="63499" name="AutoShape 11"/>
          <p:cNvSpPr>
            <a:spLocks noChangeArrowheads="1"/>
          </p:cNvSpPr>
          <p:nvPr/>
        </p:nvSpPr>
        <p:spPr bwMode="auto">
          <a:xfrm>
            <a:off x="4500563" y="981075"/>
            <a:ext cx="4176712" cy="1008063"/>
          </a:xfrm>
          <a:prstGeom prst="wedgeRoundRectCallout">
            <a:avLst>
              <a:gd name="adj1" fmla="val -47528"/>
              <a:gd name="adj2" fmla="val -68583"/>
              <a:gd name="adj3" fmla="val 16667"/>
            </a:avLst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tx2">
                <a:alpha val="50000"/>
              </a:schemeClr>
            </a:outerShdw>
          </a:effec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+mn-lt"/>
              </a:rPr>
              <a:t>Сколько раз я тебе говорила, не смей нарушать порядок. </a:t>
            </a:r>
          </a:p>
          <a:p>
            <a:pPr algn="ctr" eaLnBrk="1" hangingPunct="1"/>
            <a:r>
              <a:rPr lang="ru-RU" altLang="ru-RU" b="1" dirty="0">
                <a:latin typeface="+mn-lt"/>
              </a:rPr>
              <a:t>Ты мешаешь всему классу. </a:t>
            </a:r>
          </a:p>
        </p:txBody>
      </p:sp>
      <p:sp>
        <p:nvSpPr>
          <p:cNvPr id="63500" name="AutoShape 12"/>
          <p:cNvSpPr>
            <a:spLocks noChangeArrowheads="1"/>
          </p:cNvSpPr>
          <p:nvPr/>
        </p:nvSpPr>
        <p:spPr bwMode="auto">
          <a:xfrm>
            <a:off x="179388" y="2997200"/>
            <a:ext cx="4105275" cy="1439863"/>
          </a:xfrm>
          <a:prstGeom prst="wedgeRoundRectCallout">
            <a:avLst>
              <a:gd name="adj1" fmla="val 48648"/>
              <a:gd name="adj2" fmla="val -60917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hlink">
                <a:alpha val="50000"/>
              </a:schemeClr>
            </a:outerShdw>
          </a:effec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+mn-lt"/>
              </a:rPr>
              <a:t>Мне очень неприятно, когда одноклассники не хотят работать вместе и обижают друг друга, меня это расстраивает. </a:t>
            </a:r>
          </a:p>
        </p:txBody>
      </p:sp>
      <p:sp>
        <p:nvSpPr>
          <p:cNvPr id="63501" name="AutoShape 13"/>
          <p:cNvSpPr>
            <a:spLocks noChangeArrowheads="1"/>
          </p:cNvSpPr>
          <p:nvPr/>
        </p:nvSpPr>
        <p:spPr bwMode="auto">
          <a:xfrm>
            <a:off x="4500563" y="2997200"/>
            <a:ext cx="4176712" cy="1008063"/>
          </a:xfrm>
          <a:prstGeom prst="wedgeRoundRectCallout">
            <a:avLst>
              <a:gd name="adj1" fmla="val -42324"/>
              <a:gd name="adj2" fmla="val -66065"/>
              <a:gd name="adj3" fmla="val 16667"/>
            </a:avLst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tx2">
                <a:alpha val="50000"/>
              </a:schemeClr>
            </a:outerShdw>
          </a:effec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+mn-lt"/>
              </a:rPr>
              <a:t>Тебя никто не спрашивает, все равно придется.</a:t>
            </a:r>
          </a:p>
        </p:txBody>
      </p:sp>
      <p:sp>
        <p:nvSpPr>
          <p:cNvPr id="63507" name="Oval 19"/>
          <p:cNvSpPr>
            <a:spLocks noChangeArrowheads="1"/>
          </p:cNvSpPr>
          <p:nvPr/>
        </p:nvSpPr>
        <p:spPr bwMode="auto">
          <a:xfrm>
            <a:off x="395288" y="71438"/>
            <a:ext cx="3384550" cy="836612"/>
          </a:xfrm>
          <a:prstGeom prst="ellipse">
            <a:avLst/>
          </a:prstGeom>
          <a:solidFill>
            <a:srgbClr val="FFF59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hlink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solidFill>
                  <a:srgbClr val="006800"/>
                </a:solidFill>
                <a:latin typeface="+mn-lt"/>
              </a:rPr>
              <a:t>«Я-СООБЩЕНИЕ»</a:t>
            </a:r>
          </a:p>
        </p:txBody>
      </p:sp>
      <p:sp>
        <p:nvSpPr>
          <p:cNvPr id="63508" name="Oval 20"/>
          <p:cNvSpPr>
            <a:spLocks noChangeArrowheads="1"/>
          </p:cNvSpPr>
          <p:nvPr/>
        </p:nvSpPr>
        <p:spPr bwMode="auto">
          <a:xfrm>
            <a:off x="5076825" y="44450"/>
            <a:ext cx="3384550" cy="836613"/>
          </a:xfrm>
          <a:prstGeom prst="ellipse">
            <a:avLst/>
          </a:prstGeom>
          <a:solidFill>
            <a:srgbClr val="FFF59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solidFill>
                  <a:srgbClr val="990000"/>
                </a:solidFill>
                <a:latin typeface="+mn-lt"/>
              </a:rPr>
              <a:t>«ТЫ-СООБЩЕНИЕ»</a:t>
            </a:r>
          </a:p>
        </p:txBody>
      </p:sp>
      <p:sp>
        <p:nvSpPr>
          <p:cNvPr id="63509" name="AutoShape 21"/>
          <p:cNvSpPr>
            <a:spLocks noChangeArrowheads="1"/>
          </p:cNvSpPr>
          <p:nvPr/>
        </p:nvSpPr>
        <p:spPr bwMode="auto">
          <a:xfrm>
            <a:off x="4572000" y="4581525"/>
            <a:ext cx="4176713" cy="2087563"/>
          </a:xfrm>
          <a:prstGeom prst="foldedCorner">
            <a:avLst>
              <a:gd name="adj" fmla="val 12500"/>
            </a:avLst>
          </a:prstGeom>
          <a:solidFill>
            <a:srgbClr val="FFF59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dirty="0">
              <a:solidFill>
                <a:srgbClr val="990000"/>
              </a:solidFill>
            </a:endParaRPr>
          </a:p>
          <a:p>
            <a:pPr algn="ctr" eaLnBrk="1" hangingPunct="1"/>
            <a:r>
              <a:rPr lang="ru-RU" altLang="ru-RU" b="1" dirty="0">
                <a:latin typeface="+mn-lt"/>
              </a:rPr>
              <a:t>- взрослый высказывает </a:t>
            </a:r>
          </a:p>
          <a:p>
            <a:pPr algn="ctr" eaLnBrk="1" hangingPunct="1"/>
            <a:r>
              <a:rPr lang="ru-RU" altLang="ru-RU" b="1" dirty="0">
                <a:latin typeface="+mn-lt"/>
              </a:rPr>
              <a:t>по отношению </a:t>
            </a:r>
          </a:p>
          <a:p>
            <a:pPr algn="ctr" eaLnBrk="1" hangingPunct="1"/>
            <a:r>
              <a:rPr lang="ru-RU" altLang="ru-RU" b="1" dirty="0">
                <a:latin typeface="+mn-lt"/>
              </a:rPr>
              <a:t>к ребенку критику, </a:t>
            </a:r>
          </a:p>
          <a:p>
            <a:pPr algn="ctr" eaLnBrk="1" hangingPunct="1"/>
            <a:r>
              <a:rPr lang="ru-RU" altLang="ru-RU" b="1" dirty="0">
                <a:latin typeface="+mn-lt"/>
              </a:rPr>
              <a:t>обвинение, выпад;</a:t>
            </a:r>
          </a:p>
          <a:p>
            <a:pPr algn="ctr" eaLnBrk="1" hangingPunct="1"/>
            <a:r>
              <a:rPr lang="ru-RU" altLang="ru-RU" b="1" dirty="0">
                <a:latin typeface="+mn-lt"/>
              </a:rPr>
              <a:t>- ребенок чувствует обиду, </a:t>
            </a:r>
          </a:p>
          <a:p>
            <a:pPr algn="ctr" eaLnBrk="1" hangingPunct="1"/>
            <a:r>
              <a:rPr lang="ru-RU" altLang="ru-RU" b="1" dirty="0">
                <a:latin typeface="+mn-lt"/>
              </a:rPr>
              <a:t>защищается, дерзит.</a:t>
            </a:r>
          </a:p>
        </p:txBody>
      </p:sp>
      <p:sp>
        <p:nvSpPr>
          <p:cNvPr id="63510" name="AutoShape 22"/>
          <p:cNvSpPr>
            <a:spLocks noChangeArrowheads="1"/>
          </p:cNvSpPr>
          <p:nvPr/>
        </p:nvSpPr>
        <p:spPr bwMode="auto">
          <a:xfrm>
            <a:off x="179388" y="4581525"/>
            <a:ext cx="4321175" cy="2087563"/>
          </a:xfrm>
          <a:prstGeom prst="foldedCorner">
            <a:avLst>
              <a:gd name="adj" fmla="val 12500"/>
            </a:avLst>
          </a:prstGeom>
          <a:solidFill>
            <a:srgbClr val="FFF59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hlink">
                <a:alpha val="50000"/>
              </a:schemeClr>
            </a:outerShdw>
          </a:effectLst>
        </p:spPr>
        <p:txBody>
          <a:bodyPr wrap="none"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b="1" dirty="0" smtClean="0">
              <a:latin typeface="+mn-lt"/>
            </a:endParaRPr>
          </a:p>
          <a:p>
            <a:pPr algn="ctr" eaLnBrk="1" hangingPunct="1"/>
            <a:r>
              <a:rPr lang="ru-RU" altLang="ru-RU" b="1" dirty="0" smtClean="0">
                <a:latin typeface="+mn-lt"/>
              </a:rPr>
              <a:t>-</a:t>
            </a:r>
            <a:r>
              <a:rPr lang="ru-RU" altLang="ru-RU" b="1" dirty="0">
                <a:latin typeface="+mn-lt"/>
              </a:rPr>
              <a:t>позволяет выразить свои негативные </a:t>
            </a:r>
          </a:p>
          <a:p>
            <a:pPr algn="ctr" eaLnBrk="1" hangingPunct="1"/>
            <a:r>
              <a:rPr lang="ru-RU" altLang="ru-RU" b="1" dirty="0">
                <a:latin typeface="+mn-lt"/>
              </a:rPr>
              <a:t>чувства в необидной </a:t>
            </a:r>
          </a:p>
          <a:p>
            <a:pPr algn="ctr" eaLnBrk="1" hangingPunct="1"/>
            <a:r>
              <a:rPr lang="ru-RU" altLang="ru-RU" b="1" dirty="0">
                <a:latin typeface="+mn-lt"/>
              </a:rPr>
              <a:t>для ребенка форме;</a:t>
            </a:r>
          </a:p>
          <a:p>
            <a:pPr algn="ctr" eaLnBrk="1" hangingPunct="1"/>
            <a:r>
              <a:rPr lang="ru-RU" altLang="ru-RU" b="1" dirty="0">
                <a:latin typeface="+mn-lt"/>
              </a:rPr>
              <a:t>-дает возможность детям ближе </a:t>
            </a:r>
          </a:p>
          <a:p>
            <a:pPr algn="ctr" eaLnBrk="1" hangingPunct="1"/>
            <a:r>
              <a:rPr lang="ru-RU" altLang="ru-RU" b="1" dirty="0">
                <a:latin typeface="+mn-lt"/>
              </a:rPr>
              <a:t>узнать взрослых;</a:t>
            </a:r>
          </a:p>
          <a:p>
            <a:pPr algn="ctr" eaLnBrk="1" hangingPunct="1"/>
            <a:r>
              <a:rPr lang="ru-RU" altLang="ru-RU" b="1" dirty="0">
                <a:latin typeface="+mn-lt"/>
              </a:rPr>
              <a:t>-ребенок чувствует, что имеет </a:t>
            </a:r>
          </a:p>
          <a:p>
            <a:pPr algn="ctr" eaLnBrk="1" hangingPunct="1"/>
            <a:r>
              <a:rPr lang="ru-RU" altLang="ru-RU" b="1" dirty="0">
                <a:latin typeface="+mn-lt"/>
              </a:rPr>
              <a:t> право выбора. </a:t>
            </a:r>
          </a:p>
        </p:txBody>
      </p:sp>
    </p:spTree>
    <p:extLst>
      <p:ext uri="{BB962C8B-B14F-4D97-AF65-F5344CB8AC3E}">
        <p14:creationId xmlns:p14="http://schemas.microsoft.com/office/powerpoint/2010/main" val="951459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49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49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4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34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34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34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3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3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3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3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3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33333E-6 L 3.88889E-6 -0.13635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635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29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-0.03148 L -0.01563 -0.39907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38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0.00399 -0.15741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787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 -0.03426 L -0.0118 -0.36759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8" dur="2000"/>
                                        <p:tgtEl>
                                          <p:spTgt spid="63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3" dur="20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02" grpId="0" animBg="1"/>
      <p:bldP spid="63502" grpId="1" animBg="1"/>
      <p:bldP spid="63493" grpId="0" animBg="1"/>
      <p:bldP spid="63493" grpId="1" animBg="1"/>
      <p:bldP spid="63503" grpId="0" animBg="1"/>
      <p:bldP spid="63503" grpId="1" animBg="1"/>
      <p:bldP spid="63495" grpId="0" animBg="1"/>
      <p:bldP spid="63495" grpId="1" animBg="1"/>
      <p:bldP spid="63494" grpId="0" animBg="1"/>
      <p:bldP spid="63494" grpId="1" animBg="1"/>
      <p:bldP spid="63497" grpId="0" build="allAtOnce" animBg="1"/>
      <p:bldP spid="63499" grpId="0" animBg="1"/>
      <p:bldP spid="63500" grpId="0" animBg="1"/>
      <p:bldP spid="63500" grpId="1" animBg="1"/>
      <p:bldP spid="63501" grpId="0" animBg="1"/>
      <p:bldP spid="63501" grpId="1" animBg="1"/>
      <p:bldP spid="63507" grpId="0" animBg="1"/>
      <p:bldP spid="63508" grpId="0" animBg="1"/>
      <p:bldP spid="63509" grpId="0" animBg="1"/>
      <p:bldP spid="635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7" name="Rectangle 7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569325" cy="4841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2800" b="1" dirty="0" smtClean="0">
                <a:solidFill>
                  <a:srgbClr val="006800"/>
                </a:solidFill>
                <a:latin typeface="+mn-lt"/>
              </a:rPr>
              <a:t>«Я-сообщения»</a:t>
            </a:r>
            <a:r>
              <a:rPr lang="ru-RU" altLang="ru-RU" sz="2800" b="1" dirty="0" smtClean="0">
                <a:latin typeface="+mn-lt"/>
              </a:rPr>
              <a:t>     </a:t>
            </a:r>
            <a:r>
              <a:rPr lang="ru-RU" altLang="ru-RU" sz="2800" dirty="0" smtClean="0">
                <a:solidFill>
                  <a:schemeClr val="folHlink"/>
                </a:solidFill>
              </a:rPr>
              <a:t>и</a:t>
            </a:r>
            <a:r>
              <a:rPr lang="ru-RU" altLang="ru-RU" sz="2800" dirty="0" smtClean="0"/>
              <a:t>    </a:t>
            </a:r>
            <a:r>
              <a:rPr lang="ru-RU" altLang="ru-RU" sz="2800" b="1" dirty="0" smtClean="0">
                <a:solidFill>
                  <a:srgbClr val="990000"/>
                </a:solidFill>
              </a:rPr>
              <a:t>«Ты-сообщения»</a:t>
            </a:r>
          </a:p>
        </p:txBody>
      </p:sp>
      <p:sp>
        <p:nvSpPr>
          <p:cNvPr id="11267" name="Rectangle 15"/>
          <p:cNvSpPr>
            <a:spLocks noChangeArrowheads="1"/>
          </p:cNvSpPr>
          <p:nvPr/>
        </p:nvSpPr>
        <p:spPr bwMode="auto">
          <a:xfrm>
            <a:off x="2339975" y="6165850"/>
            <a:ext cx="59039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ru-RU" altLang="ru-RU" sz="2000" i="1"/>
          </a:p>
          <a:p>
            <a:pPr eaLnBrk="1" hangingPunct="1">
              <a:spcBef>
                <a:spcPct val="20000"/>
              </a:spcBef>
            </a:pPr>
            <a:endParaRPr lang="ru-RU" altLang="ru-RU" sz="2000"/>
          </a:p>
        </p:txBody>
      </p:sp>
      <p:sp>
        <p:nvSpPr>
          <p:cNvPr id="11268" name="Rectangle 16"/>
          <p:cNvSpPr>
            <a:spLocks noChangeArrowheads="1"/>
          </p:cNvSpPr>
          <p:nvPr/>
        </p:nvSpPr>
        <p:spPr bwMode="auto">
          <a:xfrm>
            <a:off x="250825" y="5734050"/>
            <a:ext cx="7913688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ru-RU" altLang="ru-RU" sz="2800"/>
          </a:p>
        </p:txBody>
      </p:sp>
      <p:sp>
        <p:nvSpPr>
          <p:cNvPr id="11269" name="Rectangle 19"/>
          <p:cNvSpPr>
            <a:spLocks noChangeArrowheads="1"/>
          </p:cNvSpPr>
          <p:nvPr/>
        </p:nvSpPr>
        <p:spPr bwMode="auto">
          <a:xfrm>
            <a:off x="2268538" y="5732463"/>
            <a:ext cx="568801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endParaRPr lang="ru-RU" altLang="ru-RU" sz="2000" i="1"/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ru-RU" altLang="ru-RU" sz="2000" i="1"/>
          </a:p>
          <a:p>
            <a:pPr eaLnBrk="1" hangingPunct="1">
              <a:spcBef>
                <a:spcPct val="20000"/>
              </a:spcBef>
            </a:pPr>
            <a:endParaRPr lang="ru-RU" altLang="ru-RU" sz="2000"/>
          </a:p>
        </p:txBody>
      </p:sp>
      <p:sp>
        <p:nvSpPr>
          <p:cNvPr id="71703" name="AutoShape 23"/>
          <p:cNvSpPr>
            <a:spLocks noChangeArrowheads="1"/>
          </p:cNvSpPr>
          <p:nvPr/>
        </p:nvSpPr>
        <p:spPr bwMode="auto">
          <a:xfrm>
            <a:off x="2411413" y="5734050"/>
            <a:ext cx="4465637" cy="1081088"/>
          </a:xfrm>
          <a:prstGeom prst="horizontalScroll">
            <a:avLst>
              <a:gd name="adj" fmla="val 12500"/>
            </a:avLst>
          </a:prstGeom>
          <a:solidFill>
            <a:srgbClr val="FFF597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+mn-lt"/>
              </a:rPr>
              <a:t>«Мне неприятно, </a:t>
            </a:r>
          </a:p>
          <a:p>
            <a:pPr algn="ctr" eaLnBrk="1" hangingPunct="1"/>
            <a:r>
              <a:rPr lang="ru-RU" altLang="ru-RU" sz="2000" b="1" dirty="0">
                <a:latin typeface="+mn-lt"/>
              </a:rPr>
              <a:t>что ты такая </a:t>
            </a:r>
            <a:r>
              <a:rPr lang="ru-RU" altLang="ru-RU" sz="2000" b="1" dirty="0" err="1">
                <a:latin typeface="+mn-lt"/>
              </a:rPr>
              <a:t>неряха</a:t>
            </a:r>
            <a:r>
              <a:rPr lang="ru-RU" altLang="ru-RU" sz="2000" b="1" dirty="0">
                <a:latin typeface="+mn-lt"/>
              </a:rPr>
              <a:t>!»</a:t>
            </a:r>
          </a:p>
        </p:txBody>
      </p:sp>
      <p:sp>
        <p:nvSpPr>
          <p:cNvPr id="71704" name="AutoShape 24"/>
          <p:cNvSpPr>
            <a:spLocks noChangeArrowheads="1"/>
          </p:cNvSpPr>
          <p:nvPr/>
        </p:nvSpPr>
        <p:spPr bwMode="auto">
          <a:xfrm>
            <a:off x="2411413" y="4724400"/>
            <a:ext cx="4465637" cy="1081088"/>
          </a:xfrm>
          <a:prstGeom prst="horizontalScroll">
            <a:avLst>
              <a:gd name="adj" fmla="val 12500"/>
            </a:avLst>
          </a:prstGeom>
          <a:solidFill>
            <a:srgbClr val="FFF597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+mn-lt"/>
              </a:rPr>
              <a:t>«Меня возмущает </a:t>
            </a:r>
          </a:p>
          <a:p>
            <a:pPr algn="ctr" eaLnBrk="1" hangingPunct="1"/>
            <a:r>
              <a:rPr lang="ru-RU" altLang="ru-RU" sz="2000" b="1" dirty="0">
                <a:latin typeface="+mn-lt"/>
              </a:rPr>
              <a:t>твоя безалаберность!»</a:t>
            </a:r>
          </a:p>
        </p:txBody>
      </p:sp>
      <p:sp>
        <p:nvSpPr>
          <p:cNvPr id="71705" name="AutoShape 25"/>
          <p:cNvSpPr>
            <a:spLocks noChangeArrowheads="1"/>
          </p:cNvSpPr>
          <p:nvPr/>
        </p:nvSpPr>
        <p:spPr bwMode="auto">
          <a:xfrm>
            <a:off x="2411413" y="2708275"/>
            <a:ext cx="4465637" cy="1081088"/>
          </a:xfrm>
          <a:prstGeom prst="horizontalScroll">
            <a:avLst>
              <a:gd name="adj" fmla="val 12500"/>
            </a:avLst>
          </a:prstGeom>
          <a:solidFill>
            <a:srgbClr val="FFF597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+mn-lt"/>
              </a:rPr>
              <a:t>«Меня удивляет, что взрослые </a:t>
            </a:r>
          </a:p>
          <a:p>
            <a:pPr algn="ctr" eaLnBrk="1" hangingPunct="1"/>
            <a:r>
              <a:rPr lang="ru-RU" altLang="ru-RU" sz="2000" b="1" dirty="0">
                <a:latin typeface="+mn-lt"/>
              </a:rPr>
              <a:t>ученики не могут</a:t>
            </a:r>
            <a:r>
              <a:rPr lang="en-US" altLang="ru-RU" sz="2000" b="1" dirty="0">
                <a:latin typeface="+mn-lt"/>
              </a:rPr>
              <a:t> </a:t>
            </a:r>
            <a:r>
              <a:rPr lang="ru-RU" altLang="ru-RU" sz="2000" b="1" dirty="0">
                <a:latin typeface="+mn-lt"/>
              </a:rPr>
              <a:t>выполнять </a:t>
            </a:r>
          </a:p>
          <a:p>
            <a:pPr algn="ctr" eaLnBrk="1" hangingPunct="1"/>
            <a:r>
              <a:rPr lang="ru-RU" altLang="ru-RU" sz="2000" b="1" dirty="0">
                <a:latin typeface="+mn-lt"/>
              </a:rPr>
              <a:t>правила поведения»</a:t>
            </a:r>
          </a:p>
        </p:txBody>
      </p:sp>
      <p:sp>
        <p:nvSpPr>
          <p:cNvPr id="71706" name="AutoShape 26"/>
          <p:cNvSpPr>
            <a:spLocks noChangeArrowheads="1"/>
          </p:cNvSpPr>
          <p:nvPr/>
        </p:nvSpPr>
        <p:spPr bwMode="auto">
          <a:xfrm>
            <a:off x="2411413" y="1700213"/>
            <a:ext cx="4465637" cy="1081087"/>
          </a:xfrm>
          <a:prstGeom prst="horizontalScroll">
            <a:avLst>
              <a:gd name="adj" fmla="val 12500"/>
            </a:avLst>
          </a:prstGeom>
          <a:solidFill>
            <a:srgbClr val="FFF597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sz="2000" b="1" dirty="0">
                <a:latin typeface="+mn-lt"/>
              </a:rPr>
              <a:t>«Мне нравится, когда в классе </a:t>
            </a:r>
            <a:endParaRPr lang="en-US" altLang="ru-RU" sz="2000" b="1" dirty="0">
              <a:latin typeface="+mn-lt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2000" b="1" dirty="0">
                <a:latin typeface="+mn-lt"/>
              </a:rPr>
              <a:t>царит спокойствие»</a:t>
            </a:r>
          </a:p>
        </p:txBody>
      </p:sp>
      <p:sp>
        <p:nvSpPr>
          <p:cNvPr id="71707" name="AutoShape 27"/>
          <p:cNvSpPr>
            <a:spLocks noChangeArrowheads="1"/>
          </p:cNvSpPr>
          <p:nvPr/>
        </p:nvSpPr>
        <p:spPr bwMode="auto">
          <a:xfrm>
            <a:off x="2411413" y="3716338"/>
            <a:ext cx="4465637" cy="1081087"/>
          </a:xfrm>
          <a:prstGeom prst="horizontalScroll">
            <a:avLst>
              <a:gd name="adj" fmla="val 12500"/>
            </a:avLst>
          </a:prstGeom>
          <a:solidFill>
            <a:srgbClr val="FFF597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+mn-lt"/>
              </a:rPr>
              <a:t>«Что ты носишься по классу, </a:t>
            </a:r>
          </a:p>
          <a:p>
            <a:pPr algn="ctr" eaLnBrk="1" hangingPunct="1"/>
            <a:r>
              <a:rPr lang="ru-RU" altLang="ru-RU" sz="2000" b="1" dirty="0">
                <a:latin typeface="+mn-lt"/>
              </a:rPr>
              <a:t>как угорелый! Ты не на стадионе!»</a:t>
            </a:r>
          </a:p>
        </p:txBody>
      </p:sp>
      <p:sp>
        <p:nvSpPr>
          <p:cNvPr id="71708" name="AutoShape 28"/>
          <p:cNvSpPr>
            <a:spLocks noChangeArrowheads="1"/>
          </p:cNvSpPr>
          <p:nvPr/>
        </p:nvSpPr>
        <p:spPr bwMode="auto">
          <a:xfrm>
            <a:off x="2411413" y="692150"/>
            <a:ext cx="4465637" cy="1081088"/>
          </a:xfrm>
          <a:prstGeom prst="horizontalScroll">
            <a:avLst>
              <a:gd name="adj" fmla="val 12500"/>
            </a:avLst>
          </a:prstGeom>
          <a:solidFill>
            <a:srgbClr val="FFF597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+mn-lt"/>
              </a:rPr>
              <a:t>«Перестань болтать, </a:t>
            </a:r>
          </a:p>
          <a:p>
            <a:pPr algn="ctr" eaLnBrk="1" hangingPunct="1"/>
            <a:r>
              <a:rPr lang="ru-RU" altLang="ru-RU" sz="2000" b="1" dirty="0">
                <a:latin typeface="+mn-lt"/>
              </a:rPr>
              <a:t>ты мне мешаешь!»</a:t>
            </a:r>
          </a:p>
        </p:txBody>
      </p:sp>
    </p:spTree>
    <p:extLst>
      <p:ext uri="{BB962C8B-B14F-4D97-AF65-F5344CB8AC3E}">
        <p14:creationId xmlns:p14="http://schemas.microsoft.com/office/powerpoint/2010/main" val="152583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1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1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1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1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1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1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2" dur="2000" fill="hold"/>
                                        <p:tgtEl>
                                          <p:spTgt spid="717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7170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8" dur="2000" fill="hold"/>
                                        <p:tgtEl>
                                          <p:spTgt spid="717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0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 -3.7037E-7 L -0.25191 -0.1416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717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708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" presetClass="emph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2000" fill="hold"/>
                                        <p:tgtEl>
                                          <p:spTgt spid="7170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8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7" dur="2000" fill="hold"/>
                                        <p:tgtEl>
                                          <p:spTgt spid="717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9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 -1.11111E-6 L -0.25191 -0.120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717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6042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" presetClass="emph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2000" fill="hold"/>
                                        <p:tgtEl>
                                          <p:spTgt spid="7170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68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56" dur="2000" fill="hold"/>
                                        <p:tgtEl>
                                          <p:spTgt spid="717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-1.85185E-6 L 0.24427 -0.27801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717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" y="-13912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3" presetClass="emph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2000" fill="hold"/>
                                        <p:tgtEl>
                                          <p:spTgt spid="7170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L -2.5E-6 -0.21504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717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76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2000" fill="hold"/>
                                        <p:tgtEl>
                                          <p:spTgt spid="7170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81481E-6 L -2.5E-6 -0.22592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717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296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2000" fill="hold"/>
                                        <p:tgtEl>
                                          <p:spTgt spid="7170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7" grpId="0"/>
      <p:bldP spid="71703" grpId="0" animBg="1"/>
      <p:bldP spid="71703" grpId="1" animBg="1"/>
      <p:bldP spid="71703" grpId="2"/>
      <p:bldP spid="71704" grpId="0" animBg="1"/>
      <p:bldP spid="71704" grpId="1" animBg="1"/>
      <p:bldP spid="71704" grpId="2"/>
      <p:bldP spid="71705" grpId="0" animBg="1"/>
      <p:bldP spid="71705" grpId="1" animBg="1"/>
      <p:bldP spid="71705" grpId="2" animBg="1"/>
      <p:bldP spid="71705" grpId="3"/>
      <p:bldP spid="71706" grpId="0" animBg="1"/>
      <p:bldP spid="71706" grpId="1" animBg="1"/>
      <p:bldP spid="71706" grpId="2" animBg="1"/>
      <p:bldP spid="71706" grpId="3"/>
      <p:bldP spid="71707" grpId="0" animBg="1"/>
      <p:bldP spid="71707" grpId="1" animBg="1"/>
      <p:bldP spid="71707" grpId="2" animBg="1"/>
      <p:bldP spid="71707" grpId="3"/>
      <p:bldP spid="71708" grpId="0" animBg="1"/>
      <p:bldP spid="71708" grpId="1" animBg="1"/>
      <p:bldP spid="71708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0824" y="188913"/>
            <a:ext cx="8588375" cy="1079499"/>
          </a:xfrm>
          <a:noFill/>
        </p:spPr>
        <p:txBody>
          <a:bodyPr>
            <a:normAutofit lnSpcReduction="10000"/>
          </a:bodyPr>
          <a:lstStyle/>
          <a:p>
            <a:pPr algn="r" eaLnBrk="1" hangingPunct="1">
              <a:buFontTx/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Шаг третий</a:t>
            </a:r>
          </a:p>
          <a:p>
            <a:pPr algn="ctr" eaLnBrk="1" hangingPunct="1">
              <a:buFontTx/>
              <a:buNone/>
            </a:pPr>
            <a:r>
              <a:rPr lang="ru-RU" altLang="ru-RU" sz="2800" b="1" i="1" dirty="0" smtClean="0">
                <a:solidFill>
                  <a:schemeClr val="folHlink"/>
                </a:solidFill>
              </a:rPr>
              <a:t> </a:t>
            </a:r>
            <a:r>
              <a:rPr lang="ru-RU" altLang="ru-RU" sz="2800" b="1" dirty="0" smtClean="0">
                <a:solidFill>
                  <a:schemeClr val="folHlink"/>
                </a:solidFill>
              </a:rPr>
              <a:t>Использовать </a:t>
            </a:r>
            <a:r>
              <a:rPr lang="ru-RU" altLang="ru-RU" sz="2800" b="1" dirty="0" smtClean="0">
                <a:solidFill>
                  <a:schemeClr val="folHlink"/>
                </a:solidFill>
              </a:rPr>
              <a:t>высказывания в </a:t>
            </a:r>
            <a:r>
              <a:rPr lang="ru-RU" altLang="ru-RU" sz="2800" b="1" dirty="0" smtClean="0">
                <a:solidFill>
                  <a:schemeClr val="folHlink"/>
                </a:solidFill>
              </a:rPr>
              <a:t>безличной форме</a:t>
            </a:r>
          </a:p>
          <a:p>
            <a:pPr algn="ctr" eaLnBrk="1" hangingPunct="1"/>
            <a:endParaRPr lang="ru-RU" altLang="ru-RU" b="1" i="1" dirty="0" smtClean="0">
              <a:solidFill>
                <a:schemeClr val="folHlink"/>
              </a:solidFill>
            </a:endParaRPr>
          </a:p>
          <a:p>
            <a:pPr algn="ctr" eaLnBrk="1" hangingPunct="1">
              <a:buFontTx/>
              <a:buNone/>
            </a:pPr>
            <a:endParaRPr lang="ru-RU" altLang="ru-RU" sz="2800" b="1" i="1" dirty="0" smtClean="0">
              <a:solidFill>
                <a:schemeClr val="folHlink"/>
              </a:solidFill>
            </a:endParaRPr>
          </a:p>
        </p:txBody>
      </p:sp>
      <p:sp>
        <p:nvSpPr>
          <p:cNvPr id="79878" name="AutoShape 6"/>
          <p:cNvSpPr>
            <a:spLocks noChangeArrowheads="1"/>
          </p:cNvSpPr>
          <p:nvPr/>
        </p:nvSpPr>
        <p:spPr bwMode="auto">
          <a:xfrm>
            <a:off x="3419475" y="1484313"/>
            <a:ext cx="4465638" cy="1081087"/>
          </a:xfrm>
          <a:prstGeom prst="horizontalScroll">
            <a:avLst>
              <a:gd name="adj" fmla="val 12500"/>
            </a:avLst>
          </a:prstGeom>
          <a:solidFill>
            <a:srgbClr val="FFF59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accent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+mn-lt"/>
              </a:rPr>
              <a:t>«Меня возмущает </a:t>
            </a:r>
          </a:p>
          <a:p>
            <a:pPr algn="ctr" eaLnBrk="1" hangingPunct="1"/>
            <a:r>
              <a:rPr lang="ru-RU" altLang="ru-RU" sz="2000" b="1" dirty="0">
                <a:latin typeface="+mn-lt"/>
              </a:rPr>
              <a:t>твоя безалаберность!»</a:t>
            </a:r>
          </a:p>
        </p:txBody>
      </p:sp>
      <p:sp>
        <p:nvSpPr>
          <p:cNvPr id="79879" name="AutoShape 7"/>
          <p:cNvSpPr>
            <a:spLocks noChangeArrowheads="1"/>
          </p:cNvSpPr>
          <p:nvPr/>
        </p:nvSpPr>
        <p:spPr bwMode="auto">
          <a:xfrm>
            <a:off x="3276600" y="4148138"/>
            <a:ext cx="4465638" cy="1081087"/>
          </a:xfrm>
          <a:prstGeom prst="horizontalScroll">
            <a:avLst>
              <a:gd name="adj" fmla="val 12500"/>
            </a:avLst>
          </a:prstGeom>
          <a:solidFill>
            <a:srgbClr val="FFF597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accent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+mn-lt"/>
              </a:rPr>
              <a:t>«Мне неприятно, </a:t>
            </a:r>
          </a:p>
          <a:p>
            <a:pPr algn="ctr" eaLnBrk="1" hangingPunct="1"/>
            <a:r>
              <a:rPr lang="ru-RU" altLang="ru-RU" sz="2000" b="1" dirty="0">
                <a:latin typeface="+mn-lt"/>
              </a:rPr>
              <a:t>что ты такая </a:t>
            </a:r>
            <a:r>
              <a:rPr lang="ru-RU" altLang="ru-RU" sz="2000" b="1" dirty="0" err="1">
                <a:latin typeface="+mn-lt"/>
              </a:rPr>
              <a:t>неряха</a:t>
            </a:r>
            <a:r>
              <a:rPr lang="ru-RU" altLang="ru-RU" sz="2000" b="1" dirty="0">
                <a:latin typeface="+mn-lt"/>
              </a:rPr>
              <a:t>!»</a:t>
            </a:r>
          </a:p>
        </p:txBody>
      </p:sp>
      <p:sp>
        <p:nvSpPr>
          <p:cNvPr id="79882" name="AutoShape 10"/>
          <p:cNvSpPr>
            <a:spLocks noChangeArrowheads="1"/>
          </p:cNvSpPr>
          <p:nvPr/>
        </p:nvSpPr>
        <p:spPr bwMode="auto">
          <a:xfrm>
            <a:off x="3348038" y="5300663"/>
            <a:ext cx="4392612" cy="1484312"/>
          </a:xfrm>
          <a:prstGeom prst="wedgeEllipseCallout">
            <a:avLst>
              <a:gd name="adj1" fmla="val -44870"/>
              <a:gd name="adj2" fmla="val -71495"/>
            </a:avLst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rgbClr val="006800">
                <a:alpha val="50000"/>
              </a:srgbClr>
            </a:outerShdw>
          </a:effec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+mn-lt"/>
              </a:rPr>
              <a:t>«Мне неприятно проверять неаккуратные работы».</a:t>
            </a:r>
          </a:p>
        </p:txBody>
      </p:sp>
      <p:sp>
        <p:nvSpPr>
          <p:cNvPr id="79883" name="AutoShape 11"/>
          <p:cNvSpPr>
            <a:spLocks noChangeArrowheads="1"/>
          </p:cNvSpPr>
          <p:nvPr/>
        </p:nvSpPr>
        <p:spPr bwMode="auto">
          <a:xfrm>
            <a:off x="3563938" y="2709863"/>
            <a:ext cx="4319587" cy="1295400"/>
          </a:xfrm>
          <a:prstGeom prst="wedgeEllipseCallout">
            <a:avLst>
              <a:gd name="adj1" fmla="val -46583"/>
              <a:gd name="adj2" fmla="val -78556"/>
            </a:avLst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rgbClr val="006800">
                <a:alpha val="50000"/>
              </a:srgbClr>
            </a:outerShdw>
          </a:effec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+mn-lt"/>
              </a:rPr>
              <a:t>«Меня возмущает, когда не выполнено домашнее задание». </a:t>
            </a:r>
          </a:p>
        </p:txBody>
      </p:sp>
      <p:sp>
        <p:nvSpPr>
          <p:cNvPr id="79884" name="AutoShape 12"/>
          <p:cNvSpPr>
            <a:spLocks noChangeArrowheads="1"/>
          </p:cNvSpPr>
          <p:nvPr/>
        </p:nvSpPr>
        <p:spPr bwMode="auto">
          <a:xfrm>
            <a:off x="395288" y="1412875"/>
            <a:ext cx="3024187" cy="1223963"/>
          </a:xfrm>
          <a:prstGeom prst="rightArrowCallout">
            <a:avLst>
              <a:gd name="adj1" fmla="val 28194"/>
              <a:gd name="adj2" fmla="val 25000"/>
              <a:gd name="adj3" fmla="val 21528"/>
              <a:gd name="adj4" fmla="val 84199"/>
            </a:avLst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accent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+mn-lt"/>
              </a:rPr>
              <a:t>Ученик не выполнил </a:t>
            </a:r>
          </a:p>
          <a:p>
            <a:pPr algn="ctr" eaLnBrk="1" hangingPunct="1"/>
            <a:r>
              <a:rPr lang="ru-RU" altLang="ru-RU" sz="2000" b="1" dirty="0">
                <a:latin typeface="+mn-lt"/>
              </a:rPr>
              <a:t>домашнее задание</a:t>
            </a:r>
          </a:p>
        </p:txBody>
      </p:sp>
      <p:sp>
        <p:nvSpPr>
          <p:cNvPr id="79885" name="AutoShape 13"/>
          <p:cNvSpPr>
            <a:spLocks noChangeArrowheads="1"/>
          </p:cNvSpPr>
          <p:nvPr/>
        </p:nvSpPr>
        <p:spPr bwMode="auto">
          <a:xfrm>
            <a:off x="250825" y="3644900"/>
            <a:ext cx="3025775" cy="1871663"/>
          </a:xfrm>
          <a:prstGeom prst="rightArrowCallout">
            <a:avLst>
              <a:gd name="adj1" fmla="val 28194"/>
              <a:gd name="adj2" fmla="val 25000"/>
              <a:gd name="adj3" fmla="val 14086"/>
              <a:gd name="adj4" fmla="val 84199"/>
            </a:avLst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accent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b="1" dirty="0" smtClean="0">
              <a:latin typeface="+mn-lt"/>
            </a:endParaRPr>
          </a:p>
          <a:p>
            <a:pPr algn="ctr" eaLnBrk="1" hangingPunct="1"/>
            <a:r>
              <a:rPr lang="ru-RU" altLang="ru-RU" b="1" dirty="0" smtClean="0">
                <a:latin typeface="+mn-lt"/>
              </a:rPr>
              <a:t>У </a:t>
            </a:r>
            <a:r>
              <a:rPr lang="ru-RU" altLang="ru-RU" b="1" dirty="0">
                <a:latin typeface="+mn-lt"/>
              </a:rPr>
              <a:t>ученицы в </a:t>
            </a:r>
          </a:p>
          <a:p>
            <a:pPr algn="ctr" eaLnBrk="1" hangingPunct="1"/>
            <a:r>
              <a:rPr lang="ru-RU" altLang="ru-RU" b="1" dirty="0">
                <a:latin typeface="+mn-lt"/>
              </a:rPr>
              <a:t>т</a:t>
            </a:r>
            <a:r>
              <a:rPr lang="ru-RU" altLang="ru-RU" b="1" dirty="0" smtClean="0">
                <a:latin typeface="+mn-lt"/>
              </a:rPr>
              <a:t>етради «</a:t>
            </a:r>
            <a:r>
              <a:rPr lang="ru-RU" altLang="ru-RU" b="1" dirty="0">
                <a:latin typeface="+mn-lt"/>
              </a:rPr>
              <a:t>грязь», </a:t>
            </a:r>
          </a:p>
          <a:p>
            <a:pPr algn="ctr" eaLnBrk="1" hangingPunct="1"/>
            <a:r>
              <a:rPr lang="ru-RU" altLang="ru-RU" b="1" dirty="0">
                <a:latin typeface="+mn-lt"/>
              </a:rPr>
              <a:t>из-за чего </a:t>
            </a:r>
            <a:r>
              <a:rPr lang="ru-RU" altLang="ru-RU" b="1" dirty="0" smtClean="0">
                <a:latin typeface="+mn-lt"/>
              </a:rPr>
              <a:t>вы </a:t>
            </a:r>
          </a:p>
          <a:p>
            <a:pPr algn="ctr" eaLnBrk="1" hangingPunct="1"/>
            <a:r>
              <a:rPr lang="ru-RU" altLang="ru-RU" b="1" dirty="0" smtClean="0">
                <a:latin typeface="+mn-lt"/>
              </a:rPr>
              <a:t>вынуждены </a:t>
            </a:r>
            <a:endParaRPr lang="ru-RU" altLang="ru-RU" b="1" dirty="0">
              <a:latin typeface="+mn-lt"/>
            </a:endParaRPr>
          </a:p>
          <a:p>
            <a:pPr algn="ctr" eaLnBrk="1" hangingPunct="1"/>
            <a:r>
              <a:rPr lang="ru-RU" altLang="ru-RU" b="1" dirty="0">
                <a:latin typeface="+mn-lt"/>
              </a:rPr>
              <a:t>постоянно </a:t>
            </a:r>
            <a:r>
              <a:rPr lang="ru-RU" altLang="ru-RU" b="1" dirty="0" smtClean="0">
                <a:latin typeface="+mn-lt"/>
              </a:rPr>
              <a:t>снижать </a:t>
            </a:r>
          </a:p>
          <a:p>
            <a:pPr algn="ctr" eaLnBrk="1" hangingPunct="1"/>
            <a:r>
              <a:rPr lang="ru-RU" altLang="ru-RU" b="1" dirty="0" smtClean="0">
                <a:latin typeface="+mn-lt"/>
              </a:rPr>
              <a:t>отметки</a:t>
            </a:r>
            <a:endParaRPr lang="ru-RU" altLang="ru-RU" b="1" dirty="0">
              <a:latin typeface="+mn-lt"/>
            </a:endParaRPr>
          </a:p>
          <a:p>
            <a:pPr algn="ctr" eaLnBrk="1" hangingPunct="1"/>
            <a:endParaRPr lang="ru-RU" altLang="ru-RU" b="1" i="1" dirty="0"/>
          </a:p>
        </p:txBody>
      </p:sp>
    </p:spTree>
    <p:extLst>
      <p:ext uri="{BB962C8B-B14F-4D97-AF65-F5344CB8AC3E}">
        <p14:creationId xmlns:p14="http://schemas.microsoft.com/office/powerpoint/2010/main" val="2580006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9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98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9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9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9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9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79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79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7" grpId="0" build="p"/>
      <p:bldP spid="79878" grpId="0" animBg="1"/>
      <p:bldP spid="79879" grpId="0" animBg="1"/>
      <p:bldP spid="79882" grpId="0" animBg="1"/>
      <p:bldP spid="79883" grpId="0" animBg="1"/>
      <p:bldP spid="79884" grpId="0" animBg="1"/>
      <p:bldP spid="7988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AutoShape 3"/>
          <p:cNvSpPr>
            <a:spLocks noChangeArrowheads="1"/>
          </p:cNvSpPr>
          <p:nvPr/>
        </p:nvSpPr>
        <p:spPr bwMode="auto">
          <a:xfrm>
            <a:off x="2627313" y="549275"/>
            <a:ext cx="3889375" cy="1439863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hlink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1" dirty="0">
                <a:solidFill>
                  <a:srgbClr val="C00000"/>
                </a:solidFill>
                <a:latin typeface="+mn-lt"/>
              </a:rPr>
              <a:t>«я-сообщение»</a:t>
            </a:r>
          </a:p>
        </p:txBody>
      </p:sp>
      <p:sp>
        <p:nvSpPr>
          <p:cNvPr id="84996" name="AutoShape 4"/>
          <p:cNvSpPr>
            <a:spLocks noChangeArrowheads="1"/>
          </p:cNvSpPr>
          <p:nvPr/>
        </p:nvSpPr>
        <p:spPr bwMode="auto">
          <a:xfrm>
            <a:off x="6157913" y="2565400"/>
            <a:ext cx="2735262" cy="1368425"/>
          </a:xfrm>
          <a:prstGeom prst="roundRect">
            <a:avLst>
              <a:gd name="adj" fmla="val 16667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folHlink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solidFill>
                  <a:srgbClr val="FF0000"/>
                </a:solidFill>
                <a:latin typeface="+mn-lt"/>
              </a:rPr>
              <a:t>3 шаг</a:t>
            </a:r>
          </a:p>
          <a:p>
            <a:pPr algn="ctr" eaLnBrk="1" hangingPunct="1"/>
            <a:r>
              <a:rPr lang="ru-RU" altLang="ru-RU" sz="2000" b="1" dirty="0">
                <a:latin typeface="+mn-lt"/>
              </a:rPr>
              <a:t>СФОРМУЛИРОВАТЬ </a:t>
            </a:r>
          </a:p>
          <a:p>
            <a:pPr algn="ctr" eaLnBrk="1" hangingPunct="1"/>
            <a:r>
              <a:rPr lang="ru-RU" altLang="ru-RU" sz="2000" b="1" dirty="0">
                <a:latin typeface="+mn-lt"/>
              </a:rPr>
              <a:t>ВЫСКАЗЫВАНИЕ </a:t>
            </a:r>
          </a:p>
          <a:p>
            <a:pPr algn="ctr" eaLnBrk="1" hangingPunct="1"/>
            <a:r>
              <a:rPr lang="ru-RU" altLang="ru-RU" sz="2000" b="1" dirty="0">
                <a:latin typeface="+mn-lt"/>
              </a:rPr>
              <a:t>В БЕЗЛИЧНОЙ ФОРМЕ</a:t>
            </a:r>
          </a:p>
        </p:txBody>
      </p:sp>
      <p:sp>
        <p:nvSpPr>
          <p:cNvPr id="84997" name="AutoShape 5"/>
          <p:cNvSpPr>
            <a:spLocks noChangeArrowheads="1"/>
          </p:cNvSpPr>
          <p:nvPr/>
        </p:nvSpPr>
        <p:spPr bwMode="auto">
          <a:xfrm>
            <a:off x="3059113" y="4797425"/>
            <a:ext cx="2736850" cy="107950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folHlink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solidFill>
                  <a:srgbClr val="FF0000"/>
                </a:solidFill>
                <a:latin typeface="+mn-lt"/>
              </a:rPr>
              <a:t>2 шаг</a:t>
            </a:r>
          </a:p>
          <a:p>
            <a:pPr algn="ctr" eaLnBrk="1" hangingPunct="1"/>
            <a:r>
              <a:rPr lang="ru-RU" altLang="ru-RU" sz="2000" b="1" dirty="0">
                <a:latin typeface="+mn-lt"/>
              </a:rPr>
              <a:t>ВЫРАЗИТЬ ЕГО </a:t>
            </a:r>
          </a:p>
          <a:p>
            <a:pPr algn="ctr" eaLnBrk="1" hangingPunct="1"/>
            <a:r>
              <a:rPr lang="ru-RU" altLang="ru-RU" sz="2000" b="1" dirty="0">
                <a:latin typeface="+mn-lt"/>
              </a:rPr>
              <a:t>ОТ ПЕРВОГО ЛИЦА</a:t>
            </a:r>
          </a:p>
        </p:txBody>
      </p:sp>
      <p:sp>
        <p:nvSpPr>
          <p:cNvPr id="84998" name="AutoShape 6"/>
          <p:cNvSpPr>
            <a:spLocks noChangeArrowheads="1"/>
          </p:cNvSpPr>
          <p:nvPr/>
        </p:nvSpPr>
        <p:spPr bwMode="auto">
          <a:xfrm>
            <a:off x="179388" y="2636838"/>
            <a:ext cx="2663825" cy="1079500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folHlink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solidFill>
                  <a:srgbClr val="FF0000"/>
                </a:solidFill>
                <a:latin typeface="+mn-lt"/>
              </a:rPr>
              <a:t>1 шаг </a:t>
            </a:r>
          </a:p>
          <a:p>
            <a:pPr algn="ctr" eaLnBrk="1" hangingPunct="1"/>
            <a:r>
              <a:rPr lang="ru-RU" altLang="ru-RU" sz="2000" b="1" dirty="0">
                <a:latin typeface="+mn-lt"/>
              </a:rPr>
              <a:t>ОПРЕДЕЛИТЬ СВОЕ</a:t>
            </a:r>
          </a:p>
          <a:p>
            <a:pPr algn="ctr" eaLnBrk="1" hangingPunct="1"/>
            <a:r>
              <a:rPr lang="ru-RU" altLang="ru-RU" sz="2000" b="1" dirty="0">
                <a:latin typeface="+mn-lt"/>
              </a:rPr>
              <a:t>ЧУВСТВО</a:t>
            </a:r>
          </a:p>
        </p:txBody>
      </p:sp>
      <p:sp>
        <p:nvSpPr>
          <p:cNvPr id="84999" name="AutoShape 7"/>
          <p:cNvSpPr>
            <a:spLocks noChangeArrowheads="1"/>
          </p:cNvSpPr>
          <p:nvPr/>
        </p:nvSpPr>
        <p:spPr bwMode="auto">
          <a:xfrm rot="-2831050">
            <a:off x="1209675" y="4057650"/>
            <a:ext cx="1017588" cy="2078038"/>
          </a:xfrm>
          <a:prstGeom prst="curvedRightArrow">
            <a:avLst>
              <a:gd name="adj1" fmla="val 39982"/>
              <a:gd name="adj2" fmla="val 7806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5000" name="AutoShape 8"/>
          <p:cNvSpPr>
            <a:spLocks noChangeArrowheads="1"/>
          </p:cNvSpPr>
          <p:nvPr/>
        </p:nvSpPr>
        <p:spPr bwMode="auto">
          <a:xfrm rot="-8604534">
            <a:off x="6877050" y="3860800"/>
            <a:ext cx="1017588" cy="2078038"/>
          </a:xfrm>
          <a:prstGeom prst="curvedRightArrow">
            <a:avLst>
              <a:gd name="adj1" fmla="val 39982"/>
              <a:gd name="adj2" fmla="val 7806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5001" name="AutoShape 9"/>
          <p:cNvSpPr>
            <a:spLocks noChangeArrowheads="1"/>
          </p:cNvSpPr>
          <p:nvPr/>
        </p:nvSpPr>
        <p:spPr bwMode="auto">
          <a:xfrm rot="9536456">
            <a:off x="7010400" y="260350"/>
            <a:ext cx="1017588" cy="2078038"/>
          </a:xfrm>
          <a:prstGeom prst="curvedRightArrow">
            <a:avLst>
              <a:gd name="adj1" fmla="val 39982"/>
              <a:gd name="adj2" fmla="val 7806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5002" name="AutoShape 10"/>
          <p:cNvSpPr>
            <a:spLocks noChangeArrowheads="1"/>
          </p:cNvSpPr>
          <p:nvPr/>
        </p:nvSpPr>
        <p:spPr bwMode="auto">
          <a:xfrm rot="1791493">
            <a:off x="755650" y="404813"/>
            <a:ext cx="1017588" cy="2078037"/>
          </a:xfrm>
          <a:prstGeom prst="curvedRightArrow">
            <a:avLst>
              <a:gd name="adj1" fmla="val 39982"/>
              <a:gd name="adj2" fmla="val 7806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08548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4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4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50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50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5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4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4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4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50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50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5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5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5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5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animBg="1"/>
      <p:bldP spid="84996" grpId="0" animBg="1"/>
      <p:bldP spid="84997" grpId="0" animBg="1"/>
      <p:bldP spid="84998" grpId="0" animBg="1"/>
      <p:bldP spid="84999" grpId="0" animBg="1"/>
      <p:bldP spid="85000" grpId="0" animBg="1"/>
      <p:bldP spid="85001" grpId="0" animBg="1"/>
      <p:bldP spid="8500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0800" y="274638"/>
            <a:ext cx="6096000" cy="63976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Информация к размышлению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0800" y="990600"/>
            <a:ext cx="6096000" cy="5562600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>
                <a:solidFill>
                  <a:srgbClr val="00B050"/>
                </a:solidFill>
              </a:rPr>
              <a:t>Вкладывайте свою душу. </a:t>
            </a:r>
            <a:endParaRPr lang="ru-RU" b="1" i="1" dirty="0" smtClean="0">
              <a:solidFill>
                <a:srgbClr val="00B050"/>
              </a:solidFill>
            </a:endParaRPr>
          </a:p>
          <a:p>
            <a:pPr marL="0" indent="0" algn="just">
              <a:buNone/>
            </a:pPr>
            <a:r>
              <a:rPr lang="ru-RU" b="1" dirty="0" smtClean="0"/>
              <a:t>Не </a:t>
            </a:r>
            <a:r>
              <a:rPr lang="ru-RU" b="1" dirty="0"/>
              <a:t>разговаривайте с учеником отстраненно и безразлично. Старайтесь видеть в нем собеседника, а не только ученика. </a:t>
            </a:r>
            <a:endParaRPr lang="ru-RU" b="1" dirty="0" smtClean="0"/>
          </a:p>
          <a:p>
            <a:pPr marL="0" indent="0">
              <a:buNone/>
            </a:pPr>
            <a:endParaRPr lang="ru-RU" dirty="0"/>
          </a:p>
          <a:p>
            <a:r>
              <a:rPr lang="ru-RU" b="1" i="1" dirty="0">
                <a:solidFill>
                  <a:srgbClr val="00B050"/>
                </a:solidFill>
              </a:rPr>
              <a:t>Избегайте формального </a:t>
            </a:r>
            <a:r>
              <a:rPr lang="ru-RU" b="1" i="1" dirty="0" smtClean="0">
                <a:solidFill>
                  <a:srgbClr val="00B050"/>
                </a:solidFill>
              </a:rPr>
              <a:t>общения.</a:t>
            </a:r>
          </a:p>
          <a:p>
            <a:pPr marL="0" indent="0" algn="just">
              <a:buNone/>
            </a:pPr>
            <a:r>
              <a:rPr lang="ru-RU" b="1" dirty="0" smtClean="0"/>
              <a:t>Направляйте </a:t>
            </a:r>
            <a:r>
              <a:rPr lang="ru-RU" b="1" dirty="0"/>
              <a:t>свою активность на то, чтобы с каждым школьником возникал психологический контакт. Узнавайте интересы ребят, вникайте в их проблемы. </a:t>
            </a:r>
            <a:endParaRPr lang="ru-RU" b="1" dirty="0" smtClean="0"/>
          </a:p>
          <a:p>
            <a:endParaRPr lang="ru-RU" dirty="0"/>
          </a:p>
          <a:p>
            <a:r>
              <a:rPr lang="ru-RU" b="1" i="1" dirty="0">
                <a:solidFill>
                  <a:srgbClr val="00B050"/>
                </a:solidFill>
              </a:rPr>
              <a:t>Учитывайте индивидуальные и возрастные особенности учеников. </a:t>
            </a:r>
            <a:endParaRPr lang="ru-RU" dirty="0">
              <a:solidFill>
                <a:srgbClr val="00B050"/>
              </a:solidFill>
            </a:endParaRPr>
          </a:p>
          <a:p>
            <a:pPr marL="0" indent="0" algn="just">
              <a:buNone/>
            </a:pPr>
            <a:r>
              <a:rPr lang="ru-RU" b="1" dirty="0" smtClean="0"/>
              <a:t>Помните</a:t>
            </a:r>
            <a:r>
              <a:rPr lang="ru-RU" b="1" dirty="0"/>
              <a:t>, что младшему школьнику очень нужны любовь, поддержка и забота. Подросток стремится к равноправию. Юноша ждет уважения.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6977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71800" y="990600"/>
            <a:ext cx="5562600" cy="4525963"/>
          </a:xfrm>
        </p:spPr>
        <p:txBody>
          <a:bodyPr/>
          <a:lstStyle/>
          <a:p>
            <a:pPr marL="0" indent="0" algn="r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Учитель- человек, который может делать трудные вещи лёгкими.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Р. </a:t>
            </a:r>
            <a:r>
              <a:rPr lang="ru-RU" b="1" dirty="0" err="1" smtClean="0">
                <a:solidFill>
                  <a:srgbClr val="7030A0"/>
                </a:solidFill>
              </a:rPr>
              <a:t>Эмерсон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68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Фразы, которые помогут </a:t>
            </a:r>
            <a:r>
              <a:rPr lang="ru-RU" sz="2800" b="1" dirty="0">
                <a:solidFill>
                  <a:srgbClr val="C00000"/>
                </a:solidFill>
              </a:rPr>
              <a:t>вам устанавливать нормальные отношения </a:t>
            </a:r>
            <a:r>
              <a:rPr lang="ru-RU" sz="2800" b="1" dirty="0" smtClean="0">
                <a:solidFill>
                  <a:srgbClr val="C00000"/>
                </a:solidFill>
              </a:rPr>
              <a:t>с учениками и реакция на них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04225"/>
              </p:ext>
            </p:extLst>
          </p:nvPr>
        </p:nvGraphicFramePr>
        <p:xfrm>
          <a:off x="762001" y="1523998"/>
          <a:ext cx="7620000" cy="4690477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2539753"/>
                <a:gridCol w="2539753"/>
                <a:gridCol w="2540494"/>
              </a:tblGrid>
              <a:tr h="6576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Что говорит учитель?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Что слышит ученик?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576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Принятие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Ты хороший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Я хороший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576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Внимание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Я вижу тебя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Я что-то значу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576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Уважение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Спасибо тебе за…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Мои усилия замечены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59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Одобрение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Я знаю о тебе что-то замечательное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Я самостоятелен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576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Теплые чувства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Ты мне нравишься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Кто-то заботится обо мне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548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b="1" dirty="0" smtClean="0">
                <a:solidFill>
                  <a:srgbClr val="C00000"/>
                </a:solidFill>
              </a:rPr>
              <a:t>Рефлексия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35382" y="1143000"/>
            <a:ext cx="6400800" cy="44497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B0F0"/>
                </a:solidFill>
              </a:rPr>
              <a:t>Что вы вынесли </a:t>
            </a:r>
            <a:r>
              <a:rPr lang="ru-RU" b="1" dirty="0">
                <a:solidFill>
                  <a:srgbClr val="00B0F0"/>
                </a:solidFill>
              </a:rPr>
              <a:t>из занятия? </a:t>
            </a:r>
            <a:endParaRPr lang="ru-RU" b="1" dirty="0" smtClean="0">
              <a:solidFill>
                <a:srgbClr val="00B0F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FF0000"/>
                </a:solidFill>
              </a:rPr>
              <a:t>Чему научились?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B0F0"/>
                </a:solidFill>
              </a:rPr>
              <a:t>Что </a:t>
            </a:r>
            <a:r>
              <a:rPr lang="ru-RU" b="1" dirty="0">
                <a:solidFill>
                  <a:srgbClr val="00B0F0"/>
                </a:solidFill>
              </a:rPr>
              <a:t>хотел бы проанализировать в следующий раз? </a:t>
            </a:r>
            <a:endParaRPr lang="ru-RU" b="1" dirty="0" smtClean="0">
              <a:solidFill>
                <a:srgbClr val="00B0F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FF0000"/>
                </a:solidFill>
              </a:rPr>
              <a:t>Что </a:t>
            </a:r>
            <a:r>
              <a:rPr lang="ru-RU" b="1" dirty="0">
                <a:solidFill>
                  <a:srgbClr val="FF0000"/>
                </a:solidFill>
              </a:rPr>
              <a:t>понравилось, а что нет? 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B0F0"/>
                </a:solidFill>
              </a:rPr>
              <a:t>С </a:t>
            </a:r>
            <a:r>
              <a:rPr lang="ru-RU" b="1" dirty="0">
                <a:solidFill>
                  <a:srgbClr val="00B0F0"/>
                </a:solidFill>
              </a:rPr>
              <a:t>каким настроением вы уходите с занятия?</a:t>
            </a:r>
          </a:p>
          <a:p>
            <a:endParaRPr lang="ru-RU" dirty="0"/>
          </a:p>
        </p:txBody>
      </p:sp>
      <p:pic>
        <p:nvPicPr>
          <p:cNvPr id="10242" name="Picture 2" descr="http://lexres-vshdo.ucoz.ru/Hok/ecs_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661" y="4435416"/>
            <a:ext cx="2269139" cy="2314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60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0800" y="609600"/>
            <a:ext cx="6096000" cy="5516563"/>
          </a:xfrm>
        </p:spPr>
        <p:txBody>
          <a:bodyPr/>
          <a:lstStyle/>
          <a:p>
            <a:pPr marL="0" indent="0" algn="r">
              <a:buNone/>
            </a:pPr>
            <a:r>
              <a:rPr lang="ru-RU" b="1" dirty="0">
                <a:solidFill>
                  <a:srgbClr val="C00000"/>
                </a:solidFill>
              </a:rPr>
              <a:t>«Учитель живёт до тех пор, пока учится, если он перестаёт учиться – в нём умирает учитель». 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b="1" dirty="0" smtClean="0"/>
          </a:p>
          <a:p>
            <a:pPr marL="0" indent="0" algn="r">
              <a:buNone/>
            </a:pPr>
            <a:r>
              <a:rPr lang="ru-RU" b="1" dirty="0" smtClean="0"/>
              <a:t>К</a:t>
            </a:r>
            <a:r>
              <a:rPr lang="ru-RU" b="1" dirty="0"/>
              <a:t>. </a:t>
            </a:r>
            <a:r>
              <a:rPr lang="ru-RU" b="1" dirty="0" smtClean="0"/>
              <a:t>Ушинский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1807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motivator-74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849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/>
    </mc:Choice>
    <mc:Fallback>
      <p:transition spd="slow" advClick="0" advTm="7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9144001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571911">
            <a:off x="5920464" y="435978"/>
            <a:ext cx="31840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Right"/>
              <a:lightRig rig="threePt" dir="t"/>
            </a:scene3d>
          </a:bodyPr>
          <a:lstStyle/>
          <a:p>
            <a:pPr algn="ctr"/>
            <a:r>
              <a:rPr lang="ru-RU" sz="5400" b="1" dirty="0">
                <a:ln w="317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з</a:t>
            </a:r>
            <a:r>
              <a:rPr lang="ru-RU" sz="5400" b="1" cap="none" spc="0" dirty="0" smtClean="0">
                <a:ln w="3175">
                  <a:solidFill>
                    <a:schemeClr val="accent2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а работу </a:t>
            </a:r>
            <a:endParaRPr lang="ru-RU" sz="5400" b="1" cap="none" spc="0" dirty="0">
              <a:ln w="3175">
                <a:solidFill>
                  <a:schemeClr val="accent2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465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95600" y="1600200"/>
            <a:ext cx="5791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Быть учителем значит….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32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b="1" dirty="0" smtClean="0">
                <a:solidFill>
                  <a:srgbClr val="FF0000"/>
                </a:solidFill>
              </a:rPr>
              <a:t>Фото из конверта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438400" y="914400"/>
            <a:ext cx="6248400" cy="5211763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solidFill>
                  <a:srgbClr val="C00000"/>
                </a:solidFill>
              </a:rPr>
              <a:t>Команда </a:t>
            </a:r>
            <a:r>
              <a:rPr lang="ru-RU" sz="2800" b="1" u="sng" dirty="0">
                <a:solidFill>
                  <a:srgbClr val="C00000"/>
                </a:solidFill>
              </a:rPr>
              <a:t>№</a:t>
            </a:r>
            <a:r>
              <a:rPr lang="ru-RU" sz="2800" b="1" u="sng" dirty="0" smtClean="0">
                <a:solidFill>
                  <a:srgbClr val="C00000"/>
                </a:solidFill>
              </a:rPr>
              <a:t>1: </a:t>
            </a:r>
            <a:r>
              <a:rPr lang="ru-RU" sz="2800" b="1" dirty="0" smtClean="0">
                <a:solidFill>
                  <a:srgbClr val="0070C0"/>
                </a:solidFill>
              </a:rPr>
              <a:t>«</a:t>
            </a:r>
            <a:r>
              <a:rPr lang="ru-RU" sz="2800" b="1" dirty="0">
                <a:solidFill>
                  <a:srgbClr val="0070C0"/>
                </a:solidFill>
              </a:rPr>
              <a:t>На фотографии Иванов Петя. По итогам четверти у него почти одни тройки, есть один неуд. Глядя на фото, опишите этого мальчика</a:t>
            </a:r>
            <a:r>
              <a:rPr lang="ru-RU" sz="2800" b="1" dirty="0" smtClean="0">
                <a:solidFill>
                  <a:srgbClr val="0070C0"/>
                </a:solidFill>
              </a:rPr>
              <a:t>».</a:t>
            </a:r>
          </a:p>
          <a:p>
            <a:pPr marL="0" indent="0">
              <a:buNone/>
            </a:pPr>
            <a:r>
              <a:rPr lang="ru-RU" sz="2800" dirty="0" smtClean="0"/>
              <a:t> </a:t>
            </a:r>
          </a:p>
          <a:p>
            <a:r>
              <a:rPr lang="ru-RU" sz="2800" b="1" u="sng" dirty="0" smtClean="0">
                <a:solidFill>
                  <a:srgbClr val="C00000"/>
                </a:solidFill>
              </a:rPr>
              <a:t>Команда </a:t>
            </a:r>
            <a:r>
              <a:rPr lang="ru-RU" sz="2800" b="1" u="sng" dirty="0">
                <a:solidFill>
                  <a:srgbClr val="C00000"/>
                </a:solidFill>
              </a:rPr>
              <a:t>№</a:t>
            </a:r>
            <a:r>
              <a:rPr lang="ru-RU" sz="2800" b="1" u="sng" dirty="0" smtClean="0">
                <a:solidFill>
                  <a:srgbClr val="C00000"/>
                </a:solidFill>
              </a:rPr>
              <a:t>2: </a:t>
            </a:r>
            <a:r>
              <a:rPr lang="ru-RU" sz="2800" b="1" dirty="0" smtClean="0">
                <a:solidFill>
                  <a:srgbClr val="00B050"/>
                </a:solidFill>
              </a:rPr>
              <a:t>«На </a:t>
            </a:r>
            <a:r>
              <a:rPr lang="ru-RU" sz="2800" b="1" dirty="0">
                <a:solidFill>
                  <a:srgbClr val="00B050"/>
                </a:solidFill>
              </a:rPr>
              <a:t>фотографии Иванов Петя. По итогам четверти у него одни пятёрки, поведение примерное. Глядя на фото, опишите этого мальчика». </a:t>
            </a:r>
            <a:endParaRPr lang="ru-RU" sz="2800" b="1" dirty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810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Фото из конверта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xn--80aaaibnncimwj3ab4c.xn--p1ai/wp-content/uploads/2015/08/%D0%9D%D0%B0-%D1%83%D1%80%D0%BE%D0%BA%D0%B5-%D0%B2-%D1%88%D0%BA%D0%BE%D0%BB%D0%B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00200"/>
            <a:ext cx="7162799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7445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895600" y="428604"/>
            <a:ext cx="5791200" cy="600079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rgbClr val="C00000"/>
                </a:solidFill>
                <a:latin typeface="+mj-lt"/>
              </a:rPr>
              <a:t>Американский </a:t>
            </a:r>
            <a:r>
              <a:rPr lang="ru-RU" b="1" dirty="0">
                <a:solidFill>
                  <a:srgbClr val="C00000"/>
                </a:solidFill>
                <a:latin typeface="+mj-lt"/>
              </a:rPr>
              <a:t>психолог </a:t>
            </a:r>
            <a:endParaRPr lang="ru-RU" b="1" dirty="0" smtClean="0">
              <a:solidFill>
                <a:srgbClr val="C00000"/>
              </a:solidFill>
              <a:latin typeface="+mj-lt"/>
            </a:endParaRPr>
          </a:p>
          <a:p>
            <a:pPr>
              <a:spcBef>
                <a:spcPts val="0"/>
              </a:spcBef>
            </a:pPr>
            <a:r>
              <a:rPr lang="ru-RU" b="1" dirty="0" err="1" smtClean="0">
                <a:solidFill>
                  <a:srgbClr val="C00000"/>
                </a:solidFill>
                <a:latin typeface="+mj-lt"/>
              </a:rPr>
              <a:t>Аллан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latin typeface="+mj-lt"/>
              </a:rPr>
              <a:t>Пиз</a:t>
            </a:r>
            <a:r>
              <a:rPr lang="ru-RU" sz="3200" b="1" dirty="0" smtClean="0">
                <a:solidFill>
                  <a:srgbClr val="C00000"/>
                </a:solidFill>
                <a:latin typeface="+mj-lt"/>
              </a:rPr>
              <a:t> в книге </a:t>
            </a:r>
            <a:r>
              <a:rPr lang="ru-RU" sz="3200" b="1" u="sng" dirty="0" smtClean="0">
                <a:solidFill>
                  <a:srgbClr val="C00000"/>
                </a:solidFill>
                <a:latin typeface="+mj-lt"/>
              </a:rPr>
              <a:t>«Язык телодвижений» </a:t>
            </a:r>
          </a:p>
          <a:p>
            <a:pPr>
              <a:spcBef>
                <a:spcPts val="0"/>
              </a:spcBef>
            </a:pPr>
            <a:r>
              <a:rPr lang="ru-RU" b="1" dirty="0">
                <a:solidFill>
                  <a:srgbClr val="C00000"/>
                </a:solidFill>
                <a:latin typeface="+mj-lt"/>
              </a:rPr>
              <a:t>у</a:t>
            </a:r>
            <a:r>
              <a:rPr lang="ru-RU" sz="3200" b="1" dirty="0" smtClean="0">
                <a:solidFill>
                  <a:srgbClr val="C00000"/>
                </a:solidFill>
                <a:latin typeface="+mj-lt"/>
              </a:rPr>
              <a:t>тверждал</a:t>
            </a:r>
            <a:r>
              <a:rPr lang="ru-RU" b="1" dirty="0">
                <a:solidFill>
                  <a:srgbClr val="C00000"/>
                </a:solidFill>
                <a:latin typeface="+mj-lt"/>
              </a:rPr>
              <a:t>:</a:t>
            </a:r>
            <a:r>
              <a:rPr lang="ru-RU" sz="3200" b="1" dirty="0" smtClean="0">
                <a:solidFill>
                  <a:srgbClr val="C00000"/>
                </a:solidFill>
                <a:latin typeface="+mj-lt"/>
              </a:rPr>
              <a:t> </a:t>
            </a:r>
          </a:p>
          <a:p>
            <a:pPr>
              <a:spcBef>
                <a:spcPts val="0"/>
              </a:spcBef>
            </a:pPr>
            <a:endParaRPr lang="ru-RU" sz="3200" b="1" dirty="0" smtClean="0">
              <a:solidFill>
                <a:srgbClr val="C00000"/>
              </a:solidFill>
              <a:latin typeface="+mj-lt"/>
            </a:endParaRPr>
          </a:p>
          <a:p>
            <a:pPr algn="just">
              <a:spcBef>
                <a:spcPts val="0"/>
              </a:spcBef>
            </a:pPr>
            <a:r>
              <a:rPr lang="ru-RU" b="1" dirty="0" smtClean="0">
                <a:solidFill>
                  <a:srgbClr val="0070C0"/>
                </a:solidFill>
                <a:latin typeface="+mj-lt"/>
              </a:rPr>
              <a:t>«Т</a:t>
            </a:r>
            <a:r>
              <a:rPr lang="ru-RU" sz="3200" b="1" dirty="0" smtClean="0">
                <a:solidFill>
                  <a:srgbClr val="0070C0"/>
                </a:solidFill>
                <a:latin typeface="+mj-lt"/>
              </a:rPr>
              <a:t>елефон создан для лжецов,</a:t>
            </a:r>
          </a:p>
          <a:p>
            <a:pPr algn="just">
              <a:spcBef>
                <a:spcPts val="0"/>
              </a:spcBef>
            </a:pPr>
            <a:r>
              <a:rPr lang="ru-RU" sz="3200" b="1" dirty="0" smtClean="0">
                <a:solidFill>
                  <a:srgbClr val="0070C0"/>
                </a:solidFill>
                <a:latin typeface="+mj-lt"/>
              </a:rPr>
              <a:t> так как мы не видим выражение лица и позы собеседника и нам тяжело оценить, говорит ли он нам правду». </a:t>
            </a:r>
            <a:r>
              <a:rPr lang="ru-RU" sz="3200" b="1" dirty="0" smtClean="0">
                <a:solidFill>
                  <a:srgbClr val="C00000"/>
                </a:solidFill>
                <a:latin typeface="+mj-lt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+mj-lt"/>
              </a:rPr>
            </a:br>
            <a:endParaRPr lang="ru-RU" sz="3200" b="1" dirty="0" smtClean="0">
              <a:solidFill>
                <a:srgbClr val="C00000"/>
              </a:solidFill>
              <a:latin typeface="+mj-lt"/>
            </a:endParaRPr>
          </a:p>
          <a:p>
            <a:endParaRPr lang="ru-RU" sz="3200" b="1" dirty="0" smtClean="0">
              <a:solidFill>
                <a:srgbClr val="C00000"/>
              </a:solidFill>
              <a:latin typeface="+mj-lt"/>
            </a:endParaRPr>
          </a:p>
          <a:p>
            <a:endParaRPr lang="ru-RU" sz="32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65464"/>
            <a:ext cx="2192422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3626884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4763"/>
            <a:ext cx="9169280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768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4763"/>
            <a:ext cx="9169279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207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4764"/>
            <a:ext cx="9169278" cy="685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859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868</Words>
  <Application>Microsoft Office PowerPoint</Application>
  <PresentationFormat>Экран (4:3)</PresentationFormat>
  <Paragraphs>154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Comic Sans MS</vt:lpstr>
      <vt:lpstr>Times New Roman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Фото из конверта</vt:lpstr>
      <vt:lpstr>Фото из конверта</vt:lpstr>
      <vt:lpstr>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делать,  когда нас с вами  переполняют эмоции? </vt:lpstr>
      <vt:lpstr>Шаг первый</vt:lpstr>
      <vt:lpstr>Шаг второй</vt:lpstr>
      <vt:lpstr>Презентация PowerPoint</vt:lpstr>
      <vt:lpstr>«Я-сообщения»     и    «Ты-сообщения»</vt:lpstr>
      <vt:lpstr>Презентация PowerPoint</vt:lpstr>
      <vt:lpstr>Презентация PowerPoint</vt:lpstr>
      <vt:lpstr>Информация к размышлению</vt:lpstr>
      <vt:lpstr>Фразы, которые помогут вам устанавливать нормальные отношения с учениками и реакция на них </vt:lpstr>
      <vt:lpstr>Рефлексия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Пилипенко</cp:lastModifiedBy>
  <cp:revision>16</cp:revision>
  <dcterms:created xsi:type="dcterms:W3CDTF">2013-10-20T14:43:13Z</dcterms:created>
  <dcterms:modified xsi:type="dcterms:W3CDTF">2015-12-14T17:50:32Z</dcterms:modified>
</cp:coreProperties>
</file>