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673" r:id="rId3"/>
    <p:sldId id="771" r:id="rId4"/>
    <p:sldId id="725" r:id="rId5"/>
    <p:sldId id="727" r:id="rId6"/>
    <p:sldId id="693" r:id="rId7"/>
    <p:sldId id="770" r:id="rId8"/>
    <p:sldId id="757" r:id="rId9"/>
    <p:sldId id="746" r:id="rId10"/>
    <p:sldId id="686" r:id="rId11"/>
    <p:sldId id="687" r:id="rId12"/>
    <p:sldId id="688" r:id="rId13"/>
    <p:sldId id="689" r:id="rId14"/>
    <p:sldId id="690" r:id="rId15"/>
    <p:sldId id="710" r:id="rId16"/>
    <p:sldId id="610" r:id="rId17"/>
    <p:sldId id="677" r:id="rId18"/>
    <p:sldId id="685" r:id="rId19"/>
  </p:sldIdLst>
  <p:sldSz cx="9144000" cy="6858000" type="screen4x3"/>
  <p:notesSz cx="6858000" cy="9144000"/>
  <p:defaultTextStyle>
    <a:defPPr>
      <a:defRPr lang="ru-RU"/>
    </a:defPPr>
    <a:lvl1pPr marL="0" lvl="0"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vl6pPr marL="2286000" lvl="5"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6pPr>
    <a:lvl7pPr marL="2743200" lvl="6"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7pPr>
    <a:lvl8pPr marL="3200400" lvl="7"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8pPr>
    <a:lvl9pPr marL="3657600" lvl="8"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FF"/>
    <a:srgbClr val="0066FF"/>
    <a:srgbClr val="B0AC00"/>
    <a:srgbClr val="B93911"/>
    <a:srgbClr val="FFCC00"/>
    <a:srgbClr val="FFCC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0432"/>
    <p:restoredTop sz="99170"/>
  </p:normalViewPr>
  <p:slideViewPr>
    <p:cSldViewPr snapToGrid="0" showGuides="1">
      <p:cViewPr varScale="1">
        <p:scale>
          <a:sx n="72" d="100"/>
          <a:sy n="72" d="100"/>
        </p:scale>
        <p:origin x="-1092" y="-102"/>
      </p:cViewPr>
      <p:guideLst>
        <p:guide orient="horz" pos="2163"/>
        <p:guide pos="2814"/>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50" d="100"/>
        <a:sy n="50" d="100"/>
      </p:scale>
      <p:origin x="0" y="150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52258"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defRPr b="0">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ru-RU"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2259"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b="0">
                <a:cs typeface="+mn-cs"/>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ru-RU"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9700"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52261"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Образец текста</a:t>
            </a:r>
            <a:endPar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Второй уровень</a:t>
            </a:r>
            <a:endPar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Третий уровень</a:t>
            </a:r>
            <a:endPar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Четвертый уровень</a:t>
            </a:r>
            <a:endPar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Пятый уровень</a:t>
            </a:r>
            <a:endParaRPr kumimoji="0" lang="ru-RU"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352262"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defRPr b="0">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ru-RU"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2263"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buNone/>
            </a:pPr>
            <a:fld id="{9A0DB2DC-4C9A-4742-B13C-FB6460FD3503}" type="slidenum">
              <a:rPr lang="ru-RU" b="0" dirty="0"/>
            </a:fld>
            <a:endParaRPr lang="ru-RU" b="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rotWithShape="0">
          <a:blip r:embed="rId2"/>
          <a:stretch>
            <a:fillRect/>
          </a:stretch>
        </a:blip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ctrTitle"/>
          </p:nvPr>
        </p:nvSpPr>
        <p:spPr>
          <a:xfrm>
            <a:off x="685800" y="2130425"/>
            <a:ext cx="7772400" cy="1470025"/>
          </a:xfrm>
        </p:spPr>
        <p:txBody>
          <a:bodyPr/>
          <a:lstStyle>
            <a:lvl1pPr algn="ctr">
              <a:defRPr/>
            </a:lvl1pPr>
          </a:lstStyle>
          <a:p>
            <a:r>
              <a:rPr lang="en-US"/>
              <a:t>Образец заголовка</a:t>
            </a:r>
            <a:endParaRPr lang="en-US"/>
          </a:p>
        </p:txBody>
      </p:sp>
      <p:sp>
        <p:nvSpPr>
          <p:cNvPr id="266243"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Образец подзаголовка</a:t>
            </a:r>
            <a:endParaRPr lang="en-US"/>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1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1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Объект">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1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endParaRPr lang="ru-RU" smtClean="0"/>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1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1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u-RU"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7" name="Rectangle 4"/>
          <p:cNvSpPr>
            <a:spLocks noGrp="1" noChangeArrowheads="1"/>
          </p:cNvSpPr>
          <p:nvPr>
            <p:ph type="dt" sz="half" idx="1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buNone/>
            </a:pPr>
            <a:fld id="{9A0DB2DC-4C9A-4742-B13C-FB6460FD3503}" type="slidenum">
              <a:rPr lang="en-US" altLang="x-none" dirty="0"/>
            </a:fld>
            <a:endParaRPr lang="en-US" altLang="x-none" dirty="0"/>
          </a:p>
        </p:txBody>
      </p:sp>
    </p:spTree>
  </p:cSld>
  <p:clrMapOvr>
    <a:masterClrMapping/>
  </p:clrMapOvr>
  <p:transition spd="slow">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2.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6"/>
          <a:stretch>
            <a:fillRect/>
          </a:stretch>
        </a:blip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en-US" altLang="x-none" dirty="0"/>
              <a:t>Образец заголовка</a:t>
            </a:r>
            <a:endParaRPr lang="en-US" altLang="x-none"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en-US" altLang="x-none" dirty="0"/>
              <a:t>Образец текста</a:t>
            </a:r>
            <a:endParaRPr lang="en-US" altLang="x-none" dirty="0"/>
          </a:p>
          <a:p>
            <a:pPr lvl="1"/>
            <a:r>
              <a:rPr lang="en-US" altLang="x-none" dirty="0"/>
              <a:t>Второй уровень</a:t>
            </a:r>
            <a:endParaRPr lang="en-US" altLang="x-none" dirty="0"/>
          </a:p>
          <a:p>
            <a:pPr lvl="2"/>
            <a:r>
              <a:rPr lang="en-US" altLang="x-none" dirty="0"/>
              <a:t>Третий уровень</a:t>
            </a:r>
            <a:endParaRPr lang="en-US" altLang="x-none" dirty="0"/>
          </a:p>
          <a:p>
            <a:pPr lvl="3"/>
            <a:r>
              <a:rPr lang="en-US" altLang="x-none" dirty="0"/>
              <a:t>Четвертый уровень</a:t>
            </a:r>
            <a:endParaRPr lang="en-US" altLang="x-none" dirty="0"/>
          </a:p>
          <a:p>
            <a:pPr lvl="4"/>
            <a:r>
              <a:rPr lang="en-US" altLang="x-none" dirty="0"/>
              <a:t>Пятый уровень</a:t>
            </a:r>
            <a:endParaRPr lang="en-US" altLang="x-none" dirty="0"/>
          </a:p>
        </p:txBody>
      </p:sp>
      <p:sp>
        <p:nvSpPr>
          <p:cNvPr id="26522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l">
              <a:defRPr sz="1400" b="0">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6522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sz="1400" b="0">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65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vl1pPr>
          </a:lstStyle>
          <a:p>
            <a:pPr lvl="0" eaLnBrk="1" hangingPunct="1">
              <a:buNone/>
            </a:pPr>
            <a:fld id="{9A0DB2DC-4C9A-4742-B13C-FB6460FD3503}" type="slidenum">
              <a:rPr lang="en-US" altLang="x-none" dirty="0">
                <a:latin typeface="Arial" panose="020B0604020202020204" pitchFamily="34" charset="0"/>
              </a:rPr>
            </a:fld>
            <a:endParaRPr lang="en-US" altLang="x-none"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slow"/>
  <p:timing>
    <p:tnLst>
      <p:par>
        <p:cTn id="1" dur="indefinite" restart="never" nodeType="tmRoot"/>
      </p:par>
    </p:tnLst>
  </p:timing>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jpeg"/><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pic>
        <p:nvPicPr>
          <p:cNvPr id="17411" name="Рисунок 3" descr="логотип для голограммы.gif"/>
          <p:cNvPicPr>
            <a:picLocks noChangeAspect="1"/>
          </p:cNvPicPr>
          <p:nvPr/>
        </p:nvPicPr>
        <p:blipFill>
          <a:blip r:embed="rId1"/>
          <a:stretch>
            <a:fillRect/>
          </a:stretch>
        </p:blipFill>
        <p:spPr>
          <a:xfrm>
            <a:off x="257175" y="2804795"/>
            <a:ext cx="1336675" cy="2466340"/>
          </a:xfrm>
          <a:prstGeom prst="rect">
            <a:avLst/>
          </a:prstGeom>
          <a:noFill/>
          <a:ln w="9525">
            <a:noFill/>
          </a:ln>
        </p:spPr>
      </p:pic>
      <p:sp>
        <p:nvSpPr>
          <p:cNvPr id="17412" name="Rectangle 7"/>
          <p:cNvSpPr>
            <a:spLocks noGrp="1"/>
          </p:cNvSpPr>
          <p:nvPr>
            <p:ph type="title" idx="4294967295"/>
          </p:nvPr>
        </p:nvSpPr>
        <p:spPr>
          <a:xfrm>
            <a:off x="188913" y="688975"/>
            <a:ext cx="8674100" cy="2982913"/>
          </a:xfrm>
        </p:spPr>
        <p:txBody>
          <a:bodyPr vert="horz" wrap="square" lIns="91440" tIns="45720" rIns="91440" bIns="45720" anchor="ctr" anchorCtr="0"/>
          <a:p>
            <a:pPr algn="ctr" eaLnBrk="1" hangingPunct="1"/>
            <a:r>
              <a:rPr lang="en-US" sz="3600" b="1" i="1">
                <a:gradFill>
                  <a:gsLst>
                    <a:gs pos="0">
                      <a:srgbClr val="7B32B2"/>
                    </a:gs>
                    <a:gs pos="100000">
                      <a:srgbClr val="401A5D"/>
                    </a:gs>
                  </a:gsLst>
                  <a:lin scaled="0"/>
                </a:gradFill>
                <a:latin typeface="Trebuchet MS" panose="020B0603020202020204"/>
                <a:ea typeface="Trebuchet MS" panose="020B0603020202020204"/>
                <a:cs typeface="Trebuchet MS" panose="020B0603020202020204"/>
                <a:sym typeface="Trebuchet MS" panose="020B0603020202020204"/>
              </a:rPr>
              <a:t>Работа с детьми, освобожденными</a:t>
            </a:r>
            <a:br>
              <a:rPr lang="en-US" sz="3600" b="1" i="1">
                <a:gradFill>
                  <a:gsLst>
                    <a:gs pos="0">
                      <a:srgbClr val="7B32B2"/>
                    </a:gs>
                    <a:gs pos="100000">
                      <a:srgbClr val="401A5D"/>
                    </a:gs>
                  </a:gsLst>
                  <a:lin scaled="0"/>
                </a:gradFill>
                <a:latin typeface="Trebuchet MS" panose="020B0603020202020204"/>
                <a:ea typeface="Trebuchet MS" panose="020B0603020202020204"/>
                <a:cs typeface="Trebuchet MS" panose="020B0603020202020204"/>
                <a:sym typeface="Trebuchet MS" panose="020B0603020202020204"/>
              </a:rPr>
            </a:br>
            <a:r>
              <a:rPr lang="en-US" sz="3600" b="1" i="1">
                <a:gradFill>
                  <a:gsLst>
                    <a:gs pos="0">
                      <a:srgbClr val="7B32B2"/>
                    </a:gs>
                    <a:gs pos="100000">
                      <a:srgbClr val="401A5D"/>
                    </a:gs>
                  </a:gsLst>
                  <a:lin scaled="0"/>
                </a:gradFill>
                <a:latin typeface="Trebuchet MS" panose="020B0603020202020204"/>
                <a:ea typeface="Trebuchet MS" panose="020B0603020202020204"/>
                <a:cs typeface="Trebuchet MS" panose="020B0603020202020204"/>
                <a:sym typeface="Trebuchet MS" panose="020B0603020202020204"/>
              </a:rPr>
              <a:t> от урока физической культуры</a:t>
            </a:r>
            <a:r>
              <a:rPr lang="ru-RU" altLang="en-US" sz="3600" b="1" i="1">
                <a:gradFill>
                  <a:gsLst>
                    <a:gs pos="0">
                      <a:srgbClr val="7B32B2"/>
                    </a:gs>
                    <a:gs pos="100000">
                      <a:srgbClr val="401A5D"/>
                    </a:gs>
                  </a:gsLst>
                  <a:lin scaled="0"/>
                </a:gradFill>
                <a:latin typeface="Trebuchet MS" panose="020B0603020202020204"/>
                <a:ea typeface="Trebuchet MS" panose="020B0603020202020204"/>
                <a:cs typeface="Trebuchet MS" panose="020B0603020202020204"/>
                <a:sym typeface="Trebuchet MS" panose="020B0603020202020204"/>
              </a:rPr>
              <a:t>.</a:t>
            </a:r>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697990" y="5001260"/>
            <a:ext cx="4772025" cy="1485900"/>
          </a:xfrm>
        </p:spPr>
        <p:txBody>
          <a:bodyPr vert="horz" wrap="square" lIns="91440" tIns="45720" rIns="91440" bIns="45720" anchor="t" anchorCtr="0"/>
          <a:p>
            <a:pPr marL="0" indent="0" eaLnBrk="1" hangingPunct="1">
              <a:lnSpc>
                <a:spcPct val="80000"/>
              </a:lnSpc>
              <a:buNone/>
            </a:pPr>
            <a:endParaRPr sz="1600" dirty="0"/>
          </a:p>
          <a:p>
            <a:pPr marL="63500" lvl="0" indent="0" algn="l" rtl="0">
              <a:lnSpc>
                <a:spcPct val="100000"/>
              </a:lnSpc>
              <a:spcBef>
                <a:spcPts val="0"/>
              </a:spcBef>
              <a:spcAft>
                <a:spcPts val="0"/>
              </a:spcAft>
              <a:buSzPts val="2400"/>
              <a:buNone/>
            </a:pP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Учитель физической культуры</a:t>
            </a:r>
            <a:endParaRPr lang="en-US" sz="2000" b="1" i="1" u="none">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endParaRPr>
          </a:p>
          <a:p>
            <a:pPr marL="63500" lvl="0" indent="0" algn="l" rtl="0">
              <a:lnSpc>
                <a:spcPct val="100000"/>
              </a:lnSpc>
              <a:spcBef>
                <a:spcPts val="300"/>
              </a:spcBef>
              <a:spcAft>
                <a:spcPts val="0"/>
              </a:spcAft>
              <a:buSzPts val="2400"/>
              <a:buNone/>
            </a:pPr>
            <a:r>
              <a:rPr lang="ru-RU" alt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Кулешо</a:t>
            </a: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ва </a:t>
            </a:r>
            <a:r>
              <a:rPr lang="ru-RU" alt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Татьяна</a:t>
            </a: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 </a:t>
            </a:r>
            <a:r>
              <a:rPr lang="ru-RU" alt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Ивановна</a:t>
            </a:r>
            <a:endParaRPr lang="en-US" sz="2000" b="1" i="1" u="none">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endParaRPr>
          </a:p>
          <a:p>
            <a:pPr marL="63500" lvl="0" indent="0" algn="l" rtl="0">
              <a:lnSpc>
                <a:spcPct val="100000"/>
              </a:lnSpc>
              <a:spcBef>
                <a:spcPts val="300"/>
              </a:spcBef>
              <a:spcAft>
                <a:spcPts val="0"/>
              </a:spcAft>
              <a:buSzPts val="2400"/>
              <a:buNone/>
            </a:pP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ГБОУ Ш</a:t>
            </a:r>
            <a:r>
              <a:rPr lang="ru-RU" alt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кола</a:t>
            </a: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 № 2</a:t>
            </a:r>
            <a:r>
              <a:rPr lang="ru-RU" alt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02</a:t>
            </a:r>
            <a:r>
              <a:rPr lang="en-US" sz="2000" b="1" i="1">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rPr>
              <a:t>5</a:t>
            </a:r>
            <a:endParaRPr lang="en-US" sz="2000" b="1" i="1" u="none">
              <a:gradFill>
                <a:gsLst>
                  <a:gs pos="0">
                    <a:srgbClr val="7B32B2"/>
                  </a:gs>
                  <a:gs pos="100000">
                    <a:srgbClr val="401A5D"/>
                  </a:gs>
                </a:gsLst>
                <a:lin scaled="0"/>
              </a:gradFill>
              <a:latin typeface="Georgia" panose="02040502050405020303"/>
              <a:ea typeface="Georgia" panose="02040502050405020303"/>
              <a:cs typeface="Georgia" panose="02040502050405020303"/>
              <a:sym typeface="Georgia" panose="02040502050405020303"/>
            </a:endParaRPr>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sp>
        <p:nvSpPr>
          <p:cNvPr id="561156" name="table" descr="с16-2"/>
          <p:cNvSpPr>
            <a:spLocks noEditPoints="1" noChangeArrowheads="1"/>
          </p:cNvSpPr>
          <p:nvPr/>
        </p:nvSpPr>
        <p:spPr bwMode="auto">
          <a:xfrm>
            <a:off x="6356350" y="3672205"/>
            <a:ext cx="2506980" cy="318643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blipFill dpi="0" rotWithShape="1">
            <a:blip r:embed="rId2" cstate="print">
              <a:lum bright="12000" contrast="12000"/>
            </a:blip>
            <a:srcRect/>
            <a:stretch>
              <a:fillRect/>
            </a:stretch>
          </a:blipFill>
          <a:ln w="9525">
            <a:noFill/>
            <a:miter lim="800000"/>
          </a:ln>
          <a:effectLst>
            <a:outerShdw dist="107763" dir="2700000" algn="ctr" rotWithShape="0">
              <a:srgbClr val="808080"/>
            </a:outerShdw>
          </a:effectLst>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ru-RU" sz="24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Tree>
  </p:cSld>
  <p:clrMapOvr>
    <a:masterClrMapping/>
  </p:clrMapOvr>
  <p:transition spd="slow">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189230" y="2026920"/>
            <a:ext cx="8674100" cy="4329430"/>
          </a:xfrm>
        </p:spPr>
        <p:txBody>
          <a:bodyPr vert="horz" wrap="square" lIns="91440" tIns="45720" rIns="91440" bIns="45720" anchor="ctr" anchorCtr="0"/>
          <a:p>
            <a:pPr marL="571500" indent="-571500" algn="ctr" eaLnBrk="1" hangingPunct="1">
              <a:buFont typeface="Wingdings" panose="05000000000000000000" charset="0"/>
              <a:buChar char="v"/>
            </a:pPr>
            <a:r>
              <a:rPr lang="en-US" sz="3200" b="1" i="1">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Отвечает на вопросы по карточкам к определенной теме</a:t>
            </a:r>
            <a:br>
              <a:rPr lang="en-US" sz="3600">
                <a:solidFill>
                  <a:schemeClr val="dk2"/>
                </a:solidFill>
                <a:latin typeface="Trebuchet MS" panose="020B0603020202020204"/>
                <a:ea typeface="Trebuchet MS" panose="020B0603020202020204"/>
                <a:cs typeface="Trebuchet MS" panose="020B0603020202020204"/>
                <a:sym typeface="Trebuchet MS" panose="020B0603020202020204"/>
              </a:rPr>
            </a:br>
            <a:r>
              <a:rPr lang="en-US" sz="2800" b="1" i="1" u="sng">
                <a:solidFill>
                  <a:schemeClr val="dk1"/>
                </a:solidFill>
                <a:latin typeface="Georgia" panose="02040502050405020303"/>
                <a:ea typeface="Georgia" panose="02040502050405020303"/>
                <a:cs typeface="Georgia" panose="02040502050405020303"/>
                <a:sym typeface="Georgia" panose="02040502050405020303"/>
              </a:rPr>
              <a:t>Правила соревнований по легкой атлетике.</a:t>
            </a:r>
            <a:br>
              <a:rPr lang="en-US" sz="2800" b="1" i="1" u="sng">
                <a:solidFill>
                  <a:schemeClr val="dk1"/>
                </a:solidFill>
                <a:latin typeface="Georgia" panose="02040502050405020303"/>
                <a:ea typeface="Georgia" panose="02040502050405020303"/>
                <a:cs typeface="Georgia" panose="02040502050405020303"/>
                <a:sym typeface="Georgia" panose="02040502050405020303"/>
              </a:rPr>
            </a:br>
            <a:r>
              <a:rPr lang="ru-RU" altLang="en-US" sz="2800" b="1" i="1">
                <a:solidFill>
                  <a:schemeClr val="dk1"/>
                </a:solidFill>
                <a:latin typeface="Georgia" panose="02040502050405020303"/>
                <a:ea typeface="Georgia" panose="02040502050405020303"/>
                <a:cs typeface="Georgia" panose="02040502050405020303"/>
                <a:sym typeface="Georgia" panose="02040502050405020303"/>
              </a:rPr>
              <a:t>1. </a:t>
            </a:r>
            <a:r>
              <a:rPr lang="en-US" sz="2800" b="1" i="1">
                <a:solidFill>
                  <a:schemeClr val="dk1"/>
                </a:solidFill>
                <a:latin typeface="Georgia" panose="02040502050405020303"/>
                <a:ea typeface="Georgia" panose="02040502050405020303"/>
                <a:cs typeface="Georgia" panose="02040502050405020303"/>
                <a:sym typeface="Georgia" panose="02040502050405020303"/>
              </a:rPr>
              <a:t>На какие дистанции проводятся соревнования по бегу?</a:t>
            </a:r>
            <a:br>
              <a:rPr lang="en-US" sz="2800" b="1" i="1">
                <a:solidFill>
                  <a:schemeClr val="dk1"/>
                </a:solidFill>
                <a:latin typeface="Georgia" panose="02040502050405020303"/>
                <a:ea typeface="Georgia" panose="02040502050405020303"/>
                <a:cs typeface="Georgia" panose="02040502050405020303"/>
                <a:sym typeface="Georgia" panose="02040502050405020303"/>
              </a:rPr>
            </a:br>
            <a:r>
              <a:rPr lang="ru-RU" altLang="en-US" sz="2800" b="1" i="1">
                <a:solidFill>
                  <a:schemeClr val="dk1"/>
                </a:solidFill>
                <a:latin typeface="Georgia" panose="02040502050405020303"/>
                <a:ea typeface="Georgia" panose="02040502050405020303"/>
                <a:cs typeface="Georgia" panose="02040502050405020303"/>
                <a:sym typeface="Georgia" panose="02040502050405020303"/>
              </a:rPr>
              <a:t>2. </a:t>
            </a:r>
            <a:r>
              <a:rPr lang="en-US" sz="2800" b="1" i="1">
                <a:solidFill>
                  <a:schemeClr val="dk1"/>
                </a:solidFill>
                <a:latin typeface="Georgia" panose="02040502050405020303"/>
                <a:ea typeface="Georgia" panose="02040502050405020303"/>
                <a:cs typeface="Georgia" panose="02040502050405020303"/>
                <a:sym typeface="Georgia" panose="02040502050405020303"/>
              </a:rPr>
              <a:t>Какие правила соревнований по бегу на короткие дистанции вы знаете?</a:t>
            </a:r>
            <a:br>
              <a:rPr lang="en-US" sz="2800" b="1" i="1">
                <a:solidFill>
                  <a:schemeClr val="dk1"/>
                </a:solidFill>
                <a:latin typeface="Georgia" panose="02040502050405020303"/>
                <a:ea typeface="Georgia" panose="02040502050405020303"/>
                <a:cs typeface="Georgia" panose="02040502050405020303"/>
                <a:sym typeface="Georgia" panose="02040502050405020303"/>
              </a:rPr>
            </a:br>
            <a:r>
              <a:rPr lang="ru-RU" altLang="en-US" sz="2800" b="1" i="1">
                <a:solidFill>
                  <a:schemeClr val="dk1"/>
                </a:solidFill>
                <a:latin typeface="Georgia" panose="02040502050405020303"/>
                <a:ea typeface="Georgia" panose="02040502050405020303"/>
                <a:cs typeface="Georgia" panose="02040502050405020303"/>
                <a:sym typeface="Georgia" panose="02040502050405020303"/>
              </a:rPr>
              <a:t>3. </a:t>
            </a:r>
            <a:r>
              <a:rPr lang="en-US" sz="2800" b="1" i="1">
                <a:solidFill>
                  <a:schemeClr val="dk1"/>
                </a:solidFill>
                <a:latin typeface="Georgia" panose="02040502050405020303"/>
                <a:ea typeface="Georgia" panose="02040502050405020303"/>
                <a:cs typeface="Georgia" panose="02040502050405020303"/>
                <a:sym typeface="Georgia" panose="02040502050405020303"/>
              </a:rPr>
              <a:t>Какие правила эстафетного бега вы знаете?</a:t>
            </a:r>
            <a:br>
              <a:rPr lang="en-US" sz="2800" b="1" i="1">
                <a:solidFill>
                  <a:schemeClr val="dk1"/>
                </a:solidFill>
                <a:latin typeface="Georgia" panose="02040502050405020303"/>
                <a:ea typeface="Georgia" panose="02040502050405020303"/>
                <a:cs typeface="Georgia" panose="02040502050405020303"/>
                <a:sym typeface="Georgia" panose="02040502050405020303"/>
              </a:rPr>
            </a:br>
            <a:r>
              <a:rPr lang="ru-RU" altLang="en-US" sz="2800" b="1" i="1">
                <a:solidFill>
                  <a:schemeClr val="dk1"/>
                </a:solidFill>
                <a:latin typeface="Georgia" panose="02040502050405020303"/>
                <a:ea typeface="Georgia" panose="02040502050405020303"/>
                <a:cs typeface="Georgia" panose="02040502050405020303"/>
                <a:sym typeface="Georgia" panose="02040502050405020303"/>
              </a:rPr>
              <a:t>4. </a:t>
            </a:r>
            <a:r>
              <a:rPr lang="en-US" sz="2800" b="1" i="1">
                <a:solidFill>
                  <a:schemeClr val="dk1"/>
                </a:solidFill>
                <a:latin typeface="Georgia" panose="02040502050405020303"/>
                <a:ea typeface="Georgia" panose="02040502050405020303"/>
                <a:cs typeface="Georgia" panose="02040502050405020303"/>
                <a:sym typeface="Georgia" panose="02040502050405020303"/>
              </a:rPr>
              <a:t>Из кого состоит судейская коллегия по бегу?</a:t>
            </a:r>
            <a:br>
              <a:rPr lang="en-US" sz="2800" b="1" i="1">
                <a:solidFill>
                  <a:schemeClr val="dk1"/>
                </a:solidFill>
                <a:latin typeface="Georgia" panose="02040502050405020303"/>
                <a:ea typeface="Georgia" panose="02040502050405020303"/>
                <a:cs typeface="Georgia" panose="02040502050405020303"/>
                <a:sym typeface="Georgia" panose="02040502050405020303"/>
              </a:rPr>
            </a:br>
            <a:r>
              <a:rPr lang="en-US" sz="2800" b="1" i="1">
                <a:solidFill>
                  <a:schemeClr val="dk1"/>
                </a:solidFill>
                <a:latin typeface="Georgia" panose="02040502050405020303"/>
                <a:ea typeface="Georgia" panose="02040502050405020303"/>
                <a:cs typeface="Georgia" panose="02040502050405020303"/>
                <a:sym typeface="Georgia" panose="02040502050405020303"/>
              </a:rPr>
              <a:t>5.</a:t>
            </a:r>
            <a:r>
              <a:rPr lang="ru-RU" altLang="en-US" sz="2800" b="1" i="1">
                <a:solidFill>
                  <a:schemeClr val="dk1"/>
                </a:solidFill>
                <a:latin typeface="Georgia" panose="02040502050405020303"/>
                <a:ea typeface="Georgia" panose="02040502050405020303"/>
                <a:cs typeface="Georgia" panose="02040502050405020303"/>
                <a:sym typeface="Georgia" panose="02040502050405020303"/>
              </a:rPr>
              <a:t> </a:t>
            </a:r>
            <a:r>
              <a:rPr lang="en-US" sz="2800" b="1" i="1">
                <a:solidFill>
                  <a:schemeClr val="dk1"/>
                </a:solidFill>
                <a:latin typeface="Georgia" panose="02040502050405020303"/>
                <a:ea typeface="Georgia" panose="02040502050405020303"/>
                <a:cs typeface="Georgia" panose="02040502050405020303"/>
                <a:sym typeface="Georgia" panose="02040502050405020303"/>
              </a:rPr>
              <a:t>Какие правила по бегу на средние и длинные дистанции вы знаете?</a:t>
            </a:r>
            <a:br>
              <a:rPr lang="en-US" sz="3600" b="0" i="0" u="none">
                <a:solidFill>
                  <a:schemeClr val="dk1"/>
                </a:solidFill>
                <a:latin typeface="Georgia" panose="02040502050405020303"/>
                <a:ea typeface="Georgia" panose="02040502050405020303"/>
                <a:cs typeface="Georgia" panose="02040502050405020303"/>
                <a:sym typeface="Georgia" panose="02040502050405020303"/>
              </a:rPr>
            </a:br>
            <a:br>
              <a:rPr lang="en-US" sz="3600" b="0" i="0" u="none">
                <a:solidFill>
                  <a:schemeClr val="dk2"/>
                </a:solidFill>
                <a:latin typeface="Trebuchet MS" panose="020B0603020202020204"/>
                <a:ea typeface="Trebuchet MS" panose="020B0603020202020204"/>
                <a:cs typeface="Trebuchet MS" panose="020B0603020202020204"/>
                <a:sym typeface="Trebuchet MS" panose="020B0603020202020204"/>
              </a:rPr>
            </a:br>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827530" y="4659630"/>
            <a:ext cx="3581400" cy="1485900"/>
          </a:xfrm>
        </p:spPr>
        <p:txBody>
          <a:bodyPr vert="horz" wrap="square" lIns="91440" tIns="45720" rIns="91440" bIns="45720" anchor="t" anchorCtr="0"/>
          <a:p>
            <a:pPr marL="0" indent="0" eaLnBrk="1" hangingPunct="1">
              <a:lnSpc>
                <a:spcPct val="80000"/>
              </a:lnSpc>
              <a:buNone/>
            </a:pPr>
            <a:endParaRPr sz="1600" dirty="0"/>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612775" y="467995"/>
            <a:ext cx="7604760" cy="1294130"/>
          </a:xfrm>
        </p:spPr>
        <p:txBody>
          <a:bodyPr vert="horz" wrap="square" lIns="91440" tIns="45720" rIns="91440" bIns="45720" anchor="ctr" anchorCtr="0"/>
          <a:p>
            <a:pPr algn="ctr" eaLnBrk="1" hangingPunct="1"/>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827530" y="4659630"/>
            <a:ext cx="3581400" cy="1485900"/>
          </a:xfrm>
        </p:spPr>
        <p:txBody>
          <a:bodyPr vert="horz" wrap="square" lIns="91440" tIns="45720" rIns="91440" bIns="45720" anchor="t" anchorCtr="0"/>
          <a:p>
            <a:pPr marL="0" indent="0" eaLnBrk="1" hangingPunct="1">
              <a:lnSpc>
                <a:spcPct val="80000"/>
              </a:lnSpc>
              <a:buNone/>
            </a:pPr>
            <a:endParaRPr sz="1600" dirty="0"/>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sp>
        <p:nvSpPr>
          <p:cNvPr id="3" name="Текстовое поле 2"/>
          <p:cNvSpPr txBox="1"/>
          <p:nvPr/>
        </p:nvSpPr>
        <p:spPr>
          <a:xfrm>
            <a:off x="351155" y="467995"/>
            <a:ext cx="5891530" cy="953135"/>
          </a:xfrm>
          <a:prstGeom prst="rect">
            <a:avLst/>
          </a:prstGeom>
          <a:noFill/>
        </p:spPr>
        <p:txBody>
          <a:bodyPr wrap="square" rtlCol="0" anchor="t">
            <a:spAutoFit/>
          </a:bodyPr>
          <a:p>
            <a:pPr marL="0" lvl="0" indent="0" algn="l" rtl="0">
              <a:lnSpc>
                <a:spcPct val="100000"/>
              </a:lnSpc>
              <a:spcBef>
                <a:spcPts val="0"/>
              </a:spcBef>
              <a:spcAft>
                <a:spcPts val="0"/>
              </a:spcAft>
              <a:buClr>
                <a:schemeClr val="dk2"/>
              </a:buClr>
              <a:buSzPts val="3200"/>
              <a:buFont typeface="Trebuchet MS" panose="020B0603020202020204"/>
              <a:buNone/>
            </a:pPr>
            <a:r>
              <a:rPr 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Разгадывает кроссворд по теме </a:t>
            </a:r>
            <a:endParaRPr 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endParaRPr>
          </a:p>
          <a:p>
            <a:pPr marL="0" lvl="0" indent="0" algn="l" rtl="0">
              <a:lnSpc>
                <a:spcPct val="100000"/>
              </a:lnSpc>
              <a:spcBef>
                <a:spcPts val="0"/>
              </a:spcBef>
              <a:spcAft>
                <a:spcPts val="0"/>
              </a:spcAft>
              <a:buClr>
                <a:schemeClr val="dk2"/>
              </a:buClr>
              <a:buSzPts val="3200"/>
              <a:buFont typeface="Trebuchet MS" panose="020B0603020202020204"/>
              <a:buNone/>
            </a:pPr>
            <a:r>
              <a:rPr 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или</a:t>
            </a:r>
            <a:r>
              <a:rPr lang="ru-RU" alt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   </a:t>
            </a:r>
            <a:r>
              <a:rPr 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придумывает свой кроссворд</a:t>
            </a:r>
            <a:r>
              <a:rPr lang="en-US" sz="2800" b="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a:t>
            </a:r>
            <a:endParaRPr lang="en-US" altLang="en-US" sz="2800" b="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endParaRPr>
          </a:p>
        </p:txBody>
      </p:sp>
      <p:pic>
        <p:nvPicPr>
          <p:cNvPr id="189" name="Google Shape;189;p22" descr="slide_6.jpg"/>
          <p:cNvPicPr preferRelativeResize="0"/>
          <p:nvPr/>
        </p:nvPicPr>
        <p:blipFill rotWithShape="1">
          <a:blip r:embed="rId1"/>
          <a:srcRect/>
          <a:stretch>
            <a:fillRect/>
          </a:stretch>
        </p:blipFill>
        <p:spPr>
          <a:xfrm>
            <a:off x="351155" y="1981835"/>
            <a:ext cx="4232910" cy="3992245"/>
          </a:xfrm>
          <a:prstGeom prst="rect">
            <a:avLst/>
          </a:prstGeom>
          <a:noFill/>
          <a:ln>
            <a:noFill/>
          </a:ln>
        </p:spPr>
      </p:pic>
      <p:sp>
        <p:nvSpPr>
          <p:cNvPr id="4" name="Текстовое поле 3"/>
          <p:cNvSpPr txBox="1"/>
          <p:nvPr/>
        </p:nvSpPr>
        <p:spPr>
          <a:xfrm>
            <a:off x="4925060" y="1897380"/>
            <a:ext cx="3834765" cy="1383665"/>
          </a:xfrm>
          <a:prstGeom prst="rect">
            <a:avLst/>
          </a:prstGeom>
          <a:noFill/>
        </p:spPr>
        <p:txBody>
          <a:bodyPr wrap="square" rtlCol="0" anchor="t">
            <a:spAutoFit/>
          </a:bodyPr>
          <a:p>
            <a:r>
              <a:rPr lang="en-US" sz="24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 </a:t>
            </a:r>
            <a:r>
              <a:rPr 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Оформляет рабочую тетрадь по физической культуре</a:t>
            </a:r>
            <a:r>
              <a:rPr lang="ru-RU" alt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a:t>
            </a:r>
            <a:endParaRPr lang="ru-RU" altLang="en-US" sz="2800"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endParaRPr>
          </a:p>
        </p:txBody>
      </p:sp>
      <p:pic>
        <p:nvPicPr>
          <p:cNvPr id="195" name="Google Shape;195;p23" descr="1000067991.jpg"/>
          <p:cNvPicPr preferRelativeResize="0"/>
          <p:nvPr/>
        </p:nvPicPr>
        <p:blipFill rotWithShape="1">
          <a:blip r:embed="rId2"/>
          <a:srcRect/>
          <a:stretch>
            <a:fillRect/>
          </a:stretch>
        </p:blipFill>
        <p:spPr>
          <a:xfrm>
            <a:off x="5658485" y="3416300"/>
            <a:ext cx="2383155" cy="3154045"/>
          </a:xfrm>
          <a:prstGeom prst="rect">
            <a:avLst/>
          </a:prstGeom>
          <a:noFill/>
          <a:ln>
            <a:noFill/>
          </a:ln>
        </p:spPr>
      </p:pic>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189230" y="688975"/>
            <a:ext cx="8674100" cy="1100455"/>
          </a:xfrm>
        </p:spPr>
        <p:txBody>
          <a:bodyPr vert="horz" wrap="square" lIns="91440" tIns="45720" rIns="91440" bIns="45720" anchor="ctr" anchorCtr="0"/>
          <a:p>
            <a:pPr algn="ctr" eaLnBrk="1" hangingPunct="1"/>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827530" y="4659630"/>
            <a:ext cx="3581400" cy="1485900"/>
          </a:xfrm>
        </p:spPr>
        <p:txBody>
          <a:bodyPr vert="horz" wrap="square" lIns="91440" tIns="45720" rIns="91440" bIns="45720" anchor="t" anchorCtr="0"/>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sp>
        <p:nvSpPr>
          <p:cNvPr id="2" name="Текстовое поле 1"/>
          <p:cNvSpPr txBox="1"/>
          <p:nvPr/>
        </p:nvSpPr>
        <p:spPr>
          <a:xfrm>
            <a:off x="376555" y="1554480"/>
            <a:ext cx="5621655" cy="4117975"/>
          </a:xfrm>
          <a:prstGeom prst="rect">
            <a:avLst/>
          </a:prstGeom>
          <a:noFill/>
        </p:spPr>
        <p:txBody>
          <a:bodyPr wrap="square" rtlCol="0" anchor="t">
            <a:spAutoFit/>
          </a:bodyPr>
          <a:p>
            <a:pPr marL="365125" marR="0" lvl="0" indent="-255270" algn="l" rtl="0">
              <a:lnSpc>
                <a:spcPct val="80000"/>
              </a:lnSpc>
              <a:spcBef>
                <a:spcPts val="0"/>
              </a:spcBef>
              <a:spcAft>
                <a:spcPts val="0"/>
              </a:spcAft>
              <a:buClr>
                <a:srgbClr val="A04DA3"/>
              </a:buClr>
              <a:buSzPts val="2400"/>
              <a:buFont typeface="Georgia" panose="02040502050405020303"/>
              <a:buNone/>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Темы для рефератов и презентаций по легкой атлетике.</a:t>
            </a:r>
            <a:endPar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0"/>
              </a:spcBef>
              <a:spcAft>
                <a:spcPts val="0"/>
              </a:spcAft>
              <a:buClr>
                <a:srgbClr val="A04DA3"/>
              </a:buClr>
              <a:buSzPts val="2400"/>
              <a:buFont typeface="Georgia" panose="02040502050405020303"/>
              <a:buNone/>
            </a:pPr>
            <a:endParaRPr sz="2400" i="1" u="none">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300"/>
              </a:spcBef>
              <a:spcAft>
                <a:spcPts val="0"/>
              </a:spcAft>
              <a:buClr>
                <a:srgbClr val="A04DA3"/>
              </a:buClr>
              <a:buSzPts val="2400"/>
              <a:buFont typeface="Georgia" panose="02040502050405020303"/>
              <a:buChar char="•"/>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История возникновения легкой атлетики</a:t>
            </a:r>
            <a:endParaRPr lang="en-US" sz="2400" i="1" u="none">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300"/>
              </a:spcBef>
              <a:spcAft>
                <a:spcPts val="0"/>
              </a:spcAft>
              <a:buClr>
                <a:srgbClr val="A04DA3"/>
              </a:buClr>
              <a:buSzPts val="2400"/>
              <a:buFont typeface="Georgia" panose="02040502050405020303"/>
              <a:buChar char="•"/>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 Техника безопасности при занятиях легкой атлетикой</a:t>
            </a:r>
            <a:endParaRPr lang="en-US" sz="2400" i="1" u="none">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300"/>
              </a:spcBef>
              <a:spcAft>
                <a:spcPts val="0"/>
              </a:spcAft>
              <a:buClr>
                <a:srgbClr val="A04DA3"/>
              </a:buClr>
              <a:buSzPts val="2400"/>
              <a:buFont typeface="Georgia" panose="02040502050405020303"/>
              <a:buChar char="•"/>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 Развитие скоростных качеств для бега на короткие дистанции.</a:t>
            </a:r>
            <a:endParaRPr lang="en-US" sz="2400" i="1" u="none">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300"/>
              </a:spcBef>
              <a:spcAft>
                <a:spcPts val="0"/>
              </a:spcAft>
              <a:buClr>
                <a:srgbClr val="A04DA3"/>
              </a:buClr>
              <a:buSzPts val="2400"/>
              <a:buFont typeface="Georgia" panose="02040502050405020303"/>
              <a:buChar char="•"/>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 Развитие выносливости для бега на длинные дистанции</a:t>
            </a:r>
            <a:endParaRPr lang="en-US" sz="2400" i="1" u="none">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a:p>
            <a:pPr marL="365125" marR="0" lvl="0" indent="-255270" algn="l" rtl="0">
              <a:lnSpc>
                <a:spcPct val="80000"/>
              </a:lnSpc>
              <a:spcBef>
                <a:spcPts val="300"/>
              </a:spcBef>
              <a:spcAft>
                <a:spcPts val="0"/>
              </a:spcAft>
              <a:buClr>
                <a:srgbClr val="A04DA3"/>
              </a:buClr>
              <a:buSzPts val="2400"/>
              <a:buFont typeface="Georgia" panose="02040502050405020303"/>
              <a:buChar char="•"/>
            </a:pPr>
            <a:r>
              <a:rPr 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rPr>
              <a:t> Развитие скоростно-силовых качеств</a:t>
            </a:r>
            <a:endParaRPr lang="en-US" altLang="en-US" sz="2400" i="1">
              <a:solidFill>
                <a:srgbClr val="7030A0"/>
              </a:solidFill>
              <a:latin typeface="Times New Roman" panose="02020603050405020304" pitchFamily="18" charset="0"/>
              <a:ea typeface="Georgia" panose="02040502050405020303"/>
              <a:cs typeface="Times New Roman" panose="02020603050405020304" pitchFamily="18" charset="0"/>
              <a:sym typeface="Georgia" panose="02040502050405020303"/>
            </a:endParaRPr>
          </a:p>
        </p:txBody>
      </p:sp>
      <p:sp>
        <p:nvSpPr>
          <p:cNvPr id="3" name="Текстовое поле 2"/>
          <p:cNvSpPr txBox="1"/>
          <p:nvPr/>
        </p:nvSpPr>
        <p:spPr>
          <a:xfrm>
            <a:off x="668020" y="413385"/>
            <a:ext cx="7073265" cy="953135"/>
          </a:xfrm>
          <a:prstGeom prst="rect">
            <a:avLst/>
          </a:prstGeom>
          <a:noFill/>
        </p:spPr>
        <p:txBody>
          <a:bodyPr wrap="square" rtlCol="0" anchor="t">
            <a:spAutoFit/>
          </a:bodyPr>
          <a:p>
            <a:pPr marL="0" lvl="0" indent="0" algn="l" rtl="0">
              <a:lnSpc>
                <a:spcPct val="100000"/>
              </a:lnSpc>
              <a:spcBef>
                <a:spcPts val="0"/>
              </a:spcBef>
              <a:spcAft>
                <a:spcPts val="0"/>
              </a:spcAft>
              <a:buClr>
                <a:schemeClr val="dk2"/>
              </a:buClr>
              <a:buSzPts val="4000"/>
              <a:buFont typeface="Trebuchet MS" panose="020B0603020202020204"/>
              <a:buNone/>
            </a:pPr>
            <a:r>
              <a:rPr lang="en-US" sz="2800" i="1">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t> Раз в четверть готовит реферат или презентацию по изучаемой теме</a:t>
            </a:r>
            <a:r>
              <a:rPr lang="ru-RU" altLang="en-US" sz="2800" i="1">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t>.</a:t>
            </a:r>
            <a:endParaRPr lang="ru-RU" altLang="en-US" sz="2800" i="1">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endParaRPr>
          </a:p>
        </p:txBody>
      </p:sp>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189230" y="688975"/>
            <a:ext cx="8674100" cy="1636395"/>
          </a:xfrm>
        </p:spPr>
        <p:txBody>
          <a:bodyPr vert="horz" wrap="square" lIns="91440" tIns="45720" rIns="91440" bIns="45720" anchor="ctr" anchorCtr="0"/>
          <a:p>
            <a:pPr algn="ctr" eaLnBrk="1" hangingPunct="1"/>
            <a:br>
              <a:rPr lang="en-US" sz="2800" b="1" i="1" u="sng">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br>
            <a:r>
              <a:rPr lang="en-US" sz="2800" b="1" i="1" u="sng">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t>Помогает учителю в судействе и организации соревнований и игр</a:t>
            </a:r>
            <a:r>
              <a:rPr lang="ru-RU" altLang="en-US" sz="2800" b="1" i="1" u="sng">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t>.</a:t>
            </a:r>
            <a:r>
              <a:rPr lang="en-US" sz="2800" b="1" i="1" u="sng">
                <a:solidFill>
                  <a:srgbClr val="7030A0"/>
                </a:solidFill>
                <a:latin typeface="Times New Roman" panose="02020603050405020304" pitchFamily="18" charset="0"/>
                <a:ea typeface="Trebuchet MS" panose="020B0603020202020204"/>
                <a:cs typeface="Times New Roman" panose="02020603050405020304" pitchFamily="18" charset="0"/>
                <a:sym typeface="Trebuchet MS" panose="020B0603020202020204"/>
              </a:rPr>
              <a:t> </a:t>
            </a:r>
            <a:br>
              <a:rPr lang="en-US" sz="3600" b="0" i="0" u="none">
                <a:solidFill>
                  <a:schemeClr val="dk2"/>
                </a:solidFill>
                <a:latin typeface="Trebuchet MS" panose="020B0603020202020204"/>
                <a:ea typeface="Trebuchet MS" panose="020B0603020202020204"/>
                <a:cs typeface="Trebuchet MS" panose="020B0603020202020204"/>
                <a:sym typeface="Trebuchet MS" panose="020B0603020202020204"/>
              </a:rPr>
            </a:br>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827530" y="4659630"/>
            <a:ext cx="3581400" cy="1485900"/>
          </a:xfrm>
        </p:spPr>
        <p:txBody>
          <a:bodyPr vert="horz" wrap="square" lIns="91440" tIns="45720" rIns="91440" bIns="45720" anchor="t" anchorCtr="0"/>
          <a:p>
            <a:pPr marL="0" indent="0" eaLnBrk="1" hangingPunct="1">
              <a:lnSpc>
                <a:spcPct val="80000"/>
              </a:lnSpc>
              <a:buNone/>
            </a:pPr>
            <a:endParaRPr sz="1600" dirty="0"/>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pic>
        <p:nvPicPr>
          <p:cNvPr id="207" name="Google Shape;207;p25" descr="16772030-illustration-of-Cartoon-Soccer-referees-holding-red-and-yellow-card-Stock-Vector.jpg"/>
          <p:cNvPicPr preferRelativeResize="0"/>
          <p:nvPr/>
        </p:nvPicPr>
        <p:blipFill rotWithShape="1">
          <a:blip r:embed="rId1"/>
          <a:srcRect/>
          <a:stretch>
            <a:fillRect/>
          </a:stretch>
        </p:blipFill>
        <p:spPr>
          <a:xfrm>
            <a:off x="2590800" y="1978025"/>
            <a:ext cx="3962400" cy="4414520"/>
          </a:xfrm>
          <a:prstGeom prst="rect">
            <a:avLst/>
          </a:prstGeom>
          <a:noFill/>
          <a:ln>
            <a:noFill/>
          </a:ln>
        </p:spPr>
      </p:pic>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457200" y="274955"/>
            <a:ext cx="8229600" cy="752475"/>
          </a:xfrm>
        </p:spPr>
        <p:txBody>
          <a:bodyPr/>
          <a:p>
            <a:r>
              <a:rPr lang="ru-RU" altLang="en-US" sz="2400" b="1" i="1" u="sng">
                <a:latin typeface="Times New Roman" panose="02020603050405020304" pitchFamily="18" charset="0"/>
                <a:cs typeface="Times New Roman" panose="02020603050405020304" pitchFamily="18" charset="0"/>
                <a:sym typeface="+mn-ea"/>
              </a:rPr>
              <a:t>Методика контроля как целостная система состоит из разных структурных компонентов.</a:t>
            </a:r>
            <a:endParaRPr lang="ru-RU" altLang="en-US" sz="2400" u="sng">
              <a:latin typeface="Times New Roman" panose="02020603050405020304" pitchFamily="18" charset="0"/>
              <a:cs typeface="Times New Roman" panose="02020603050405020304" pitchFamily="18" charset="0"/>
            </a:endParaRPr>
          </a:p>
        </p:txBody>
      </p:sp>
      <p:sp>
        <p:nvSpPr>
          <p:cNvPr id="3" name="Замещающее содержимое 2"/>
          <p:cNvSpPr>
            <a:spLocks noGrp="1"/>
          </p:cNvSpPr>
          <p:nvPr>
            <p:ph idx="1"/>
          </p:nvPr>
        </p:nvSpPr>
        <p:spPr>
          <a:xfrm>
            <a:off x="377825" y="1027430"/>
            <a:ext cx="8766810" cy="5639435"/>
          </a:xfrm>
        </p:spPr>
        <p:txBody>
          <a:bodyPr/>
          <a:p>
            <a:r>
              <a:rPr lang="ru-RU" altLang="en-US" sz="2000" b="1" i="1">
                <a:latin typeface="Times New Roman" panose="02020603050405020304" pitchFamily="18" charset="0"/>
                <a:cs typeface="Times New Roman" panose="02020603050405020304" pitchFamily="18" charset="0"/>
                <a:sym typeface="+mn-ea"/>
              </a:rPr>
              <a:t>Контроль знаний обычно осуществляется как итоговое действие</a:t>
            </a:r>
            <a:endParaRPr lang="ru-RU" altLang="en-US" sz="2000" b="1" i="1">
              <a:latin typeface="Times New Roman" panose="02020603050405020304" pitchFamily="18" charset="0"/>
              <a:cs typeface="Times New Roman" panose="02020603050405020304" pitchFamily="18" charset="0"/>
            </a:endParaRPr>
          </a:p>
          <a:p>
            <a:r>
              <a:rPr lang="ru-RU" altLang="en-US" sz="2000" b="1" i="1">
                <a:latin typeface="Times New Roman" panose="02020603050405020304" pitchFamily="18" charset="0"/>
                <a:cs typeface="Times New Roman" panose="02020603050405020304" pitchFamily="18" charset="0"/>
                <a:sym typeface="+mn-ea"/>
              </a:rPr>
              <a:t>По способу взаимодействия учителя и ученика методы проверки, контроля знаний, умений и навыков, уровня развития учащихся можно подразделить на следующие:</a:t>
            </a:r>
            <a:endParaRPr lang="ru-RU" altLang="en-US" sz="2000" b="1" i="1">
              <a:latin typeface="Times New Roman" panose="02020603050405020304" pitchFamily="18" charset="0"/>
              <a:cs typeface="Times New Roman" panose="02020603050405020304" pitchFamily="18" charset="0"/>
            </a:endParaRPr>
          </a:p>
          <a:p>
            <a:r>
              <a:rPr lang="ru-RU" altLang="en-US" sz="2000" b="1" i="1">
                <a:latin typeface="Times New Roman" panose="02020603050405020304" pitchFamily="18" charset="0"/>
                <a:cs typeface="Times New Roman" panose="02020603050405020304" pitchFamily="18" charset="0"/>
                <a:sym typeface="+mn-ea"/>
              </a:rPr>
              <a:t>1) устные - при устном опросе учитель задает краткие, конкретно сформулированные вопросы, на которые учащиеся должны дать адекватные ответы. Устный опрос проводится и в вводной, в основной и в заключительной частях урока физической культуры. Как правило, такой опрос носит индивидуальный характер.</a:t>
            </a:r>
            <a:endParaRPr lang="ru-RU" altLang="en-US" sz="2000" b="1" i="1">
              <a:latin typeface="Times New Roman" panose="02020603050405020304" pitchFamily="18" charset="0"/>
              <a:cs typeface="Times New Roman" panose="02020603050405020304" pitchFamily="18" charset="0"/>
            </a:endParaRPr>
          </a:p>
          <a:p>
            <a:r>
              <a:rPr lang="ru-RU" altLang="en-US" sz="2000" b="1" i="1">
                <a:latin typeface="Times New Roman" panose="02020603050405020304" pitchFamily="18" charset="0"/>
                <a:cs typeface="Times New Roman" panose="02020603050405020304" pitchFamily="18" charset="0"/>
                <a:sym typeface="+mn-ea"/>
              </a:rPr>
              <a:t>2) письменный контроль - применимы домашние задания в виде письменных ответов на вопросы, составление комплексов физических упражнений для утренней гимнастики, физкультурных пауз во время самоподготовки , рефератов и т.д</a:t>
            </a:r>
            <a:endParaRPr lang="ru-RU" altLang="en-US" sz="2000" b="1" i="1">
              <a:latin typeface="Times New Roman" panose="02020603050405020304" pitchFamily="18" charset="0"/>
              <a:cs typeface="Times New Roman" panose="02020603050405020304" pitchFamily="18" charset="0"/>
            </a:endParaRPr>
          </a:p>
          <a:p>
            <a:r>
              <a:rPr lang="ru-RU" altLang="en-US" sz="2000" b="1" i="1">
                <a:latin typeface="Times New Roman" panose="02020603050405020304" pitchFamily="18" charset="0"/>
                <a:cs typeface="Times New Roman" panose="02020603050405020304" pitchFamily="18" charset="0"/>
                <a:sym typeface="+mn-ea"/>
              </a:rPr>
              <a:t> 3) тесты - прохождение письменного тестирования с альтернативными ответами типа «да» или «нет».</a:t>
            </a:r>
            <a:endParaRPr lang="ru-RU" altLang="en-US" sz="2000" b="1" i="1">
              <a:latin typeface="Times New Roman" panose="02020603050405020304" pitchFamily="18" charset="0"/>
              <a:cs typeface="Times New Roman" panose="02020603050405020304" pitchFamily="18" charset="0"/>
            </a:endParaRPr>
          </a:p>
          <a:p>
            <a:endParaRPr lang="ru-RU" altLang="en-US"/>
          </a:p>
          <a:p>
            <a:endParaRPr lang="ru-RU" altLang="en-US"/>
          </a:p>
        </p:txBody>
      </p:sp>
    </p:spTree>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25"/>
          <p:cNvSpPr/>
          <p:nvPr/>
        </p:nvSpPr>
        <p:spPr>
          <a:xfrm>
            <a:off x="2382838" y="318"/>
            <a:ext cx="6761162" cy="1383665"/>
          </a:xfrm>
          <a:prstGeom prst="rect">
            <a:avLst/>
          </a:prstGeom>
          <a:noFill/>
          <a:ln w="9525">
            <a:noFill/>
          </a:ln>
        </p:spPr>
        <p:txBody>
          <a:bodyPr anchor="ctr" anchorCtr="0">
            <a:spAutoFit/>
          </a:bodyPr>
          <a:p>
            <a:r>
              <a:rPr lang="en-US" altLang="x-none" sz="3600" dirty="0">
                <a:solidFill>
                  <a:srgbClr val="FFFFFF"/>
                </a:solidFill>
                <a:latin typeface="Arial" panose="020B0604020202020204" pitchFamily="34" charset="0"/>
                <a:cs typeface="Times New Roman" panose="02020603050405020304" pitchFamily="18" charset="0"/>
              </a:rPr>
              <a:t>    </a:t>
            </a:r>
            <a:r>
              <a:rPr sz="2400" i="1" dirty="0">
                <a:solidFill>
                  <a:srgbClr val="FFFF00"/>
                </a:solidFill>
                <a:latin typeface="Arial" panose="020B0604020202020204" pitchFamily="34" charset="0"/>
              </a:rPr>
              <a:t>Письмо Департамента здравоохранения</a:t>
            </a:r>
            <a:r>
              <a:rPr sz="2400" i="1" dirty="0">
                <a:solidFill>
                  <a:srgbClr val="FFFFFF"/>
                </a:solidFill>
                <a:latin typeface="Arial" panose="020B0604020202020204" pitchFamily="34" charset="0"/>
                <a:cs typeface="Times New Roman" panose="02020603050405020304" pitchFamily="18" charset="0"/>
              </a:rPr>
              <a:t> г.Москва от 03.02.2010 г. № 41-18-98</a:t>
            </a:r>
            <a:endParaRPr sz="2400" i="1" dirty="0">
              <a:solidFill>
                <a:srgbClr val="FFFFFF"/>
              </a:solidFill>
              <a:latin typeface="Arial" panose="020B0604020202020204" pitchFamily="34" charset="0"/>
              <a:ea typeface="Times New Roman" panose="02020603050405020304" pitchFamily="18" charset="0"/>
            </a:endParaRPr>
          </a:p>
        </p:txBody>
      </p:sp>
      <p:sp>
        <p:nvSpPr>
          <p:cNvPr id="25603" name="AutoShape 228" descr="Папирус"/>
          <p:cNvSpPr/>
          <p:nvPr>
            <p:ph idx="1"/>
          </p:nvPr>
        </p:nvSpPr>
        <p:spPr>
          <a:xfrm>
            <a:off x="0" y="1485900"/>
            <a:ext cx="8942388" cy="5372100"/>
          </a:xfrm>
          <a:prstGeom prst="foldedCorner">
            <a:avLst>
              <a:gd name="adj" fmla="val 19264"/>
            </a:avLst>
          </a:prstGeom>
          <a:blipFill rotWithShape="1">
            <a:blip r:embed="rId1"/>
          </a:blipFill>
        </p:spPr>
        <p:txBody>
          <a:bodyPr vert="horz" wrap="square" lIns="91440" tIns="45720" rIns="91440" bIns="45720" anchor="t" anchorCtr="0"/>
          <a:p>
            <a:pPr eaLnBrk="1" hangingPunct="1"/>
            <a:endParaRPr sz="2000" b="1" i="1" dirty="0"/>
          </a:p>
          <a:p>
            <a:pPr eaLnBrk="1" hangingPunct="1"/>
            <a:r>
              <a:rPr sz="2000" b="1" i="1" dirty="0"/>
              <a:t>«Департамент здравоохранения города Москвы информирует, что в настоящее время на федеральном уровне отсутствуют законодательные правовые нормы и акты, в соответствии с которыми </a:t>
            </a:r>
            <a:r>
              <a:rPr sz="2000" b="1" i="1" dirty="0">
                <a:solidFill>
                  <a:srgbClr val="FF0000"/>
                </a:solidFill>
              </a:rPr>
              <a:t>возможно освобождение </a:t>
            </a:r>
            <a:r>
              <a:rPr sz="2000" b="1" i="1" dirty="0"/>
              <a:t>от посещения занятий по физической культуре».</a:t>
            </a:r>
            <a:endParaRPr sz="2000" b="1" i="1" dirty="0"/>
          </a:p>
          <a:p>
            <a:pPr eaLnBrk="1" hangingPunct="1"/>
            <a:endParaRPr sz="2000" b="1" i="1" dirty="0"/>
          </a:p>
          <a:p>
            <a:pPr eaLnBrk="1" hangingPunct="1"/>
            <a:r>
              <a:rPr sz="2000" b="1" i="1" dirty="0"/>
              <a:t>«Все обучающиеся общеобразовательных учреждений, в том числе с ограниченными возможностями здоровья, </a:t>
            </a:r>
            <a:r>
              <a:rPr sz="2000" b="1" i="1" dirty="0">
                <a:solidFill>
                  <a:srgbClr val="FF0000"/>
                </a:solidFill>
              </a:rPr>
              <a:t>должны посещать занятия по физической культуре</a:t>
            </a:r>
            <a:r>
              <a:rPr sz="2000" b="1" i="1" dirty="0"/>
              <a:t>, в том числе и занятия лечебной физкультурой для учащихся имеющих специальную физкультурную группу «Б», из расчета: не менее трех курсов ЛФК по десять занятий в каждом учебном полугодии» </a:t>
            </a:r>
            <a:r>
              <a:rPr sz="2400" dirty="0"/>
              <a:t>.</a:t>
            </a:r>
            <a:endParaRPr sz="2400" b="1" dirty="0"/>
          </a:p>
        </p:txBody>
      </p:sp>
      <p:sp>
        <p:nvSpPr>
          <p:cNvPr id="25604" name="AutoShape 7" descr="Рисунок24"/>
          <p:cNvSpPr/>
          <p:nvPr/>
        </p:nvSpPr>
        <p:spPr>
          <a:xfrm>
            <a:off x="0" y="0"/>
            <a:ext cx="1924050" cy="1493838"/>
          </a:xfrm>
          <a:prstGeom prst="octagon">
            <a:avLst>
              <a:gd name="adj" fmla="val 29287"/>
            </a:avLst>
          </a:prstGeom>
          <a:blipFill rotWithShape="1">
            <a:blip r:embed="rId2"/>
            <a:stretch>
              <a:fillRect/>
            </a:stretch>
          </a:blipFill>
          <a:ln w="9525" cap="flat" cmpd="sng">
            <a:solidFill>
              <a:schemeClr val="tx1"/>
            </a:solidFill>
            <a:prstDash val="solid"/>
            <a:miter/>
            <a:headEnd type="none" w="med" len="med"/>
            <a:tailEnd type="none" w="med" len="med"/>
          </a:ln>
        </p:spPr>
        <p:txBody>
          <a:bodyPr wrap="none" anchor="ctr" anchorCtr="0"/>
          <a:p>
            <a:endParaRPr dirty="0">
              <a:latin typeface="Arial" panose="020B0604020202020204" pitchFamily="34" charset="0"/>
            </a:endParaRPr>
          </a:p>
        </p:txBody>
      </p:sp>
    </p:spTree>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25"/>
          <p:cNvSpPr/>
          <p:nvPr/>
        </p:nvSpPr>
        <p:spPr>
          <a:xfrm>
            <a:off x="271463" y="190500"/>
            <a:ext cx="6713537" cy="1555750"/>
          </a:xfrm>
          <a:prstGeom prst="rect">
            <a:avLst/>
          </a:prstGeom>
          <a:noFill/>
          <a:ln w="9525">
            <a:noFill/>
          </a:ln>
        </p:spPr>
        <p:txBody>
          <a:bodyPr anchor="ctr" anchorCtr="0">
            <a:spAutoFit/>
          </a:bodyPr>
          <a:p>
            <a:r>
              <a:rPr lang="en-US" altLang="x-none" sz="3600" dirty="0">
                <a:solidFill>
                  <a:srgbClr val="FFFFFF"/>
                </a:solidFill>
                <a:latin typeface="Arial" panose="020B0604020202020204" pitchFamily="34" charset="0"/>
                <a:cs typeface="Times New Roman" panose="02020603050405020304" pitchFamily="18" charset="0"/>
              </a:rPr>
              <a:t> </a:t>
            </a:r>
            <a:r>
              <a:rPr lang="en-US" altLang="x-none" sz="3600" i="1" dirty="0">
                <a:solidFill>
                  <a:srgbClr val="FFFFFF"/>
                </a:solidFill>
                <a:latin typeface="Arial" panose="020B0604020202020204" pitchFamily="34" charset="0"/>
                <a:cs typeface="Times New Roman" panose="02020603050405020304" pitchFamily="18" charset="0"/>
              </a:rPr>
              <a:t> </a:t>
            </a:r>
            <a:r>
              <a:rPr sz="2400" i="1" dirty="0">
                <a:solidFill>
                  <a:srgbClr val="FFFF00"/>
                </a:solidFill>
                <a:latin typeface="Arial" panose="020B0604020202020204" pitchFamily="34" charset="0"/>
              </a:rPr>
              <a:t>СаНПиН 2.4.2.2821-10</a:t>
            </a:r>
            <a:r>
              <a:rPr sz="2400" i="1" dirty="0">
                <a:solidFill>
                  <a:srgbClr val="FFFFFF"/>
                </a:solidFill>
                <a:latin typeface="Arial" panose="020B0604020202020204" pitchFamily="34" charset="0"/>
              </a:rPr>
              <a:t>, регистрационный номер 19993 от 29 декабря 2010 г. №189</a:t>
            </a:r>
            <a:endParaRPr sz="2400" dirty="0">
              <a:latin typeface="Arial" panose="020B0604020202020204" pitchFamily="34" charset="0"/>
            </a:endParaRPr>
          </a:p>
          <a:p>
            <a:r>
              <a:rPr lang="en-US" altLang="x-none" sz="3600" dirty="0">
                <a:solidFill>
                  <a:srgbClr val="FFFFFF"/>
                </a:solidFill>
                <a:latin typeface="Arial" panose="020B0604020202020204" pitchFamily="34" charset="0"/>
                <a:cs typeface="Times New Roman" panose="02020603050405020304" pitchFamily="18" charset="0"/>
              </a:rPr>
              <a:t>  </a:t>
            </a:r>
            <a:endParaRPr sz="2400" dirty="0">
              <a:solidFill>
                <a:srgbClr val="FFFFFF"/>
              </a:solidFill>
              <a:latin typeface="Arial" panose="020B0604020202020204" pitchFamily="34" charset="0"/>
              <a:ea typeface="Times New Roman" panose="02020603050405020304" pitchFamily="18" charset="0"/>
            </a:endParaRPr>
          </a:p>
        </p:txBody>
      </p:sp>
      <p:sp>
        <p:nvSpPr>
          <p:cNvPr id="27651" name="AutoShape 228" descr="Папирус"/>
          <p:cNvSpPr/>
          <p:nvPr>
            <p:ph idx="1"/>
          </p:nvPr>
        </p:nvSpPr>
        <p:spPr>
          <a:xfrm>
            <a:off x="0" y="1771650"/>
            <a:ext cx="8834438" cy="4756150"/>
          </a:xfrm>
          <a:prstGeom prst="foldedCorner">
            <a:avLst>
              <a:gd name="adj" fmla="val 19264"/>
            </a:avLst>
          </a:prstGeom>
          <a:blipFill rotWithShape="1">
            <a:blip r:embed="rId1"/>
          </a:blipFill>
        </p:spPr>
        <p:txBody>
          <a:bodyPr vert="horz" wrap="square" lIns="91440" tIns="45720" rIns="91440" bIns="45720" anchor="t" anchorCtr="0"/>
          <a:p>
            <a:pPr eaLnBrk="1" hangingPunct="1"/>
            <a:r>
              <a:rPr sz="2400" b="1" i="1" dirty="0">
                <a:solidFill>
                  <a:srgbClr val="FF0000"/>
                </a:solidFill>
              </a:rPr>
              <a:t>«Спортивные нагрузки</a:t>
            </a:r>
            <a:r>
              <a:rPr sz="2400" b="1" i="1" dirty="0"/>
              <a:t> на занятиях физической культурой, соревнованиях, внеурочных занятиях спортивного профиля, при проведении динамического или спортивного часа должны соответствовать</a:t>
            </a:r>
            <a:r>
              <a:rPr sz="2400" b="1" i="1" dirty="0">
                <a:solidFill>
                  <a:srgbClr val="FF0000"/>
                </a:solidFill>
              </a:rPr>
              <a:t> </a:t>
            </a:r>
            <a:r>
              <a:rPr sz="2400" b="1" i="1" dirty="0"/>
              <a:t>возрасту,</a:t>
            </a:r>
            <a:r>
              <a:rPr sz="2400" b="1" i="1" dirty="0">
                <a:solidFill>
                  <a:srgbClr val="FF0000"/>
                </a:solidFill>
              </a:rPr>
              <a:t> состоянию здоровья </a:t>
            </a:r>
            <a:r>
              <a:rPr sz="2400" b="1" i="1" dirty="0"/>
              <a:t>и физической подготовленности</a:t>
            </a:r>
            <a:r>
              <a:rPr sz="2400" b="1" i="1" dirty="0">
                <a:solidFill>
                  <a:srgbClr val="FF0000"/>
                </a:solidFill>
              </a:rPr>
              <a:t> </a:t>
            </a:r>
            <a:r>
              <a:rPr sz="2400" b="1" i="1" dirty="0"/>
              <a:t>обучающихся».</a:t>
            </a:r>
            <a:endParaRPr sz="2400" b="1" i="1" dirty="0"/>
          </a:p>
          <a:p>
            <a:pPr eaLnBrk="1" hangingPunct="1"/>
            <a:endParaRPr sz="2400" b="1" i="1" dirty="0"/>
          </a:p>
          <a:p>
            <a:pPr eaLnBrk="1" hangingPunct="1"/>
            <a:r>
              <a:rPr sz="2400" b="1" i="1" dirty="0"/>
              <a:t>«Обучающиеся, отнесенные по состоянию здоровья к подготовительной и специальной группам, </a:t>
            </a:r>
            <a:r>
              <a:rPr sz="2400" b="1" i="1" dirty="0">
                <a:solidFill>
                  <a:srgbClr val="FF0000"/>
                </a:solidFill>
              </a:rPr>
              <a:t>занимаются физической культурой или  теоретическим заданием с последующим показам. </a:t>
            </a:r>
            <a:r>
              <a:rPr sz="2400" b="1" i="1" dirty="0"/>
              <a:t>со снижением физической нагрузки»</a:t>
            </a:r>
            <a:r>
              <a:rPr sz="2400" dirty="0"/>
              <a:t>. </a:t>
            </a:r>
            <a:endParaRPr sz="2400" dirty="0"/>
          </a:p>
          <a:p>
            <a:pPr eaLnBrk="1" hangingPunct="1"/>
            <a:endParaRPr sz="2400" b="1" dirty="0"/>
          </a:p>
        </p:txBody>
      </p:sp>
      <p:sp>
        <p:nvSpPr>
          <p:cNvPr id="27652" name="AutoShape 26" descr="Рисунок1"/>
          <p:cNvSpPr/>
          <p:nvPr/>
        </p:nvSpPr>
        <p:spPr>
          <a:xfrm>
            <a:off x="6980238" y="258763"/>
            <a:ext cx="1949450" cy="1354137"/>
          </a:xfrm>
          <a:prstGeom prst="plaque">
            <a:avLst>
              <a:gd name="adj" fmla="val 16667"/>
            </a:avLst>
          </a:prstGeom>
          <a:blipFill rotWithShape="1">
            <a:blip r:embed="rId2"/>
            <a:stretch>
              <a:fillRect/>
            </a:stretch>
          </a:blipFill>
          <a:ln w="9525" cap="flat" cmpd="sng">
            <a:prstDash val="solid"/>
            <a:miter/>
            <a:headEnd type="none" w="med" len="med"/>
            <a:tailEnd type="none" w="med" len="med"/>
          </a:ln>
          <a:scene3d>
            <a:camera prst="legacyObliqueTopRight">
              <a:rot lat="0" lon="0" rev="0"/>
            </a:camera>
            <a:lightRig rig="legacyFlat3" dir="b"/>
          </a:scene3d>
          <a:sp3d extrusionH="430200" prstMaterial="legacyMatte">
            <a:bevelT w="13500" h="13500" prst="angle"/>
            <a:bevelB w="13500" h="13500" prst="angle"/>
            <a:extrusionClr>
              <a:srgbClr val="FFFFFF"/>
            </a:extrusionClr>
          </a:sp3d>
        </p:spPr>
        <p:txBody>
          <a:bodyPr wrap="none" anchor="ctr" anchorCtr="0">
            <a:flatTx/>
          </a:bodyPr>
          <a:p>
            <a:endParaRPr dirty="0">
              <a:latin typeface="Arial" panose="020B0604020202020204" pitchFamily="34" charset="0"/>
            </a:endParaRPr>
          </a:p>
        </p:txBody>
      </p:sp>
    </p:spTree>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Заголовок 1"/>
          <p:cNvSpPr>
            <a:spLocks noGrp="1"/>
          </p:cNvSpPr>
          <p:nvPr>
            <p:ph type="title" sz="quarter" idx="4294967295"/>
          </p:nvPr>
        </p:nvSpPr>
        <p:spPr/>
        <p:txBody>
          <a:bodyPr vert="horz" wrap="square" lIns="91440" tIns="45720" rIns="91440" bIns="45720" anchor="ctr" anchorCtr="0"/>
          <a:p>
            <a:r>
              <a:rPr dirty="0"/>
              <a:t>Спасибо</a:t>
            </a:r>
            <a:r>
              <a:rPr dirty="0">
                <a:latin typeface="Calibri" panose="020F0502020204030204" pitchFamily="34" charset="0"/>
              </a:rPr>
              <a:t> за внимание!</a:t>
            </a:r>
            <a:endParaRPr dirty="0">
              <a:latin typeface="Calibri" panose="020F0502020204030204" pitchFamily="34" charset="0"/>
            </a:endParaRPr>
          </a:p>
        </p:txBody>
      </p:sp>
      <p:pic>
        <p:nvPicPr>
          <p:cNvPr id="28675" name="Picture 3" descr="kid"/>
          <p:cNvPicPr>
            <a:picLocks noChangeAspect="1"/>
          </p:cNvPicPr>
          <p:nvPr/>
        </p:nvPicPr>
        <p:blipFill>
          <a:blip r:embed="rId1"/>
          <a:stretch>
            <a:fillRect/>
          </a:stretch>
        </p:blipFill>
        <p:spPr>
          <a:xfrm>
            <a:off x="628650" y="2159000"/>
            <a:ext cx="3124200" cy="4038600"/>
          </a:xfrm>
          <a:prstGeom prst="rect">
            <a:avLst/>
          </a:prstGeom>
          <a:noFill/>
          <a:ln w="9525">
            <a:noFill/>
          </a:ln>
        </p:spPr>
      </p:pic>
      <p:sp>
        <p:nvSpPr>
          <p:cNvPr id="63493" name="Rectangle 5"/>
          <p:cNvSpPr>
            <a:spLocks noChangeArrowheads="1"/>
          </p:cNvSpPr>
          <p:nvPr/>
        </p:nvSpPr>
        <p:spPr bwMode="auto">
          <a:xfrm>
            <a:off x="4006850" y="2281238"/>
            <a:ext cx="4478338" cy="2227263"/>
          </a:xfrm>
          <a:prstGeom prst="rect">
            <a:avLst/>
          </a:prstGeom>
          <a:noFill/>
          <a:ln w="9525" algn="ctr">
            <a:noFill/>
            <a:miter lim="800000"/>
          </a:ln>
          <a:effectLst>
            <a:prstShdw prst="shdw17" dist="17961" dir="2700000">
              <a:schemeClr val="accent1">
                <a:gamma/>
                <a:shade val="60000"/>
                <a:invGamma/>
                <a:alpha val="50000"/>
              </a:schemeClr>
            </a:prstShdw>
          </a:effectLst>
        </p:spPr>
        <p:txBody>
          <a:bodyPr>
            <a:spAutoFit/>
          </a:bodyPr>
          <a:p>
            <a:pPr>
              <a:buNone/>
            </a:pPr>
            <a:r>
              <a:rPr sz="2800" dirty="0">
                <a:effectLst>
                  <a:outerShdw blurRad="38100" dist="38100" dir="2700000">
                    <a:srgbClr val="FFFFFF"/>
                  </a:outerShdw>
                </a:effectLst>
                <a:latin typeface="Arial" panose="020B0604020202020204" pitchFamily="34" charset="0"/>
              </a:rPr>
              <a:t>Здоровья,</a:t>
            </a:r>
            <a:endParaRPr sz="2800" dirty="0">
              <a:effectLst>
                <a:outerShdw blurRad="38100" dist="38100" dir="2700000">
                  <a:srgbClr val="FFFFFF"/>
                </a:outerShdw>
              </a:effectLst>
              <a:latin typeface="Arial" panose="020B0604020202020204" pitchFamily="34" charset="0"/>
            </a:endParaRPr>
          </a:p>
          <a:p>
            <a:pPr>
              <a:buNone/>
            </a:pPr>
            <a:endParaRPr sz="2800" dirty="0">
              <a:effectLst>
                <a:outerShdw blurRad="38100" dist="38100" dir="2700000">
                  <a:srgbClr val="FFFFFF"/>
                </a:outerShdw>
              </a:effectLst>
              <a:latin typeface="Arial" panose="020B0604020202020204" pitchFamily="34" charset="0"/>
            </a:endParaRPr>
          </a:p>
          <a:p>
            <a:pPr>
              <a:buNone/>
            </a:pPr>
            <a:r>
              <a:rPr sz="2800" dirty="0">
                <a:effectLst>
                  <a:outerShdw blurRad="38100" dist="38100" dir="2700000">
                    <a:srgbClr val="FFFFFF"/>
                  </a:outerShdw>
                </a:effectLst>
                <a:latin typeface="Arial" panose="020B0604020202020204" pitchFamily="34" charset="0"/>
              </a:rPr>
              <a:t>творческих успехов, </a:t>
            </a:r>
            <a:endParaRPr sz="2800" dirty="0">
              <a:effectLst>
                <a:outerShdw blurRad="38100" dist="38100" dir="2700000">
                  <a:srgbClr val="FFFFFF"/>
                </a:outerShdw>
              </a:effectLst>
              <a:latin typeface="Arial" panose="020B0604020202020204" pitchFamily="34" charset="0"/>
            </a:endParaRPr>
          </a:p>
          <a:p>
            <a:pPr>
              <a:buNone/>
            </a:pPr>
            <a:r>
              <a:rPr sz="2800" dirty="0">
                <a:effectLst>
                  <a:outerShdw blurRad="38100" dist="38100" dir="2700000">
                    <a:srgbClr val="FFFFFF"/>
                  </a:outerShdw>
                </a:effectLst>
                <a:latin typeface="Arial" panose="020B0604020202020204" pitchFamily="34" charset="0"/>
              </a:rPr>
              <a:t>                                </a:t>
            </a:r>
            <a:endParaRPr sz="2800" dirty="0">
              <a:effectLst>
                <a:outerShdw blurRad="38100" dist="38100" dir="2700000">
                  <a:srgbClr val="FFFFFF"/>
                </a:outerShdw>
              </a:effectLst>
              <a:latin typeface="Arial" panose="020B0604020202020204" pitchFamily="34" charset="0"/>
            </a:endParaRPr>
          </a:p>
          <a:p>
            <a:pPr>
              <a:buNone/>
            </a:pPr>
            <a:r>
              <a:rPr sz="2800" dirty="0">
                <a:effectLst>
                  <a:outerShdw blurRad="38100" dist="38100" dir="2700000">
                    <a:srgbClr val="FFFFFF"/>
                  </a:outerShdw>
                </a:effectLst>
                <a:latin typeface="Arial" panose="020B0604020202020204" pitchFamily="34" charset="0"/>
              </a:rPr>
              <a:t>удачи  !!!</a:t>
            </a:r>
            <a:endParaRPr sz="2800" dirty="0">
              <a:effectLst>
                <a:outerShdw blurRad="38100" dist="38100" dir="2700000">
                  <a:srgbClr val="FFFFFF"/>
                </a:outerShdw>
              </a:effectLst>
              <a:latin typeface="Arial" panose="020B0604020202020204" pitchFamily="34" charset="0"/>
            </a:endParaRPr>
          </a:p>
        </p:txBody>
      </p:sp>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File"/>
          <p:cNvSpPr>
            <a:spLocks noEditPoints="1"/>
          </p:cNvSpPr>
          <p:nvPr/>
        </p:nvSpPr>
        <p:spPr>
          <a:xfrm>
            <a:off x="0" y="1463675"/>
            <a:ext cx="9144000" cy="3403600"/>
          </a:xfrm>
          <a:custGeom>
            <a:avLst/>
            <a:gdLst>
              <a:gd name="txL" fmla="*/ 1086 w 21600"/>
              <a:gd name="txT" fmla="*/ 4628 h 21600"/>
              <a:gd name="txR" fmla="*/ 20635 w 21600"/>
              <a:gd name="txB" fmla="*/ 20289 h 21600"/>
            </a:gdLst>
            <a:ahLst/>
            <a:cxnLst>
              <a:cxn ang="0">
                <a:pos x="2147483647" y="2147483647"/>
              </a:cxn>
              <a:cxn ang="0">
                <a:pos x="0" y="2147483647"/>
              </a:cxn>
              <a:cxn ang="0">
                <a:pos x="2147483647" y="2147483647"/>
              </a:cxn>
              <a:cxn ang="0">
                <a:pos x="2147483647" y="2147483647"/>
              </a:cxn>
              <a:cxn ang="0">
                <a:pos x="0" y="2147483647"/>
              </a:cxn>
              <a:cxn ang="0">
                <a:pos x="2147483647" y="2147483647"/>
              </a:cxn>
            </a:cxnLst>
            <a:rect l="txL" t="txT" r="txR" b="txB"/>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gradFill rotWithShape="1">
            <a:gsLst>
              <a:gs pos="0">
                <a:srgbClr val="FFFFCC">
                  <a:alpha val="57999"/>
                </a:srgbClr>
              </a:gs>
              <a:gs pos="100000">
                <a:srgbClr val="C8E58F">
                  <a:alpha val="45000"/>
                </a:srgbClr>
              </a:gs>
            </a:gsLst>
            <a:lin ang="5400000" scaled="1"/>
            <a:tileRect/>
          </a:gradFill>
          <a:ln w="9525">
            <a:noFill/>
          </a:ln>
        </p:spPr>
        <p:txBody>
          <a:bodyPr/>
          <a:p>
            <a:endParaRPr lang="ru-RU" altLang="en-US"/>
          </a:p>
        </p:txBody>
      </p:sp>
      <p:sp>
        <p:nvSpPr>
          <p:cNvPr id="20483" name="Rectangle 5"/>
          <p:cNvSpPr>
            <a:spLocks noGrp="1"/>
          </p:cNvSpPr>
          <p:nvPr>
            <p:ph idx="1"/>
          </p:nvPr>
        </p:nvSpPr>
        <p:spPr>
          <a:xfrm>
            <a:off x="408940" y="467360"/>
            <a:ext cx="8514080" cy="6390005"/>
          </a:xfrm>
        </p:spPr>
        <p:txBody>
          <a:bodyPr vert="horz" wrap="square" lIns="91440" tIns="45720" rIns="91440" bIns="45720" anchor="t" anchorCtr="0"/>
          <a:p>
            <a:pPr eaLnBrk="1" hangingPunct="1">
              <a:buNone/>
            </a:pPr>
            <a:r>
              <a:rPr sz="2800" dirty="0">
                <a:solidFill>
                  <a:schemeClr val="tx1"/>
                </a:solidFill>
              </a:rPr>
              <a:t> </a:t>
            </a:r>
            <a:r>
              <a:rPr sz="2400" dirty="0">
                <a:solidFill>
                  <a:schemeClr val="tx1"/>
                </a:solidFill>
              </a:rPr>
              <a:t>  </a:t>
            </a:r>
            <a:r>
              <a:rPr sz="2400" b="1" i="1" dirty="0">
                <a:solidFill>
                  <a:schemeClr val="tx1"/>
                </a:solidFill>
              </a:rPr>
              <a:t>   </a:t>
            </a:r>
            <a:r>
              <a:rPr lang="en-US" sz="2800" b="1" i="1">
                <a:solidFill>
                  <a:schemeClr val="tx1"/>
                </a:solidFill>
                <a:latin typeface="Times New Roman" panose="02020603050405020304"/>
                <a:ea typeface="Times New Roman" panose="02020603050405020304"/>
                <a:cs typeface="Times New Roman" panose="02020603050405020304"/>
                <a:sym typeface="Times New Roman" panose="02020603050405020304"/>
              </a:rPr>
              <a:t>Физическая культура относиться </a:t>
            </a:r>
            <a:r>
              <a:rPr lang="en-US" sz="2800" b="1" i="1" u="sng">
                <a:solidFill>
                  <a:schemeClr val="tx1"/>
                </a:solidFill>
                <a:latin typeface="Times New Roman" panose="02020603050405020304"/>
                <a:ea typeface="Times New Roman" panose="02020603050405020304"/>
                <a:cs typeface="Times New Roman" panose="02020603050405020304"/>
                <a:sym typeface="Times New Roman" panose="02020603050405020304"/>
              </a:rPr>
              <a:t>к тем учебным дисциплинам, которые являются обязательными</a:t>
            </a:r>
            <a:r>
              <a:rPr lang="en-US" sz="2800" b="1" i="1">
                <a:solidFill>
                  <a:schemeClr val="tx1"/>
                </a:solidFill>
                <a:latin typeface="Times New Roman" panose="02020603050405020304"/>
                <a:ea typeface="Times New Roman" panose="02020603050405020304"/>
                <a:cs typeface="Times New Roman" panose="02020603050405020304"/>
                <a:sym typeface="Times New Roman" panose="02020603050405020304"/>
              </a:rPr>
              <a:t>. </a:t>
            </a:r>
            <a:r>
              <a:rPr lang="en-US" sz="2400" b="1" i="1">
                <a:solidFill>
                  <a:schemeClr val="tx1"/>
                </a:solidFill>
                <a:latin typeface="Times New Roman" panose="02020603050405020304"/>
                <a:ea typeface="Times New Roman" panose="02020603050405020304"/>
                <a:cs typeface="Times New Roman" panose="02020603050405020304"/>
                <a:sym typeface="Times New Roman" panose="02020603050405020304"/>
              </a:rPr>
              <a:t>Освобождение от физкультуры как от предмета, от учебной дисциплины, </a:t>
            </a:r>
            <a:r>
              <a:rPr lang="en-US" sz="2400" b="1" i="1" u="sng">
                <a:solidFill>
                  <a:schemeClr val="tx1"/>
                </a:solidFill>
                <a:latin typeface="Times New Roman" panose="02020603050405020304"/>
                <a:ea typeface="Times New Roman" panose="02020603050405020304"/>
                <a:cs typeface="Times New Roman" panose="02020603050405020304"/>
                <a:sym typeface="Times New Roman" panose="02020603050405020304"/>
              </a:rPr>
              <a:t>невозможно</a:t>
            </a:r>
            <a:r>
              <a:rPr lang="en-US" sz="2400" b="1" i="1">
                <a:solidFill>
                  <a:schemeClr val="tx1"/>
                </a:solidFill>
                <a:latin typeface="Times New Roman" panose="02020603050405020304"/>
                <a:ea typeface="Times New Roman" panose="02020603050405020304"/>
                <a:cs typeface="Times New Roman" panose="02020603050405020304"/>
                <a:sym typeface="Times New Roman" panose="02020603050405020304"/>
              </a:rPr>
              <a:t>. На сегодняшний день освобождение от физкультуры может быть лишь ограниченным, частичным. Полное и окончательное освобождение допускается только для лиц с ограниченной дееспособностью, которые не могут проходить обучение на общих основаниях в рамках стандартных учебных заведений. В разных случаях освобождение от физкультуры может предполагать разные формы облегчения занятий, начиная с отмены некоторых упражнении и заканчивая переходом на теоретическое освоение предмета. Все зависит от серьезности диагноза, от текущего состояния здоровья школьника</a:t>
            </a:r>
            <a:endParaRPr lang="en-US" sz="2800" b="0" i="0" u="none" strike="noStrike" cap="none">
              <a:solidFill>
                <a:schemeClr val="tx1"/>
              </a:solidFill>
              <a:latin typeface="Times New Roman" panose="02020603050405020304"/>
              <a:ea typeface="Times New Roman" panose="02020603050405020304"/>
              <a:cs typeface="Times New Roman" panose="02020603050405020304"/>
              <a:sym typeface="Times New Roman" panose="02020603050405020304"/>
            </a:endParaRPr>
          </a:p>
          <a:p>
            <a:pPr eaLnBrk="1" hangingPunct="1">
              <a:buNone/>
            </a:pPr>
            <a:endParaRPr sz="2800" b="1" dirty="0"/>
          </a:p>
          <a:p>
            <a:pPr algn="just" eaLnBrk="1" hangingPunct="1">
              <a:spcBef>
                <a:spcPct val="0"/>
              </a:spcBef>
              <a:buNone/>
            </a:pPr>
            <a:endParaRPr sz="2800" b="1" dirty="0"/>
          </a:p>
        </p:txBody>
      </p:sp>
      <p:sp>
        <p:nvSpPr>
          <p:cNvPr id="20484" name="Rectangle 9"/>
          <p:cNvSpPr/>
          <p:nvPr/>
        </p:nvSpPr>
        <p:spPr>
          <a:xfrm>
            <a:off x="0" y="230664"/>
            <a:ext cx="7019925" cy="645160"/>
          </a:xfrm>
          <a:prstGeom prst="rect">
            <a:avLst/>
          </a:prstGeom>
          <a:noFill/>
          <a:ln w="9525">
            <a:noFill/>
          </a:ln>
        </p:spPr>
        <p:txBody>
          <a:bodyPr anchor="ctr" anchorCtr="0">
            <a:spAutoFit/>
          </a:bodyPr>
          <a:p>
            <a:pPr indent="450850" algn="just"/>
            <a:endParaRPr sz="1800" b="0" dirty="0">
              <a:latin typeface="Arial" panose="020B0604020202020204" pitchFamily="34" charset="0"/>
            </a:endParaRPr>
          </a:p>
          <a:p>
            <a:pPr indent="450850" algn="just"/>
            <a:endParaRPr sz="1800" b="0" dirty="0">
              <a:solidFill>
                <a:srgbClr val="FFFFFF"/>
              </a:solidFill>
              <a:latin typeface="Arial" panose="020B0604020202020204" pitchFamily="34" charset="0"/>
            </a:endParaRPr>
          </a:p>
        </p:txBody>
      </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188913" y="688975"/>
            <a:ext cx="8674100" cy="2982913"/>
          </a:xfrm>
        </p:spPr>
        <p:txBody>
          <a:bodyPr vert="horz" wrap="square" lIns="91440" tIns="45720" rIns="91440" bIns="45720" anchor="ctr" anchorCtr="0"/>
          <a:p>
            <a:pPr algn="ctr" eaLnBrk="1" hangingPunct="1"/>
            <a:br>
              <a:rPr lang="en-US" sz="3600" b="0" i="0" u="none">
                <a:solidFill>
                  <a:schemeClr val="lt1"/>
                </a:solidFill>
                <a:latin typeface="Trebuchet MS" panose="020B0603020202020204"/>
                <a:ea typeface="Trebuchet MS" panose="020B0603020202020204"/>
                <a:cs typeface="Trebuchet MS" panose="020B0603020202020204"/>
                <a:sym typeface="Trebuchet MS" panose="020B0603020202020204"/>
              </a:rPr>
            </a:br>
            <a:endParaRPr sz="3600" b="1" dirty="0">
              <a:solidFill>
                <a:srgbClr val="FFFFFF"/>
              </a:solidFill>
            </a:endParaRPr>
          </a:p>
        </p:txBody>
      </p:sp>
      <p:sp>
        <p:nvSpPr>
          <p:cNvPr id="17413" name="Rectangle 8"/>
          <p:cNvSpPr>
            <a:spLocks noGrp="1"/>
          </p:cNvSpPr>
          <p:nvPr>
            <p:ph type="body" idx="4294967295"/>
          </p:nvPr>
        </p:nvSpPr>
        <p:spPr>
          <a:xfrm>
            <a:off x="1697990" y="5001260"/>
            <a:ext cx="4772025" cy="1485900"/>
          </a:xfrm>
        </p:spPr>
        <p:txBody>
          <a:bodyPr vert="horz" wrap="square" lIns="91440" tIns="45720" rIns="91440" bIns="45720" anchor="t" anchorCtr="0"/>
          <a:p>
            <a:pPr marL="0" indent="0" eaLnBrk="1" hangingPunct="1">
              <a:lnSpc>
                <a:spcPct val="80000"/>
              </a:lnSpc>
              <a:buNone/>
            </a:pPr>
            <a:endParaRPr sz="1600" dirty="0"/>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pic>
        <p:nvPicPr>
          <p:cNvPr id="3" name="Изображение 2" descr="slide_2"/>
          <p:cNvPicPr>
            <a:picLocks noChangeAspect="1"/>
          </p:cNvPicPr>
          <p:nvPr/>
        </p:nvPicPr>
        <p:blipFill>
          <a:blip r:embed="rId1"/>
          <a:stretch>
            <a:fillRect/>
          </a:stretch>
        </p:blipFill>
        <p:spPr>
          <a:xfrm>
            <a:off x="635" y="0"/>
            <a:ext cx="9143365" cy="6857365"/>
          </a:xfrm>
          <a:prstGeom prst="rect">
            <a:avLst/>
          </a:prstGeom>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Изображение 1" descr="slide_5"/>
          <p:cNvPicPr>
            <a:picLocks noChangeAspect="1"/>
          </p:cNvPicPr>
          <p:nvPr/>
        </p:nvPicPr>
        <p:blipFill>
          <a:blip r:embed="rId1"/>
          <a:stretch>
            <a:fillRect/>
          </a:stretch>
        </p:blipFill>
        <p:spPr>
          <a:xfrm>
            <a:off x="0" y="0"/>
            <a:ext cx="9144000" cy="6858000"/>
          </a:xfrm>
          <a:prstGeom prst="rect">
            <a:avLst/>
          </a:prstGeom>
        </p:spPr>
      </p:pic>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File"/>
          <p:cNvSpPr>
            <a:spLocks noEditPoints="1"/>
          </p:cNvSpPr>
          <p:nvPr/>
        </p:nvSpPr>
        <p:spPr>
          <a:xfrm>
            <a:off x="0" y="1463675"/>
            <a:ext cx="9144000" cy="2943225"/>
          </a:xfrm>
          <a:custGeom>
            <a:avLst/>
            <a:gdLst>
              <a:gd name="txL" fmla="*/ 1086 w 21600"/>
              <a:gd name="txT" fmla="*/ 4628 h 21600"/>
              <a:gd name="txR" fmla="*/ 20635 w 21600"/>
              <a:gd name="txB" fmla="*/ 20289 h 21600"/>
            </a:gdLst>
            <a:ahLst/>
            <a:cxnLst>
              <a:cxn ang="0">
                <a:pos x="2147483647" y="2147483647"/>
              </a:cxn>
              <a:cxn ang="0">
                <a:pos x="0" y="2147483647"/>
              </a:cxn>
              <a:cxn ang="0">
                <a:pos x="2147483647" y="2147483647"/>
              </a:cxn>
              <a:cxn ang="0">
                <a:pos x="2147483647" y="2147483647"/>
              </a:cxn>
              <a:cxn ang="0">
                <a:pos x="0" y="2147483647"/>
              </a:cxn>
              <a:cxn ang="0">
                <a:pos x="2147483647" y="2147483647"/>
              </a:cxn>
            </a:cxnLst>
            <a:rect l="txL" t="txT" r="txR" b="txB"/>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gradFill rotWithShape="1">
            <a:gsLst>
              <a:gs pos="0">
                <a:srgbClr val="FFFFCC">
                  <a:alpha val="57999"/>
                </a:srgbClr>
              </a:gs>
              <a:gs pos="100000">
                <a:srgbClr val="C8E58F">
                  <a:alpha val="45000"/>
                </a:srgbClr>
              </a:gs>
            </a:gsLst>
            <a:lin ang="5400000" scaled="1"/>
            <a:tileRect/>
          </a:gradFill>
          <a:ln w="9525">
            <a:noFill/>
          </a:ln>
        </p:spPr>
        <p:txBody>
          <a:bodyPr/>
          <a:p>
            <a:endParaRPr lang="ru-RU" altLang="en-US"/>
          </a:p>
        </p:txBody>
      </p:sp>
      <p:sp>
        <p:nvSpPr>
          <p:cNvPr id="26627" name="AutoShape 7" descr="с15-2"/>
          <p:cNvSpPr>
            <a:spLocks noEditPoints="1"/>
          </p:cNvSpPr>
          <p:nvPr/>
        </p:nvSpPr>
        <p:spPr>
          <a:xfrm rot="10800000">
            <a:off x="0" y="4516438"/>
            <a:ext cx="2541588" cy="1992312"/>
          </a:xfrm>
          <a:custGeom>
            <a:avLst/>
            <a:gdLst>
              <a:gd name="txL" fmla="*/ 4374 w 21600"/>
              <a:gd name="txT" fmla="*/ 3964 h 21600"/>
              <a:gd name="txR" fmla="*/ 17841 w 21600"/>
              <a:gd name="txB" fmla="*/ 17635 h 21600"/>
            </a:gdLst>
            <a:ahLst/>
            <a:cxnLst>
              <a:cxn ang="0">
                <a:pos x="2147483647" y="0"/>
              </a:cxn>
              <a:cxn ang="0">
                <a:pos x="2147483647" y="2147483647"/>
              </a:cxn>
              <a:cxn ang="0">
                <a:pos x="2147483647" y="2147483647"/>
              </a:cxn>
              <a:cxn ang="0">
                <a:pos x="0" y="2147483647"/>
              </a:cxn>
            </a:cxnLst>
            <a:rect l="txL" t="txT" r="txR" b="txB"/>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blipFill rotWithShape="1">
            <a:blip r:embed="rId1"/>
            <a:stretch>
              <a:fillRect/>
            </a:stretch>
          </a:blipFill>
          <a:ln w="9525" cap="flat" cmpd="sng">
            <a:prstDash val="solid"/>
            <a:headEnd type="none" w="med" len="med"/>
            <a:tailEnd type="none" w="med" len="med"/>
          </a:ln>
          <a:scene3d>
            <a:camera prst="legacyPerspectiveFront">
              <a:rot lat="20100000" lon="1500000" rev="0"/>
            </a:camera>
            <a:lightRig rig="legacyFlat4" dir="b"/>
          </a:scene3d>
          <a:sp3d extrusionH="430200" prstMaterial="legacyMatte">
            <a:bevelT w="13500" h="13500" prst="angle"/>
            <a:bevelB w="13500" h="13500" prst="angle"/>
            <a:extrusionClr>
              <a:srgbClr val="FFFFFF"/>
            </a:extrusionClr>
          </a:sp3d>
        </p:spPr>
        <p:txBody>
          <a:bodyPr/>
          <a:p>
            <a:endParaRPr lang="ru-RU" altLang="en-US"/>
          </a:p>
        </p:txBody>
      </p:sp>
      <p:sp>
        <p:nvSpPr>
          <p:cNvPr id="26628" name="Rectangle 5"/>
          <p:cNvSpPr>
            <a:spLocks noGrp="1"/>
          </p:cNvSpPr>
          <p:nvPr>
            <p:ph idx="1"/>
          </p:nvPr>
        </p:nvSpPr>
        <p:spPr>
          <a:xfrm>
            <a:off x="0" y="1911350"/>
            <a:ext cx="9144000" cy="2730500"/>
          </a:xfrm>
        </p:spPr>
        <p:txBody>
          <a:bodyPr vert="horz" wrap="square" lIns="91440" tIns="45720" rIns="91440" bIns="45720" anchor="t" anchorCtr="0"/>
          <a:p>
            <a:pPr eaLnBrk="1" hangingPunct="1">
              <a:lnSpc>
                <a:spcPct val="90000"/>
              </a:lnSpc>
              <a:buNone/>
            </a:pPr>
            <a:r>
              <a:rPr sz="2400" dirty="0"/>
              <a:t>   </a:t>
            </a:r>
            <a:r>
              <a:rPr sz="2400" b="1" i="1" dirty="0">
                <a:latin typeface="Times New Roman" panose="02020603050405020304" pitchFamily="18" charset="0"/>
                <a:cs typeface="Times New Roman" panose="02020603050405020304" pitchFamily="18" charset="0"/>
              </a:rPr>
              <a:t>«Все обучающиеся, в том числе с ограниченными возможностями здоровья, </a:t>
            </a:r>
            <a:r>
              <a:rPr sz="2400" b="1" i="1" dirty="0">
                <a:solidFill>
                  <a:srgbClr val="FF0000"/>
                </a:solidFill>
                <a:latin typeface="Times New Roman" panose="02020603050405020304" pitchFamily="18" charset="0"/>
                <a:cs typeface="Times New Roman" panose="02020603050405020304" pitchFamily="18" charset="0"/>
              </a:rPr>
              <a:t>должны посещать занятия</a:t>
            </a:r>
            <a:r>
              <a:rPr sz="2400" b="1" i="1" dirty="0">
                <a:latin typeface="Times New Roman" panose="02020603050405020304" pitchFamily="18" charset="0"/>
                <a:cs typeface="Times New Roman" panose="02020603050405020304" pitchFamily="18" charset="0"/>
              </a:rPr>
              <a:t> по физической культуре. </a:t>
            </a:r>
            <a:endParaRPr sz="2400" b="1" i="1" dirty="0">
              <a:latin typeface="Times New Roman" panose="02020603050405020304" pitchFamily="18" charset="0"/>
              <a:cs typeface="Times New Roman" panose="02020603050405020304" pitchFamily="18" charset="0"/>
            </a:endParaRPr>
          </a:p>
          <a:p>
            <a:pPr eaLnBrk="1" hangingPunct="1">
              <a:lnSpc>
                <a:spcPct val="90000"/>
              </a:lnSpc>
              <a:buNone/>
            </a:pPr>
            <a:r>
              <a:rPr sz="2400" b="1" i="1" dirty="0">
                <a:latin typeface="Times New Roman" panose="02020603050405020304" pitchFamily="18" charset="0"/>
                <a:cs typeface="Times New Roman" panose="02020603050405020304" pitchFamily="18" charset="0"/>
              </a:rPr>
              <a:t>    Таким образом, с учетом не только результатов освоения учебного материала, но и индивидуальных возможностей и личных достижений обучающегося </a:t>
            </a:r>
            <a:r>
              <a:rPr sz="2400" b="1" i="1" dirty="0">
                <a:solidFill>
                  <a:srgbClr val="FF0000"/>
                </a:solidFill>
                <a:latin typeface="Times New Roman" panose="02020603050405020304" pitchFamily="18" charset="0"/>
                <a:cs typeface="Times New Roman" panose="02020603050405020304" pitchFamily="18" charset="0"/>
              </a:rPr>
              <a:t>должны выставляться отметки по физкультуре». </a:t>
            </a:r>
            <a:endParaRPr sz="2400" b="1" i="1" dirty="0">
              <a:solidFill>
                <a:srgbClr val="FF0000"/>
              </a:solidFill>
              <a:latin typeface="Times New Roman" panose="02020603050405020304" pitchFamily="18" charset="0"/>
              <a:cs typeface="Times New Roman" panose="02020603050405020304" pitchFamily="18" charset="0"/>
            </a:endParaRPr>
          </a:p>
          <a:p>
            <a:pPr eaLnBrk="1" hangingPunct="1">
              <a:lnSpc>
                <a:spcPct val="90000"/>
              </a:lnSpc>
              <a:buNone/>
            </a:pPr>
            <a:r>
              <a:rPr sz="2400" b="1" dirty="0">
                <a:solidFill>
                  <a:srgbClr val="FFFFFF"/>
                </a:solidFill>
              </a:rPr>
              <a:t>.</a:t>
            </a:r>
            <a:endParaRPr sz="2400" b="1" dirty="0">
              <a:solidFill>
                <a:srgbClr val="FFFFFF"/>
              </a:solidFill>
            </a:endParaRPr>
          </a:p>
        </p:txBody>
      </p:sp>
      <p:sp>
        <p:nvSpPr>
          <p:cNvPr id="26629" name="Gear" descr="с15-3"/>
          <p:cNvSpPr>
            <a:spLocks noEditPoints="1"/>
          </p:cNvSpPr>
          <p:nvPr/>
        </p:nvSpPr>
        <p:spPr>
          <a:xfrm rot="1137824">
            <a:off x="6043613" y="0"/>
            <a:ext cx="2386012" cy="1681163"/>
          </a:xfrm>
          <a:custGeom>
            <a:avLst/>
            <a:gdLst>
              <a:gd name="txL" fmla="*/ 4374 w 21600"/>
              <a:gd name="txT" fmla="*/ 3964 h 21600"/>
              <a:gd name="txR" fmla="*/ 17841 w 21600"/>
              <a:gd name="txB" fmla="*/ 17635 h 21600"/>
            </a:gdLst>
            <a:ahLst/>
            <a:cxnLst>
              <a:cxn ang="0">
                <a:pos x="2147483647" y="0"/>
              </a:cxn>
              <a:cxn ang="0">
                <a:pos x="2147483647" y="2147483647"/>
              </a:cxn>
              <a:cxn ang="0">
                <a:pos x="2147483647" y="2147483647"/>
              </a:cxn>
              <a:cxn ang="0">
                <a:pos x="0" y="2147483647"/>
              </a:cxn>
            </a:cxnLst>
            <a:rect l="txL" t="txT" r="txR" b="txB"/>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blipFill rotWithShape="1">
            <a:blip r:embed="rId2"/>
            <a:stretch>
              <a:fillRect/>
            </a:stretch>
          </a:blipFill>
          <a:ln w="9525" cap="flat" cmpd="sng">
            <a:prstDash val="solid"/>
            <a:headEnd type="none" w="med" len="med"/>
            <a:tailEnd type="none" w="med" len="med"/>
          </a:ln>
          <a:scene3d>
            <a:camera prst="legacyPerspectiveFront">
              <a:rot lat="20100000" lon="1500000" rev="0"/>
            </a:camera>
            <a:lightRig rig="legacyFlat4" dir="b"/>
          </a:scene3d>
          <a:sp3d extrusionH="430200" prstMaterial="legacyMatte">
            <a:bevelT w="13500" h="13500" prst="angle"/>
            <a:bevelB w="13500" h="13500" prst="angle"/>
            <a:extrusionClr>
              <a:srgbClr val="FFFFFF"/>
            </a:extrusionClr>
          </a:sp3d>
        </p:spPr>
        <p:txBody>
          <a:bodyPr/>
          <a:p>
            <a:endParaRPr lang="ru-RU" altLang="en-US"/>
          </a:p>
        </p:txBody>
      </p:sp>
      <p:sp>
        <p:nvSpPr>
          <p:cNvPr id="26630" name="AutoShape 6" descr="с15"/>
          <p:cNvSpPr>
            <a:spLocks noEditPoints="1"/>
          </p:cNvSpPr>
          <p:nvPr/>
        </p:nvSpPr>
        <p:spPr>
          <a:xfrm>
            <a:off x="6218238" y="4691063"/>
            <a:ext cx="2586037" cy="1752600"/>
          </a:xfrm>
          <a:custGeom>
            <a:avLst/>
            <a:gdLst>
              <a:gd name="txL" fmla="*/ 4374 w 21600"/>
              <a:gd name="txT" fmla="*/ 3964 h 21600"/>
              <a:gd name="txR" fmla="*/ 17841 w 21600"/>
              <a:gd name="txB" fmla="*/ 17635 h 21600"/>
            </a:gdLst>
            <a:ahLst/>
            <a:cxnLst>
              <a:cxn ang="0">
                <a:pos x="2147483647" y="0"/>
              </a:cxn>
              <a:cxn ang="0">
                <a:pos x="2147483647" y="2147483647"/>
              </a:cxn>
              <a:cxn ang="0">
                <a:pos x="2147483647" y="2147483647"/>
              </a:cxn>
              <a:cxn ang="0">
                <a:pos x="0" y="2147483647"/>
              </a:cxn>
            </a:cxnLst>
            <a:rect l="txL" t="txT" r="txR" b="txB"/>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blipFill rotWithShape="1">
            <a:blip r:embed="rId3"/>
            <a:stretch>
              <a:fillRect/>
            </a:stretch>
          </a:blipFill>
          <a:ln w="9525" cap="flat" cmpd="sng">
            <a:prstDash val="solid"/>
            <a:headEnd type="none" w="med" len="med"/>
            <a:tailEnd type="none" w="med" len="med"/>
          </a:ln>
          <a:scene3d>
            <a:camera prst="legacyPerspectiveFront">
              <a:rot lat="20100000" lon="1500000" rev="0"/>
            </a:camera>
            <a:lightRig rig="legacyFlat4" dir="b"/>
          </a:scene3d>
          <a:sp3d extrusionH="430200" prstMaterial="legacyMatte">
            <a:bevelT w="13500" h="13500" prst="angle"/>
            <a:bevelB w="13500" h="13500" prst="angle"/>
            <a:extrusionClr>
              <a:srgbClr val="FFFFFF"/>
            </a:extrusionClr>
          </a:sp3d>
        </p:spPr>
        <p:txBody>
          <a:bodyPr/>
          <a:p>
            <a:endParaRPr lang="ru-RU" altLang="en-US"/>
          </a:p>
        </p:txBody>
      </p:sp>
      <p:sp>
        <p:nvSpPr>
          <p:cNvPr id="26631" name="Rectangle 9"/>
          <p:cNvSpPr/>
          <p:nvPr/>
        </p:nvSpPr>
        <p:spPr>
          <a:xfrm>
            <a:off x="0" y="185103"/>
            <a:ext cx="6299200" cy="829945"/>
          </a:xfrm>
          <a:prstGeom prst="rect">
            <a:avLst/>
          </a:prstGeom>
          <a:noFill/>
          <a:ln w="9525">
            <a:noFill/>
          </a:ln>
        </p:spPr>
        <p:txBody>
          <a:bodyPr anchor="ctr" anchorCtr="0">
            <a:spAutoFit/>
          </a:bodyPr>
          <a:p>
            <a:pPr indent="450850" algn="just"/>
            <a:r>
              <a:rPr sz="2400" i="1" dirty="0">
                <a:solidFill>
                  <a:srgbClr val="FFFF00"/>
                </a:solidFill>
                <a:latin typeface="Times New Roman" panose="02020603050405020304" pitchFamily="18" charset="0"/>
                <a:cs typeface="Times New Roman" panose="02020603050405020304" pitchFamily="18" charset="0"/>
              </a:rPr>
              <a:t>Письмо Департамента здравоохранения</a:t>
            </a:r>
            <a:r>
              <a:rPr sz="2400" i="1" dirty="0">
                <a:solidFill>
                  <a:srgbClr val="FFFFFF"/>
                </a:solidFill>
                <a:latin typeface="Times New Roman" panose="02020603050405020304" pitchFamily="18" charset="0"/>
                <a:cs typeface="Times New Roman" panose="02020603050405020304" pitchFamily="18" charset="0"/>
              </a:rPr>
              <a:t> г.Москва от 03.02.2010 г. № 41-18-98</a:t>
            </a:r>
            <a:endParaRPr sz="2400" b="0" i="1" dirty="0">
              <a:solidFill>
                <a:srgbClr val="FFFFFF"/>
              </a:solidFill>
              <a:latin typeface="Times New Roman" panose="02020603050405020304" pitchFamily="18" charset="0"/>
              <a:cs typeface="Times New Roman" panose="02020603050405020304" pitchFamily="18" charset="0"/>
            </a:endParaRP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a:xfrm>
            <a:off x="457200" y="0"/>
            <a:ext cx="8686800" cy="577850"/>
          </a:xfrm>
        </p:spPr>
        <p:txBody>
          <a:bodyPr vert="horz" wrap="square" lIns="91440" tIns="45720" rIns="91440" bIns="45720" anchor="ctr" anchorCtr="0"/>
          <a:p>
            <a:pPr algn="ctr" eaLnBrk="1" hangingPunct="1"/>
            <a:r>
              <a:rPr sz="2800" dirty="0">
                <a:solidFill>
                  <a:srgbClr val="FFFFFF"/>
                </a:solidFill>
                <a:latin typeface="Times New Roman" panose="02020603050405020304" pitchFamily="18" charset="0"/>
              </a:rPr>
              <a:t>Специальная      медицинская    группа</a:t>
            </a:r>
            <a:endParaRPr sz="2800" dirty="0">
              <a:solidFill>
                <a:srgbClr val="FFFFFF"/>
              </a:solidFill>
              <a:latin typeface="Times New Roman" panose="02020603050405020304" pitchFamily="18" charset="0"/>
            </a:endParaRPr>
          </a:p>
        </p:txBody>
      </p:sp>
      <p:sp>
        <p:nvSpPr>
          <p:cNvPr id="18435" name="AutoShape 3"/>
          <p:cNvSpPr/>
          <p:nvPr>
            <p:ph idx="1"/>
          </p:nvPr>
        </p:nvSpPr>
        <p:spPr>
          <a:xfrm>
            <a:off x="0" y="896620"/>
            <a:ext cx="9144000" cy="5886450"/>
          </a:xfrm>
          <a:prstGeom prst="foldedCorner">
            <a:avLst>
              <a:gd name="adj" fmla="val 18778"/>
            </a:avLst>
          </a:prstGeom>
          <a:gradFill rotWithShape="1">
            <a:gsLst>
              <a:gs pos="0">
                <a:srgbClr val="FFCC99">
                  <a:alpha val="57999"/>
                </a:srgbClr>
              </a:gs>
              <a:gs pos="100000">
                <a:schemeClr val="bg1">
                  <a:alpha val="56000"/>
                </a:schemeClr>
              </a:gs>
            </a:gsLst>
            <a:path path="rect">
              <a:fillToRect l="100000" b="100000"/>
            </a:path>
            <a:tileRect/>
          </a:gradFill>
          <a:ln w="38100">
            <a:solidFill>
              <a:srgbClr val="27A400">
                <a:alpha val="100000"/>
              </a:srgbClr>
            </a:solidFill>
          </a:ln>
        </p:spPr>
        <p:txBody>
          <a:bodyPr vert="horz" wrap="square" lIns="91440" tIns="45720" rIns="91440" bIns="45720" anchor="t" anchorCtr="0"/>
          <a:p>
            <a:pPr eaLnBrk="1" hangingPunct="1">
              <a:lnSpc>
                <a:spcPct val="80000"/>
              </a:lnSpc>
              <a:buNone/>
            </a:pPr>
            <a:r>
              <a:rPr sz="1400" dirty="0"/>
              <a:t>      </a:t>
            </a:r>
            <a:r>
              <a:rPr sz="2000" dirty="0">
                <a:solidFill>
                  <a:srgbClr val="FFFFFF"/>
                </a:solidFill>
              </a:rPr>
              <a:t>Учащиеся, имеющие по данным медицинского осмотра, определенные отклонения в состоянии здоровья постоянного или временного характера</a:t>
            </a:r>
            <a:r>
              <a:rPr lang="ru-RU" sz="2000" dirty="0">
                <a:solidFill>
                  <a:srgbClr val="FFFFFF"/>
                </a:solidFill>
              </a:rPr>
              <a:t> имеют свою группу здоровья.</a:t>
            </a:r>
            <a:endParaRPr sz="2000" dirty="0">
              <a:solidFill>
                <a:srgbClr val="FFFFFF"/>
              </a:solidFill>
            </a:endParaRPr>
          </a:p>
          <a:p>
            <a:pPr eaLnBrk="1" hangingPunct="1">
              <a:lnSpc>
                <a:spcPct val="80000"/>
              </a:lnSpc>
              <a:buNone/>
            </a:pPr>
            <a:r>
              <a:rPr lang="ru-RU" sz="2000" dirty="0">
                <a:solidFill>
                  <a:srgbClr val="FFFFFF"/>
                </a:solidFill>
              </a:rPr>
              <a:t>У нас </a:t>
            </a:r>
            <a:r>
              <a:rPr lang="en-US" sz="2000" dirty="0">
                <a:solidFill>
                  <a:srgbClr val="FFFFFF"/>
                </a:solidFill>
              </a:rPr>
              <a:t>V </a:t>
            </a:r>
            <a:r>
              <a:rPr lang="ru-RU" sz="2000" dirty="0">
                <a:solidFill>
                  <a:srgbClr val="FFFFFF"/>
                </a:solidFill>
              </a:rPr>
              <a:t>групп здоровья. Но в школе </a:t>
            </a:r>
            <a:r>
              <a:rPr lang="en-US" altLang="ru-RU" sz="2000" dirty="0">
                <a:solidFill>
                  <a:srgbClr val="FFFFFF"/>
                </a:solidFill>
              </a:rPr>
              <a:t> </a:t>
            </a:r>
            <a:r>
              <a:rPr lang="ru-RU" altLang="ru-RU" sz="2000" dirty="0">
                <a:solidFill>
                  <a:srgbClr val="FFFFFF"/>
                </a:solidFill>
              </a:rPr>
              <a:t>основывается по  4 -м </a:t>
            </a:r>
            <a:r>
              <a:rPr lang="ru-RU" sz="2000" dirty="0">
                <a:solidFill>
                  <a:srgbClr val="FFFFFF"/>
                </a:solidFill>
              </a:rPr>
              <a:t> базовым критриям. </a:t>
            </a:r>
            <a:r>
              <a:rPr lang="en-US" sz="2000" dirty="0">
                <a:solidFill>
                  <a:srgbClr val="FFFFFF"/>
                </a:solidFill>
              </a:rPr>
              <a:t> </a:t>
            </a:r>
            <a:r>
              <a:rPr lang="ru-RU" altLang="en-US" sz="2000" dirty="0">
                <a:solidFill>
                  <a:srgbClr val="FFFFFF"/>
                </a:solidFill>
              </a:rPr>
              <a:t>Также имеется физкультурную  группу здоровья.</a:t>
            </a:r>
            <a:endParaRPr lang="ru-RU" altLang="en-US" sz="2000" dirty="0">
              <a:solidFill>
                <a:srgbClr val="FFFFFF"/>
              </a:solidFill>
            </a:endParaRPr>
          </a:p>
          <a:p>
            <a:pPr eaLnBrk="1" hangingPunct="1">
              <a:lnSpc>
                <a:spcPct val="80000"/>
              </a:lnSpc>
              <a:buNone/>
            </a:pPr>
            <a:r>
              <a:rPr lang="ru-RU" sz="2000" i="1" dirty="0">
                <a:solidFill>
                  <a:srgbClr val="FFFF00"/>
                </a:solidFill>
                <a:latin typeface="Times New Roman" panose="02020603050405020304" pitchFamily="18" charset="0"/>
                <a:cs typeface="Times New Roman" panose="02020603050405020304" pitchFamily="18" charset="0"/>
                <a:sym typeface="+mn-ea"/>
              </a:rPr>
              <a:t>Министерство </a:t>
            </a:r>
            <a:r>
              <a:rPr sz="2000" i="1" dirty="0">
                <a:solidFill>
                  <a:srgbClr val="FFFF00"/>
                </a:solidFill>
                <a:latin typeface="Times New Roman" panose="02020603050405020304" pitchFamily="18" charset="0"/>
                <a:cs typeface="Times New Roman" panose="02020603050405020304" pitchFamily="18" charset="0"/>
                <a:sym typeface="+mn-ea"/>
              </a:rPr>
              <a:t>здравоохранени</a:t>
            </a:r>
            <a:r>
              <a:rPr lang="ru-RU" sz="2000" i="1" dirty="0">
                <a:solidFill>
                  <a:srgbClr val="FFFF00"/>
                </a:solidFill>
                <a:latin typeface="Times New Roman" panose="02020603050405020304" pitchFamily="18" charset="0"/>
                <a:cs typeface="Times New Roman" panose="02020603050405020304" pitchFamily="18" charset="0"/>
                <a:sym typeface="+mn-ea"/>
              </a:rPr>
              <a:t>я Р. Ф. </a:t>
            </a:r>
            <a:r>
              <a:rPr sz="2000" i="1" dirty="0">
                <a:solidFill>
                  <a:srgbClr val="FFFFFF"/>
                </a:solidFill>
                <a:latin typeface="Times New Roman" panose="02020603050405020304" pitchFamily="18" charset="0"/>
                <a:cs typeface="Times New Roman" panose="02020603050405020304" pitchFamily="18" charset="0"/>
                <a:sym typeface="+mn-ea"/>
              </a:rPr>
              <a:t>от 03.</a:t>
            </a:r>
            <a:r>
              <a:rPr lang="ru-RU" sz="2000" i="1" dirty="0">
                <a:solidFill>
                  <a:srgbClr val="FFFFFF"/>
                </a:solidFill>
                <a:latin typeface="Times New Roman" panose="02020603050405020304" pitchFamily="18" charset="0"/>
                <a:cs typeface="Times New Roman" panose="02020603050405020304" pitchFamily="18" charset="0"/>
                <a:sym typeface="+mn-ea"/>
              </a:rPr>
              <a:t>1</a:t>
            </a:r>
            <a:r>
              <a:rPr sz="2000" i="1" dirty="0">
                <a:solidFill>
                  <a:srgbClr val="FFFFFF"/>
                </a:solidFill>
                <a:latin typeface="Times New Roman" panose="02020603050405020304" pitchFamily="18" charset="0"/>
                <a:cs typeface="Times New Roman" panose="02020603050405020304" pitchFamily="18" charset="0"/>
                <a:sym typeface="+mn-ea"/>
              </a:rPr>
              <a:t>2.20</a:t>
            </a:r>
            <a:r>
              <a:rPr lang="ru-RU" sz="2000" i="1" dirty="0">
                <a:solidFill>
                  <a:srgbClr val="FFFFFF"/>
                </a:solidFill>
                <a:latin typeface="Times New Roman" panose="02020603050405020304" pitchFamily="18" charset="0"/>
                <a:cs typeface="Times New Roman" panose="02020603050405020304" pitchFamily="18" charset="0"/>
                <a:sym typeface="+mn-ea"/>
              </a:rPr>
              <a:t>03</a:t>
            </a:r>
            <a:r>
              <a:rPr sz="2000" i="1" dirty="0">
                <a:solidFill>
                  <a:srgbClr val="FFFFFF"/>
                </a:solidFill>
                <a:latin typeface="Times New Roman" panose="02020603050405020304" pitchFamily="18" charset="0"/>
                <a:cs typeface="Times New Roman" panose="02020603050405020304" pitchFamily="18" charset="0"/>
                <a:sym typeface="+mn-ea"/>
              </a:rPr>
              <a:t> г. № </a:t>
            </a:r>
            <a:r>
              <a:rPr lang="ru-RU" sz="2000" i="1" dirty="0">
                <a:solidFill>
                  <a:srgbClr val="FFFFFF"/>
                </a:solidFill>
                <a:latin typeface="Times New Roman" panose="02020603050405020304" pitchFamily="18" charset="0"/>
                <a:cs typeface="Times New Roman" panose="02020603050405020304" pitchFamily="18" charset="0"/>
                <a:sym typeface="+mn-ea"/>
              </a:rPr>
              <a:t>621</a:t>
            </a:r>
            <a:endParaRPr sz="2000" dirty="0">
              <a:solidFill>
                <a:schemeClr val="hlink"/>
              </a:solidFill>
            </a:endParaRPr>
          </a:p>
          <a:p>
            <a:pPr eaLnBrk="1" hangingPunct="1">
              <a:lnSpc>
                <a:spcPct val="80000"/>
              </a:lnSpc>
              <a:buNone/>
            </a:pPr>
            <a:r>
              <a:rPr sz="1800" dirty="0">
                <a:solidFill>
                  <a:schemeClr val="hlink"/>
                </a:solidFill>
              </a:rPr>
              <a:t>  </a:t>
            </a:r>
            <a:r>
              <a:rPr sz="2000" dirty="0">
                <a:solidFill>
                  <a:srgbClr val="FFFF66"/>
                </a:solidFill>
              </a:rPr>
              <a:t>Группа </a:t>
            </a:r>
            <a:r>
              <a:rPr lang="en-US" sz="2000" dirty="0">
                <a:solidFill>
                  <a:srgbClr val="FFFF66"/>
                </a:solidFill>
              </a:rPr>
              <a:t>I</a:t>
            </a:r>
            <a:r>
              <a:rPr sz="2000" b="1" dirty="0">
                <a:solidFill>
                  <a:srgbClr val="FFFF66"/>
                </a:solidFill>
              </a:rPr>
              <a:t> </a:t>
            </a:r>
            <a:r>
              <a:rPr lang="ru-RU" sz="2000" b="1" dirty="0">
                <a:solidFill>
                  <a:srgbClr val="FFFF66"/>
                </a:solidFill>
              </a:rPr>
              <a:t> </a:t>
            </a:r>
            <a:endParaRPr sz="2000" b="1" dirty="0">
              <a:solidFill>
                <a:srgbClr val="FFFF66"/>
              </a:solidFill>
            </a:endParaRPr>
          </a:p>
          <a:p>
            <a:pPr eaLnBrk="1" hangingPunct="1">
              <a:lnSpc>
                <a:spcPct val="80000"/>
              </a:lnSpc>
              <a:buNone/>
            </a:pPr>
            <a:r>
              <a:rPr sz="2000" dirty="0">
                <a:solidFill>
                  <a:srgbClr val="000000"/>
                </a:solidFill>
              </a:rPr>
              <a:t>  </a:t>
            </a:r>
            <a:r>
              <a:rPr sz="2000" dirty="0">
                <a:solidFill>
                  <a:srgbClr val="FFFF66"/>
                </a:solidFill>
              </a:rPr>
              <a:t>Группа </a:t>
            </a:r>
            <a:r>
              <a:rPr lang="en-US" sz="2000" dirty="0">
                <a:solidFill>
                  <a:srgbClr val="FFFF66"/>
                </a:solidFill>
              </a:rPr>
              <a:t>II</a:t>
            </a:r>
            <a:endParaRPr lang="en-US" sz="2000" dirty="0">
              <a:solidFill>
                <a:srgbClr val="FFFF66"/>
              </a:solidFill>
            </a:endParaRPr>
          </a:p>
          <a:p>
            <a:pPr eaLnBrk="1" hangingPunct="1">
              <a:lnSpc>
                <a:spcPct val="80000"/>
              </a:lnSpc>
              <a:buNone/>
            </a:pPr>
            <a:r>
              <a:rPr lang="en-US" sz="2000" dirty="0">
                <a:solidFill>
                  <a:srgbClr val="FFFF66"/>
                </a:solidFill>
                <a:sym typeface="+mn-ea"/>
              </a:rPr>
              <a:t>  </a:t>
            </a:r>
            <a:r>
              <a:rPr sz="2000" dirty="0">
                <a:solidFill>
                  <a:srgbClr val="FFFF66"/>
                </a:solidFill>
                <a:sym typeface="+mn-ea"/>
              </a:rPr>
              <a:t>Группа </a:t>
            </a:r>
            <a:r>
              <a:rPr lang="en-US" sz="2000" dirty="0">
                <a:solidFill>
                  <a:srgbClr val="FFFF66"/>
                </a:solidFill>
                <a:sym typeface="+mn-ea"/>
              </a:rPr>
              <a:t>III</a:t>
            </a:r>
            <a:r>
              <a:rPr sz="2000" b="1" dirty="0">
                <a:solidFill>
                  <a:srgbClr val="FFFF66"/>
                </a:solidFill>
                <a:sym typeface="+mn-ea"/>
              </a:rPr>
              <a:t> </a:t>
            </a:r>
            <a:endParaRPr sz="2000" b="1" dirty="0">
              <a:solidFill>
                <a:srgbClr val="FFFF66"/>
              </a:solidFill>
            </a:endParaRPr>
          </a:p>
          <a:p>
            <a:pPr eaLnBrk="1" hangingPunct="1">
              <a:lnSpc>
                <a:spcPct val="80000"/>
              </a:lnSpc>
              <a:buNone/>
            </a:pPr>
            <a:r>
              <a:rPr sz="2000" dirty="0">
                <a:solidFill>
                  <a:srgbClr val="000000"/>
                </a:solidFill>
                <a:sym typeface="+mn-ea"/>
              </a:rPr>
              <a:t>  </a:t>
            </a:r>
            <a:r>
              <a:rPr sz="2000" dirty="0">
                <a:solidFill>
                  <a:srgbClr val="FFFF66"/>
                </a:solidFill>
                <a:sym typeface="+mn-ea"/>
              </a:rPr>
              <a:t>Группа </a:t>
            </a:r>
            <a:r>
              <a:rPr lang="en-US" sz="2000" dirty="0">
                <a:solidFill>
                  <a:srgbClr val="FFFF66"/>
                </a:solidFill>
                <a:sym typeface="+mn-ea"/>
              </a:rPr>
              <a:t>IV</a:t>
            </a:r>
            <a:endParaRPr sz="2000" dirty="0">
              <a:solidFill>
                <a:srgbClr val="FFFF66"/>
              </a:solidFill>
            </a:endParaRPr>
          </a:p>
          <a:p>
            <a:pPr eaLnBrk="1" hangingPunct="1">
              <a:lnSpc>
                <a:spcPct val="80000"/>
              </a:lnSpc>
              <a:buNone/>
            </a:pPr>
            <a:r>
              <a:rPr sz="1800" dirty="0">
                <a:solidFill>
                  <a:srgbClr val="000000"/>
                </a:solidFill>
              </a:rPr>
              <a:t>   </a:t>
            </a:r>
            <a:r>
              <a:rPr sz="1800" dirty="0">
                <a:solidFill>
                  <a:srgbClr val="FFFF00"/>
                </a:solidFill>
                <a:latin typeface="Arial" panose="020B0604020202020204" pitchFamily="34" charset="0"/>
                <a:sym typeface="+mn-ea"/>
              </a:rPr>
              <a:t>Письмо Министерства образования Р</a:t>
            </a:r>
            <a:r>
              <a:rPr lang="ru-RU" sz="1800" dirty="0">
                <a:solidFill>
                  <a:srgbClr val="FFFF00"/>
                </a:solidFill>
                <a:latin typeface="Arial" panose="020B0604020202020204" pitchFamily="34" charset="0"/>
                <a:sym typeface="+mn-ea"/>
              </a:rPr>
              <a:t>. Ф.</a:t>
            </a:r>
            <a:r>
              <a:rPr sz="1800" dirty="0">
                <a:solidFill>
                  <a:srgbClr val="FFFF00"/>
                </a:solidFill>
                <a:latin typeface="Arial" panose="020B0604020202020204" pitchFamily="34" charset="0"/>
                <a:sym typeface="+mn-ea"/>
              </a:rPr>
              <a:t> </a:t>
            </a:r>
            <a:endParaRPr sz="1800" b="0" dirty="0">
              <a:solidFill>
                <a:srgbClr val="FFFF00"/>
              </a:solidFill>
              <a:latin typeface="Arial" panose="020B0604020202020204" pitchFamily="34" charset="0"/>
            </a:endParaRPr>
          </a:p>
          <a:p>
            <a:pPr indent="450850" algn="just"/>
            <a:r>
              <a:rPr sz="1800" dirty="0">
                <a:solidFill>
                  <a:srgbClr val="FFFFFF"/>
                </a:solidFill>
                <a:latin typeface="Arial" panose="020B0604020202020204" pitchFamily="34" charset="0"/>
                <a:sym typeface="+mn-ea"/>
              </a:rPr>
              <a:t>от 13 октября 2003 г. №13-51-263/1234</a:t>
            </a:r>
            <a:endParaRPr sz="1800" b="0" dirty="0">
              <a:solidFill>
                <a:srgbClr val="FFFFFF"/>
              </a:solidFill>
              <a:latin typeface="Arial" panose="020B0604020202020204" pitchFamily="34" charset="0"/>
              <a:sym typeface="+mn-ea"/>
            </a:endParaRPr>
          </a:p>
          <a:p>
            <a:pPr eaLnBrk="1" hangingPunct="1">
              <a:buNone/>
            </a:pPr>
            <a:r>
              <a:rPr sz="1800" dirty="0">
                <a:sym typeface="+mn-ea"/>
              </a:rPr>
              <a:t>  </a:t>
            </a:r>
            <a:r>
              <a:rPr sz="1800" b="1" dirty="0">
                <a:sym typeface="+mn-ea"/>
              </a:rPr>
              <a:t>«В аттестаты об основном общем образовании и среднем (полном) общем образовании </a:t>
            </a:r>
            <a:r>
              <a:rPr sz="1800" b="1" dirty="0">
                <a:solidFill>
                  <a:srgbClr val="FF0000"/>
                </a:solidFill>
                <a:sym typeface="+mn-ea"/>
              </a:rPr>
              <a:t>обязательно </a:t>
            </a:r>
            <a:r>
              <a:rPr sz="1800" b="1" dirty="0">
                <a:sym typeface="+mn-ea"/>
              </a:rPr>
              <a:t>выставляется отметка по физической культуре».</a:t>
            </a:r>
            <a:endParaRPr sz="1800" b="1" dirty="0"/>
          </a:p>
          <a:p>
            <a:pPr algn="just" eaLnBrk="1" hangingPunct="1">
              <a:spcBef>
                <a:spcPct val="0"/>
              </a:spcBef>
              <a:buNone/>
            </a:pPr>
            <a:endParaRPr sz="1800" b="1" dirty="0"/>
          </a:p>
          <a:p>
            <a:pPr indent="450850" algn="just"/>
            <a:endParaRPr sz="1800" b="0" dirty="0">
              <a:solidFill>
                <a:srgbClr val="FFFFFF"/>
              </a:solidFill>
              <a:latin typeface="Arial" panose="020B0604020202020204" pitchFamily="34" charset="0"/>
            </a:endParaRPr>
          </a:p>
          <a:p>
            <a:pPr eaLnBrk="1" hangingPunct="1">
              <a:lnSpc>
                <a:spcPct val="80000"/>
              </a:lnSpc>
              <a:buNone/>
            </a:pPr>
            <a:endParaRPr sz="1800" b="1" dirty="0"/>
          </a:p>
        </p:txBody>
      </p:sp>
      <p:sp>
        <p:nvSpPr>
          <p:cNvPr id="561158" name="AutoShape 6"/>
          <p:cNvSpPr>
            <a:spLocks noChangeArrowheads="1"/>
          </p:cNvSpPr>
          <p:nvPr/>
        </p:nvSpPr>
        <p:spPr bwMode="auto">
          <a:xfrm>
            <a:off x="361950" y="0"/>
            <a:ext cx="8534400" cy="832816"/>
          </a:xfrm>
          <a:prstGeom prst="roundRect">
            <a:avLst>
              <a:gd name="adj" fmla="val 30917"/>
            </a:avLst>
          </a:prstGeom>
          <a:gradFill rotWithShape="1">
            <a:gsLst>
              <a:gs pos="0">
                <a:srgbClr val="FFFF00">
                  <a:alpha val="70000"/>
                </a:srgbClr>
              </a:gs>
              <a:gs pos="100000">
                <a:srgbClr val="CCFF33"/>
              </a:gs>
            </a:gsLst>
            <a:path path="rect">
              <a:fillToRect t="100000" r="100000"/>
            </a:path>
          </a:gradFill>
          <a:ln w="9525">
            <a:solidFill>
              <a:schemeClr val="folHlink"/>
            </a:solidFill>
            <a:round/>
          </a:ln>
          <a:effectLst>
            <a:outerShdw dist="107763" dir="2700000" algn="ctr" rotWithShape="0">
              <a:schemeClr val="bg2">
                <a:alpha val="50000"/>
              </a:schemeClr>
            </a:outerShdw>
          </a:effectLst>
        </p:spPr>
        <p:txBody>
          <a:bodyPr>
            <a:spAutoFit/>
          </a:bodyPr>
          <a:p>
            <a:pPr marL="342900" indent="-342900">
              <a:lnSpc>
                <a:spcPct val="120000"/>
              </a:lnSpc>
              <a:buNone/>
            </a:pPr>
            <a:r>
              <a:rPr sz="3200" dirty="0">
                <a:latin typeface="Arial" panose="020B0604020202020204" pitchFamily="34" charset="0"/>
              </a:rPr>
              <a:t>  </a:t>
            </a:r>
            <a:r>
              <a:rPr lang="ru-RU" sz="3200" dirty="0">
                <a:latin typeface="Arial" panose="020B0604020202020204" pitchFamily="34" charset="0"/>
              </a:rPr>
              <a:t>М</a:t>
            </a:r>
            <a:r>
              <a:rPr sz="3200" dirty="0">
                <a:latin typeface="Arial" panose="020B0604020202020204" pitchFamily="34" charset="0"/>
              </a:rPr>
              <a:t>едицинская  группа</a:t>
            </a:r>
            <a:endParaRPr sz="3200" dirty="0">
              <a:latin typeface="Arial" panose="020B0604020202020204" pitchFamily="34" charset="0"/>
            </a:endParaRPr>
          </a:p>
        </p:txBody>
      </p:sp>
      <p:sp>
        <p:nvSpPr>
          <p:cNvPr id="11" name="Cloud" descr="13"/>
          <p:cNvSpPr>
            <a:spLocks noChangeAspect="1" noEditPoints="1" noChangeArrowheads="1"/>
          </p:cNvSpPr>
          <p:nvPr/>
        </p:nvSpPr>
        <p:spPr bwMode="auto">
          <a:xfrm>
            <a:off x="2136140" y="5158740"/>
            <a:ext cx="2473325" cy="154686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blipFill dpi="0" rotWithShape="1">
            <a:blip r:embed="rId1" cstate="print"/>
            <a:srcRect/>
            <a:stretch>
              <a:fillRect/>
            </a:stretch>
          </a:blipFill>
          <a:ln w="9525">
            <a:noFill/>
            <a:miter lim="800000"/>
          </a:ln>
          <a:effectLst>
            <a:outerShdw dist="107763" dir="2700000" algn="ctr" rotWithShape="0">
              <a:srgbClr val="808080"/>
            </a:outerShdw>
          </a:effectLst>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ru-RU" sz="1200" b="1"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457200" y="197485"/>
            <a:ext cx="8229600" cy="76200"/>
          </a:xfrm>
        </p:spPr>
        <p:txBody>
          <a:bodyPr/>
          <a:p>
            <a:endParaRPr lang="ru-RU" altLang="en-US"/>
          </a:p>
        </p:txBody>
      </p:sp>
      <p:pic>
        <p:nvPicPr>
          <p:cNvPr id="4" name="Рисунок 1"/>
          <p:cNvPicPr>
            <a:picLocks noChangeAspect="1"/>
          </p:cNvPicPr>
          <p:nvPr>
            <p:ph idx="1"/>
          </p:nvPr>
        </p:nvPicPr>
        <p:blipFill>
          <a:blip r:embed="rId1"/>
          <a:srcRect l="16515" t="21094" r="65366" b="25028"/>
          <a:stretch>
            <a:fillRect/>
          </a:stretch>
        </p:blipFill>
        <p:spPr>
          <a:xfrm>
            <a:off x="548640" y="142240"/>
            <a:ext cx="8046085" cy="6715760"/>
          </a:xfrm>
          <a:prstGeom prst="rect">
            <a:avLst/>
          </a:prstGeom>
          <a:ln>
            <a:noFill/>
          </a:ln>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Текстовое поле 1"/>
          <p:cNvSpPr txBox="1"/>
          <p:nvPr/>
        </p:nvSpPr>
        <p:spPr>
          <a:xfrm>
            <a:off x="440055" y="595630"/>
            <a:ext cx="8429625" cy="5569585"/>
          </a:xfrm>
          <a:prstGeom prst="rect">
            <a:avLst/>
          </a:prstGeom>
          <a:noFill/>
        </p:spPr>
        <p:txBody>
          <a:bodyPr wrap="square" rtlCol="0" anchor="t">
            <a:spAutoFit/>
          </a:bodyPr>
          <a:p>
            <a:r>
              <a:rPr lang="ru-RU" altLang="en-US" sz="3200" i="1">
                <a:latin typeface="Times New Roman" panose="02020603050405020304" pitchFamily="18" charset="0"/>
                <a:cs typeface="Times New Roman" panose="02020603050405020304" pitchFamily="18" charset="0"/>
              </a:rPr>
              <a:t>Отсутствие работы с освобожденными</a:t>
            </a:r>
            <a:endParaRPr lang="ru-RU" altLang="en-US" sz="3200" i="1">
              <a:latin typeface="Times New Roman" panose="02020603050405020304" pitchFamily="18" charset="0"/>
              <a:cs typeface="Times New Roman" panose="02020603050405020304" pitchFamily="18" charset="0"/>
            </a:endParaRPr>
          </a:p>
          <a:p>
            <a:r>
              <a:rPr lang="en-US" sz="2800" i="1" u="sng">
                <a:gradFill>
                  <a:gsLst>
                    <a:gs pos="0">
                      <a:srgbClr val="7B32B2"/>
                    </a:gs>
                    <a:gs pos="100000">
                      <a:srgbClr val="401A5D"/>
                    </a:gs>
                  </a:gsLst>
                  <a:lin scaled="0"/>
                </a:gradFill>
                <a:latin typeface="Times New Roman" panose="02020603050405020304"/>
                <a:ea typeface="Times New Roman" panose="02020603050405020304"/>
                <a:cs typeface="Times New Roman" panose="02020603050405020304"/>
                <a:sym typeface="Times New Roman" panose="02020603050405020304"/>
              </a:rPr>
              <a:t>Рекомендации по организации занятий с учащимися, освобожденными от уроков физической культуры:</a:t>
            </a:r>
            <a:endParaRPr lang="en-US" sz="2800" i="1" u="sng">
              <a:gradFill>
                <a:gsLst>
                  <a:gs pos="0">
                    <a:srgbClr val="7B32B2"/>
                  </a:gs>
                  <a:gs pos="100000">
                    <a:srgbClr val="401A5D"/>
                  </a:gs>
                </a:gsLst>
                <a:lin scaled="0"/>
              </a:gradFill>
              <a:latin typeface="Times New Roman" panose="02020603050405020304"/>
              <a:ea typeface="Times New Roman" panose="02020603050405020304"/>
              <a:cs typeface="Times New Roman" panose="02020603050405020304"/>
              <a:sym typeface="Times New Roman" panose="02020603050405020304"/>
            </a:endParaRPr>
          </a:p>
          <a:p>
            <a:r>
              <a:rPr lang="ru-RU" altLang="en-US" sz="2400" i="1">
                <a:latin typeface="Times New Roman" panose="02020603050405020304" pitchFamily="18" charset="0"/>
                <a:cs typeface="Times New Roman" panose="02020603050405020304" pitchFamily="18" charset="0"/>
              </a:rPr>
              <a:t>1. Вовлекать освобожденных в учебный </a:t>
            </a:r>
            <a:r>
              <a:rPr lang="ru-RU" altLang="en-US" sz="2400" i="1">
                <a:latin typeface="Times New Roman" panose="02020603050405020304" pitchFamily="18" charset="0"/>
                <a:cs typeface="Times New Roman" panose="02020603050405020304" pitchFamily="18" charset="0"/>
                <a:sym typeface="+mn-ea"/>
              </a:rPr>
              <a:t>процесс</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 (помощь в судействе, </a:t>
            </a:r>
            <a:r>
              <a:rPr lang="ru-RU" altLang="en-US" sz="2400" i="1">
                <a:latin typeface="Times New Roman" panose="02020603050405020304" pitchFamily="18" charset="0"/>
                <a:cs typeface="Times New Roman" panose="02020603050405020304" pitchFamily="18" charset="0"/>
                <a:sym typeface="+mn-ea"/>
              </a:rPr>
              <a:t>организации урока и т.д.)</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2. Привлекать освобожденных к занятиям</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безопасными видами двигательной </a:t>
            </a:r>
            <a:r>
              <a:rPr lang="ru-RU" altLang="en-US" sz="2400" i="1">
                <a:latin typeface="Times New Roman" panose="02020603050405020304" pitchFamily="18" charset="0"/>
                <a:cs typeface="Times New Roman" panose="02020603050405020304" pitchFamily="18" charset="0"/>
                <a:sym typeface="+mn-ea"/>
              </a:rPr>
              <a:t>активности.</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3. Организовывать для освобожденных </a:t>
            </a:r>
            <a:r>
              <a:rPr lang="ru-RU" altLang="en-US" sz="2400" i="1">
                <a:latin typeface="Times New Roman" panose="02020603050405020304" pitchFamily="18" charset="0"/>
                <a:cs typeface="Times New Roman" panose="02020603050405020304" pitchFamily="18" charset="0"/>
                <a:sym typeface="+mn-ea"/>
              </a:rPr>
              <a:t>занятия</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 интеллектуальными видами </a:t>
            </a:r>
            <a:r>
              <a:rPr lang="ru-RU" altLang="en-US" sz="2400" i="1">
                <a:latin typeface="Times New Roman" panose="02020603050405020304" pitchFamily="18" charset="0"/>
                <a:cs typeface="Times New Roman" panose="02020603050405020304" pitchFamily="18" charset="0"/>
                <a:sym typeface="+mn-ea"/>
              </a:rPr>
              <a:t>спорта</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 (шахматы, шашки, настольные</a:t>
            </a:r>
            <a:endParaRPr lang="ru-RU" altLang="en-US" sz="2400" i="1">
              <a:latin typeface="Times New Roman" panose="02020603050405020304" pitchFamily="18" charset="0"/>
              <a:cs typeface="Times New Roman" panose="02020603050405020304" pitchFamily="18" charset="0"/>
            </a:endParaRPr>
          </a:p>
          <a:p>
            <a:r>
              <a:rPr lang="ru-RU" altLang="en-US" sz="2400" i="1">
                <a:latin typeface="Times New Roman" panose="02020603050405020304" pitchFamily="18" charset="0"/>
                <a:cs typeface="Times New Roman" panose="02020603050405020304" pitchFamily="18" charset="0"/>
              </a:rPr>
              <a:t>игры в библиотеках, зонах рекреации)</a:t>
            </a:r>
            <a:endParaRPr lang="ru-RU" altLang="en-US" sz="2400" i="1">
              <a:latin typeface="Times New Roman" panose="02020603050405020304" pitchFamily="18" charset="0"/>
              <a:cs typeface="Times New Roman" panose="02020603050405020304" pitchFamily="18" charset="0"/>
            </a:endParaRPr>
          </a:p>
          <a:p>
            <a:endParaRPr lang="ru-RU" altLang="en-US" sz="2400" i="1">
              <a:latin typeface="Times New Roman" panose="02020603050405020304" pitchFamily="18" charset="0"/>
              <a:cs typeface="Times New Roman" panose="02020603050405020304" pitchFamily="18" charset="0"/>
            </a:endParaRPr>
          </a:p>
          <a:p>
            <a:endParaRPr lang="ru-RU" altLang="en-US" sz="2400" i="1">
              <a:latin typeface="Times New Roman" panose="02020603050405020304" pitchFamily="18" charset="0"/>
              <a:cs typeface="Times New Roman" panose="02020603050405020304" pitchFamily="18" charset="0"/>
            </a:endParaRPr>
          </a:p>
        </p:txBody>
      </p:sp>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Номер слайда 3"/>
          <p:cNvSpPr txBox="1">
            <a:spLocks noGrp="1"/>
          </p:cNvSpPr>
          <p:nvPr>
            <p:ph type="sldNum" sz="quarter" idx="4"/>
          </p:nvPr>
        </p:nvSpPr>
        <p:spPr bwMode="auto">
          <a:xfrm>
            <a:off x="612775" y="6356350"/>
            <a:ext cx="1981200" cy="365125"/>
          </a:xfrm>
        </p:spPr>
        <p:txBody>
          <a:bodyPr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1200" b="1" i="0" u="none" kern="1200" baseline="0">
                <a:solidFill>
                  <a:schemeClr val="tx1"/>
                </a:solidFill>
                <a:latin typeface="Arial" panose="020B0604020202020204" pitchFamily="34" charset="0"/>
                <a:ea typeface="+mn-ea"/>
              </a:defRPr>
            </a:lvl1pPr>
            <a:lvl2pPr marL="457200" lvl="1"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2pPr>
            <a:lvl3pPr marL="914400" lvl="2"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3pPr>
            <a:lvl4pPr marL="1371600" lvl="3"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4pPr>
            <a:lvl5pPr marL="1828800" lvl="4" indent="0" algn="ctr" defTabSz="914400" rtl="0" eaLnBrk="1" fontAlgn="base" latinLnBrk="0" hangingPunct="1">
              <a:lnSpc>
                <a:spcPct val="100000"/>
              </a:lnSpc>
              <a:spcBef>
                <a:spcPct val="0"/>
              </a:spcBef>
              <a:spcAft>
                <a:spcPct val="0"/>
              </a:spcAft>
              <a:buNone/>
              <a:defRPr sz="1200" b="1" i="0" u="none" kern="1200" baseline="0">
                <a:solidFill>
                  <a:schemeClr val="tx1"/>
                </a:solidFill>
                <a:latin typeface="Arial" panose="020B0604020202020204" pitchFamily="34" charset="0"/>
                <a:ea typeface="+mn-ea"/>
                <a:cs typeface="+mn-cs"/>
              </a:defRPr>
            </a:lvl5pPr>
          </a:lstStyle>
          <a:p>
            <a:pPr lvl="0" algn="r" eaLnBrk="1" hangingPunct="1"/>
            <a:fld id="{9A0DB2DC-4C9A-4742-B13C-FB6460FD3503}" type="slidenum">
              <a:rPr lang="ru-RU" sz="2000" b="0" dirty="0"/>
            </a:fld>
            <a:endParaRPr lang="ru-RU" sz="2000" b="0" dirty="0"/>
          </a:p>
        </p:txBody>
      </p:sp>
      <p:sp>
        <p:nvSpPr>
          <p:cNvPr id="17412" name="Rectangle 7"/>
          <p:cNvSpPr>
            <a:spLocks noGrp="1"/>
          </p:cNvSpPr>
          <p:nvPr>
            <p:ph type="title" idx="4294967295"/>
          </p:nvPr>
        </p:nvSpPr>
        <p:spPr>
          <a:xfrm>
            <a:off x="271780" y="688975"/>
            <a:ext cx="8591550" cy="2124710"/>
          </a:xfrm>
        </p:spPr>
        <p:txBody>
          <a:bodyPr vert="horz" wrap="square" lIns="91440" tIns="45720" rIns="91440" bIns="45720" anchor="ctr" anchorCtr="0"/>
          <a:p>
            <a:pPr algn="ctr" eaLnBrk="1" hangingPunct="1"/>
            <a:r>
              <a:rPr lang="en-US" sz="2800" b="1"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Находится в специально отведенном для освобожденных месте и читает теоретический материал заданный учителем</a:t>
            </a:r>
            <a:r>
              <a:rPr lang="ru-RU" altLang="en-US" sz="2800" b="1"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t>   </a:t>
            </a:r>
            <a:br>
              <a:rPr lang="ru-RU" altLang="en-US" sz="2800" b="1" i="1" u="sng">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rPr>
            </a:br>
            <a:r>
              <a:rPr lang="en-US" sz="2400" b="1" i="1" u="sng">
                <a:solidFill>
                  <a:schemeClr val="tx1"/>
                </a:solidFill>
                <a:latin typeface="Georgia" panose="02040502050405020303"/>
                <a:ea typeface="Georgia" panose="02040502050405020303"/>
                <a:cs typeface="Georgia" panose="02040502050405020303"/>
                <a:sym typeface="Georgia" panose="02040502050405020303"/>
              </a:rPr>
              <a:t>Ученик присутствует на уроке в спортивной форме. Выполняет задания учителя в облегченной форме</a:t>
            </a:r>
            <a:r>
              <a:rPr lang="en-US" sz="2400" b="1" i="1" u="sng">
                <a:solidFill>
                  <a:srgbClr val="00B050"/>
                </a:solidFill>
                <a:latin typeface="Georgia" panose="02040502050405020303"/>
                <a:ea typeface="Georgia" panose="02040502050405020303"/>
                <a:cs typeface="Georgia" panose="02040502050405020303"/>
                <a:sym typeface="Georgia" panose="02040502050405020303"/>
              </a:rPr>
              <a:t>.</a:t>
            </a:r>
            <a:endParaRPr lang="ru-RU" altLang="en-US" sz="2400" b="1" i="1" u="sng" dirty="0">
              <a:gradFill>
                <a:gsLst>
                  <a:gs pos="0">
                    <a:srgbClr val="7B32B2"/>
                  </a:gs>
                  <a:gs pos="100000">
                    <a:srgbClr val="401A5D"/>
                  </a:gs>
                </a:gsLst>
                <a:lin scaled="0"/>
              </a:gradFill>
              <a:latin typeface="Times New Roman" panose="02020603050405020304" pitchFamily="18" charset="0"/>
              <a:ea typeface="Trebuchet MS" panose="020B0603020202020204"/>
              <a:cs typeface="Times New Roman" panose="02020603050405020304" pitchFamily="18" charset="0"/>
              <a:sym typeface="Trebuchet MS" panose="020B0603020202020204"/>
            </a:endParaRPr>
          </a:p>
        </p:txBody>
      </p:sp>
      <p:sp>
        <p:nvSpPr>
          <p:cNvPr id="17413" name="Rectangle 8"/>
          <p:cNvSpPr>
            <a:spLocks noGrp="1"/>
          </p:cNvSpPr>
          <p:nvPr>
            <p:ph type="body" idx="4294967295"/>
          </p:nvPr>
        </p:nvSpPr>
        <p:spPr>
          <a:xfrm>
            <a:off x="1827530" y="4659630"/>
            <a:ext cx="3581400" cy="1485900"/>
          </a:xfrm>
        </p:spPr>
        <p:txBody>
          <a:bodyPr vert="horz" wrap="square" lIns="91440" tIns="45720" rIns="91440" bIns="45720" anchor="t" anchorCtr="0"/>
          <a:p>
            <a:pPr marL="0" indent="0" eaLnBrk="1" hangingPunct="1">
              <a:lnSpc>
                <a:spcPct val="80000"/>
              </a:lnSpc>
              <a:buNone/>
            </a:pPr>
            <a:endParaRPr sz="1600" dirty="0"/>
          </a:p>
          <a:p>
            <a:pPr algn="ctr" eaLnBrk="1" hangingPunct="1">
              <a:lnSpc>
                <a:spcPct val="80000"/>
              </a:lnSpc>
            </a:pPr>
            <a:endParaRPr sz="1600" dirty="0"/>
          </a:p>
          <a:p>
            <a:pPr eaLnBrk="1" hangingPunct="1">
              <a:lnSpc>
                <a:spcPct val="80000"/>
              </a:lnSpc>
            </a:pPr>
            <a:endParaRPr sz="1000" dirty="0"/>
          </a:p>
          <a:p>
            <a:pPr eaLnBrk="1" hangingPunct="1">
              <a:lnSpc>
                <a:spcPct val="80000"/>
              </a:lnSpc>
              <a:buNone/>
            </a:pPr>
            <a:endParaRPr sz="2400" b="1" dirty="0"/>
          </a:p>
          <a:p>
            <a:pPr eaLnBrk="1" hangingPunct="1">
              <a:lnSpc>
                <a:spcPct val="80000"/>
              </a:lnSpc>
              <a:buFont typeface="Wingdings 3" panose="05040102010807070707" pitchFamily="18" charset="2"/>
              <a:buNone/>
            </a:pPr>
            <a:r>
              <a:rPr sz="700" dirty="0"/>
              <a:t>               </a:t>
            </a:r>
            <a:endParaRPr sz="1000" dirty="0"/>
          </a:p>
        </p:txBody>
      </p:sp>
      <p:pic>
        <p:nvPicPr>
          <p:cNvPr id="171" name="Google Shape;171;p19" descr="imgh2020682 (1).png"/>
          <p:cNvPicPr preferRelativeResize="0"/>
          <p:nvPr/>
        </p:nvPicPr>
        <p:blipFill rotWithShape="1">
          <a:blip r:embed="rId1"/>
          <a:srcRect/>
          <a:stretch>
            <a:fillRect/>
          </a:stretch>
        </p:blipFill>
        <p:spPr>
          <a:xfrm>
            <a:off x="6061075" y="3142615"/>
            <a:ext cx="2506345" cy="3310255"/>
          </a:xfrm>
          <a:prstGeom prst="rect">
            <a:avLst/>
          </a:prstGeom>
          <a:noFill/>
          <a:ln>
            <a:noFill/>
          </a:ln>
        </p:spPr>
      </p:pic>
      <p:pic>
        <p:nvPicPr>
          <p:cNvPr id="165" name="Google Shape;165;p18" descr="https://1.bp.blogspot.com/-_mYC7QYxMvA/VrjvcLqrfmI/AAAAAAAAAvw/6tgm6O92JHU/s1600/0_3f0.jpg"/>
          <p:cNvPicPr preferRelativeResize="0">
            <a:picLocks noChangeAspect="1"/>
          </p:cNvPicPr>
          <p:nvPr/>
        </p:nvPicPr>
        <p:blipFill rotWithShape="1">
          <a:blip r:embed="rId2"/>
          <a:srcRect/>
          <a:stretch>
            <a:fillRect/>
          </a:stretch>
        </p:blipFill>
        <p:spPr>
          <a:xfrm>
            <a:off x="365125" y="3767455"/>
            <a:ext cx="4038600" cy="1913255"/>
          </a:xfrm>
          <a:prstGeom prst="rect">
            <a:avLst/>
          </a:prstGeom>
          <a:noFill/>
          <a:ln w="9525">
            <a:noFill/>
          </a:ln>
        </p:spPr>
      </p:pic>
    </p:spTree>
  </p:cSld>
  <p:clrMapOvr>
    <a:masterClrMapping/>
  </p:clrMapOvr>
  <p:transition spd="slow">
    <p:random/>
  </p:transition>
</p:sld>
</file>

<file path=ppt/theme/theme1.xml><?xml version="1.0" encoding="utf-8"?>
<a:theme xmlns:a="http://schemas.openxmlformats.org/drawingml/2006/main" name="031solarscape">
  <a:themeElements>
    <a:clrScheme name="031solarscape 4">
      <a:dk1>
        <a:srgbClr val="000000"/>
      </a:dk1>
      <a:lt1>
        <a:srgbClr val="9ACD32"/>
      </a:lt1>
      <a:dk2>
        <a:srgbClr val="000000"/>
      </a:dk2>
      <a:lt2>
        <a:srgbClr val="919191"/>
      </a:lt2>
      <a:accent1>
        <a:srgbClr val="7DA627"/>
      </a:accent1>
      <a:accent2>
        <a:srgbClr val="DEAA22"/>
      </a:accent2>
      <a:accent3>
        <a:srgbClr val="CAE3AD"/>
      </a:accent3>
      <a:accent4>
        <a:srgbClr val="000000"/>
      </a:accent4>
      <a:accent5>
        <a:srgbClr val="BFD0AC"/>
      </a:accent5>
      <a:accent6>
        <a:srgbClr val="C99A1E"/>
      </a:accent6>
      <a:hlink>
        <a:srgbClr val="2734A4"/>
      </a:hlink>
      <a:folHlink>
        <a:srgbClr val="A42648"/>
      </a:folHlink>
    </a:clrScheme>
    <a:fontScheme name="031solarscape">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ru-RU" sz="12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ru-RU" sz="12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031solarscape 1">
        <a:dk1>
          <a:srgbClr val="000000"/>
        </a:dk1>
        <a:lt1>
          <a:srgbClr val="9ACD32"/>
        </a:lt1>
        <a:dk2>
          <a:srgbClr val="000000"/>
        </a:dk2>
        <a:lt2>
          <a:srgbClr val="919191"/>
        </a:lt2>
        <a:accent1>
          <a:srgbClr val="CEE79C"/>
        </a:accent1>
        <a:accent2>
          <a:srgbClr val="C4DC23"/>
        </a:accent2>
        <a:accent3>
          <a:srgbClr val="CAE3AD"/>
        </a:accent3>
        <a:accent4>
          <a:srgbClr val="000000"/>
        </a:accent4>
        <a:accent5>
          <a:srgbClr val="E3F1CB"/>
        </a:accent5>
        <a:accent6>
          <a:srgbClr val="B1C71F"/>
        </a:accent6>
        <a:hlink>
          <a:srgbClr val="719824"/>
        </a:hlink>
        <a:folHlink>
          <a:srgbClr val="526929"/>
        </a:folHlink>
      </a:clrScheme>
      <a:clrMap bg1="lt1" tx1="dk1" bg2="lt2" tx2="dk2" accent1="accent1" accent2="accent2" accent3="accent3" accent4="accent4" accent5="accent5" accent6="accent6" hlink="hlink" folHlink="folHlink"/>
    </a:extraClrScheme>
    <a:extraClrScheme>
      <a:clrScheme name="031solarscape 2">
        <a:dk1>
          <a:srgbClr val="000000"/>
        </a:dk1>
        <a:lt1>
          <a:srgbClr val="9ACD32"/>
        </a:lt1>
        <a:dk2>
          <a:srgbClr val="000000"/>
        </a:dk2>
        <a:lt2>
          <a:srgbClr val="919191"/>
        </a:lt2>
        <a:accent1>
          <a:srgbClr val="5BCBD8"/>
        </a:accent1>
        <a:accent2>
          <a:srgbClr val="D2E54D"/>
        </a:accent2>
        <a:accent3>
          <a:srgbClr val="CAE3AD"/>
        </a:accent3>
        <a:accent4>
          <a:srgbClr val="000000"/>
        </a:accent4>
        <a:accent5>
          <a:srgbClr val="B5E2E9"/>
        </a:accent5>
        <a:accent6>
          <a:srgbClr val="BECF45"/>
        </a:accent6>
        <a:hlink>
          <a:srgbClr val="6C9023"/>
        </a:hlink>
        <a:folHlink>
          <a:srgbClr val="1D727A"/>
        </a:folHlink>
      </a:clrScheme>
      <a:clrMap bg1="lt1" tx1="dk1" bg2="lt2" tx2="dk2" accent1="accent1" accent2="accent2" accent3="accent3" accent4="accent4" accent5="accent5" accent6="accent6" hlink="hlink" folHlink="folHlink"/>
    </a:extraClrScheme>
    <a:extraClrScheme>
      <a:clrScheme name="031solarscape 3">
        <a:dk1>
          <a:srgbClr val="000000"/>
        </a:dk1>
        <a:lt1>
          <a:srgbClr val="9ACD32"/>
        </a:lt1>
        <a:dk2>
          <a:srgbClr val="000000"/>
        </a:dk2>
        <a:lt2>
          <a:srgbClr val="919191"/>
        </a:lt2>
        <a:accent1>
          <a:srgbClr val="E4774D"/>
        </a:accent1>
        <a:accent2>
          <a:srgbClr val="CB59D8"/>
        </a:accent2>
        <a:accent3>
          <a:srgbClr val="CAE3AD"/>
        </a:accent3>
        <a:accent4>
          <a:srgbClr val="000000"/>
        </a:accent4>
        <a:accent5>
          <a:srgbClr val="EFBDB2"/>
        </a:accent5>
        <a:accent6>
          <a:srgbClr val="B850C4"/>
        </a:accent6>
        <a:hlink>
          <a:srgbClr val="5D7C1D"/>
        </a:hlink>
        <a:folHlink>
          <a:srgbClr val="238590"/>
        </a:folHlink>
      </a:clrScheme>
      <a:clrMap bg1="lt1" tx1="dk1" bg2="lt2" tx2="dk2" accent1="accent1" accent2="accent2" accent3="accent3" accent4="accent4" accent5="accent5" accent6="accent6" hlink="hlink" folHlink="folHlink"/>
    </a:extraClrScheme>
    <a:extraClrScheme>
      <a:clrScheme name="031solarscape 4">
        <a:dk1>
          <a:srgbClr val="000000"/>
        </a:dk1>
        <a:lt1>
          <a:srgbClr val="9ACD32"/>
        </a:lt1>
        <a:dk2>
          <a:srgbClr val="000000"/>
        </a:dk2>
        <a:lt2>
          <a:srgbClr val="919191"/>
        </a:lt2>
        <a:accent1>
          <a:srgbClr val="7DA627"/>
        </a:accent1>
        <a:accent2>
          <a:srgbClr val="DEAA22"/>
        </a:accent2>
        <a:accent3>
          <a:srgbClr val="CAE3AD"/>
        </a:accent3>
        <a:accent4>
          <a:srgbClr val="000000"/>
        </a:accent4>
        <a:accent5>
          <a:srgbClr val="BFD0AC"/>
        </a:accent5>
        <a:accent6>
          <a:srgbClr val="C99A1E"/>
        </a:accent6>
        <a:hlink>
          <a:srgbClr val="2734A4"/>
        </a:hlink>
        <a:folHlink>
          <a:srgbClr val="A426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5790</Words>
  <Application>WPS Presentation</Application>
  <PresentationFormat>Экран (4:3)</PresentationFormat>
  <Paragraphs>155</Paragraphs>
  <Slides>17</Slides>
  <Notes>1</Notes>
  <HiddenSlides>1</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SimSun</vt:lpstr>
      <vt:lpstr>Wingdings</vt:lpstr>
      <vt:lpstr>Trebuchet MS</vt:lpstr>
      <vt:lpstr>Georgia</vt:lpstr>
      <vt:lpstr>Wingdings 3</vt:lpstr>
      <vt:lpstr>Times New Roman</vt:lpstr>
      <vt:lpstr>Times New Roman</vt:lpstr>
      <vt:lpstr>Wingdings</vt:lpstr>
      <vt:lpstr>Calibri</vt:lpstr>
      <vt:lpstr>Microsoft YaHei</vt:lpstr>
      <vt:lpstr>Arial Unicode MS</vt:lpstr>
      <vt:lpstr>031solarscape</vt:lpstr>
      <vt:lpstr>Работа с детьми, освобожденными  от урока физической культуры. </vt:lpstr>
      <vt:lpstr>PowerPoint 演示文稿</vt:lpstr>
      <vt:lpstr> </vt:lpstr>
      <vt:lpstr>PowerPoint 演示文稿</vt:lpstr>
      <vt:lpstr>PowerPoint 演示文稿</vt:lpstr>
      <vt:lpstr>Специальная      медицинская    группа</vt:lpstr>
      <vt:lpstr>PowerPoint 演示文稿</vt:lpstr>
      <vt:lpstr>PowerPoint 演示文稿</vt:lpstr>
      <vt:lpstr>Находится в специально отведенном для освобожденных месте и читает теоретический материал заданный учителем    Ученик присутствует на уроке в спортивной форме. Выполняет задания учителя в облегченной форме.</vt:lpstr>
      <vt:lpstr>Отвечает на вопросы по карточкам к определенной теме Правила соревнований по легкой атлетике. 1. На какие дистанции проводятся соревнования по бегу? 2. Какие правила соревнований по бегу на короткие дистанции вы знаете? 3. Какие правила эстафетного бега вы знаете? 4. Из кого состоит судейская коллегия по бегу? 5. Какие правила по бегу на средние и длинные дистанции вы знаете?   </vt:lpstr>
      <vt:lpstr> </vt:lpstr>
      <vt:lpstr> </vt:lpstr>
      <vt:lpstr> Помогает учителю в судействе и организации соревнований и игр.   </vt:lpstr>
      <vt:lpstr>Методика контроля как целостная система состоит из разных структурных компонентов.</vt:lpstr>
      <vt:lpstr>PowerPoint 演示文稿</vt:lpstr>
      <vt:lpstr>PowerPoint 演示文稿</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Asus</cp:lastModifiedBy>
  <cp:revision>598</cp:revision>
  <dcterms:created xsi:type="dcterms:W3CDTF">2021-10-04T16:47:00Z</dcterms:created>
  <dcterms:modified xsi:type="dcterms:W3CDTF">2021-10-06T13:57:50Z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ICV">
    <vt:lpwstr>44775EBB087A4714B670557022441FD4</vt:lpwstr>
  </property>
  <property fmtid="{D5CDD505-2E9C-101B-9397-08002B2CF9AE}" pid="4" name="KSOProductBuildVer">
    <vt:lpwstr>1049-11.2.0.10323</vt:lpwstr>
  </property>
</Properties>
</file>