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63" r:id="rId4"/>
    <p:sldId id="257" r:id="rId5"/>
    <p:sldId id="262" r:id="rId6"/>
    <p:sldId id="279" r:id="rId7"/>
    <p:sldId id="259" r:id="rId8"/>
    <p:sldId id="280" r:id="rId9"/>
    <p:sldId id="258" r:id="rId10"/>
    <p:sldId id="273" r:id="rId11"/>
    <p:sldId id="274" r:id="rId12"/>
    <p:sldId id="275" r:id="rId13"/>
    <p:sldId id="276" r:id="rId14"/>
    <p:sldId id="277" r:id="rId15"/>
    <p:sldId id="283" r:id="rId16"/>
    <p:sldId id="287" r:id="rId17"/>
    <p:sldId id="260" r:id="rId18"/>
    <p:sldId id="261" r:id="rId19"/>
    <p:sldId id="278" r:id="rId20"/>
    <p:sldId id="264" r:id="rId21"/>
    <p:sldId id="281" r:id="rId22"/>
    <p:sldId id="282" r:id="rId23"/>
    <p:sldId id="284" r:id="rId24"/>
    <p:sldId id="285" r:id="rId25"/>
    <p:sldId id="286" r:id="rId26"/>
    <p:sldId id="265" r:id="rId27"/>
    <p:sldId id="266" r:id="rId28"/>
    <p:sldId id="268" r:id="rId29"/>
    <p:sldId id="267" r:id="rId30"/>
    <p:sldId id="270" r:id="rId31"/>
    <p:sldId id="269" r:id="rId32"/>
    <p:sldId id="27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54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6B2EC-B6CB-4229-ADE2-3CC09C80D198}" type="doc">
      <dgm:prSet loTypeId="urn:microsoft.com/office/officeart/2005/8/layout/hierarchy2" loCatId="hierarchy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7911537-907E-4E71-92DF-147B0528A9C3}">
      <dgm:prSet phldrT="[Текст]"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Виды конструкторов</a:t>
          </a:r>
        </a:p>
      </dgm:t>
    </dgm:pt>
    <dgm:pt modelId="{351C471B-63A1-4311-B8F4-89252DC9F4C7}" type="parTrans" cxnId="{78051B41-FAD2-4177-9BC2-6CB02E3C3C0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9A0490C-9A5F-4D7F-9A23-9317929C7F4B}" type="sibTrans" cxnId="{78051B41-FAD2-4177-9BC2-6CB02E3C3C09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B0170969-E524-4C04-88B0-B201AFD53C72}">
      <dgm:prSet phldrT="[Текст]"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Деревянный конструктор</a:t>
          </a:r>
        </a:p>
      </dgm:t>
    </dgm:pt>
    <dgm:pt modelId="{7B718E35-23FD-4A55-935F-23C7B44D7D87}" type="parTrans" cxnId="{8BD71BC1-7C81-4564-A3F9-D06C698A2D5E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62465E52-A89C-426F-8E59-8EBC7AC1A5F5}" type="sibTrans" cxnId="{8BD71BC1-7C81-4564-A3F9-D06C698A2D5E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6B0B563A-BB6B-418B-BE61-61559735FB27}">
      <dgm:prSet phldrT="[Текст]"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Металлический конструктор</a:t>
          </a:r>
        </a:p>
      </dgm:t>
    </dgm:pt>
    <dgm:pt modelId="{7CDD6E2C-AED5-4207-9A40-606B65918826}" type="parTrans" cxnId="{F3640AF9-E5FA-4F57-81B1-46AE8527B24B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967B0DE3-5285-4DA5-B14C-91C8D0D7F71F}" type="sibTrans" cxnId="{F3640AF9-E5FA-4F57-81B1-46AE8527B24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361E6FB4-C515-4CD0-8A88-1F6B6F8D076C}">
      <dgm:prSet phldrT="[Текст]"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Пластмассовый конструктор</a:t>
          </a:r>
        </a:p>
      </dgm:t>
    </dgm:pt>
    <dgm:pt modelId="{702312C3-20C8-42E8-83B7-D02AA185A757}" type="parTrans" cxnId="{9E100576-BF47-426D-AFD9-9BD80BD86E11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5EE219D4-72F8-4D58-B936-9D5740E8977D}" type="sibTrans" cxnId="{9E100576-BF47-426D-AFD9-9BD80BD86E11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83A24628-6D0A-49FB-9FBB-7EA6CC47F338}">
      <dgm:prSet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Бумажный конструктор</a:t>
          </a:r>
        </a:p>
      </dgm:t>
    </dgm:pt>
    <dgm:pt modelId="{FC044CA4-69B6-4975-8DEC-7CEFF0C3480D}" type="parTrans" cxnId="{2979DB45-4931-4CD1-B8F0-C73827A80AA3}">
      <dgm:prSet custT="1"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4B77518-995D-4315-90A0-6DB25371DE41}" type="sibTrans" cxnId="{2979DB45-4931-4CD1-B8F0-C73827A80AA3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2930089A-CE97-4772-8D92-FCCFB421B37D}">
      <dgm:prSet custT="1"/>
      <dgm:spPr/>
      <dgm:t>
        <a:bodyPr/>
        <a:lstStyle/>
        <a:p>
          <a:r>
            <a:rPr lang="ru-RU" sz="2000" dirty="0">
              <a:latin typeface="Times New Roman" pitchFamily="18" charset="0"/>
              <a:cs typeface="Times New Roman" pitchFamily="18" charset="0"/>
            </a:rPr>
            <a:t>Электронный конструктор</a:t>
          </a:r>
        </a:p>
      </dgm:t>
    </dgm:pt>
    <dgm:pt modelId="{7B6FBDD3-3D0B-45C6-A289-20365BF9E137}" type="parTrans" cxnId="{D930F9A0-06D8-427A-BA0E-BB16AF933510}">
      <dgm:prSet/>
      <dgm:spPr/>
      <dgm:t>
        <a:bodyPr/>
        <a:lstStyle/>
        <a:p>
          <a:endParaRPr lang="ru-RU"/>
        </a:p>
      </dgm:t>
    </dgm:pt>
    <dgm:pt modelId="{9CA50939-45D2-4996-A7BE-F93DB71D728E}" type="sibTrans" cxnId="{D930F9A0-06D8-427A-BA0E-BB16AF933510}">
      <dgm:prSet/>
      <dgm:spPr/>
    </dgm:pt>
    <dgm:pt modelId="{B4D6810D-2D9F-4CE4-B72C-39749DE98A1E}" type="pres">
      <dgm:prSet presAssocID="{2FB6B2EC-B6CB-4229-ADE2-3CC09C80D19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A427993-AF27-4E4D-B119-422121E32855}" type="pres">
      <dgm:prSet presAssocID="{97911537-907E-4E71-92DF-147B0528A9C3}" presName="root1" presStyleCnt="0"/>
      <dgm:spPr/>
    </dgm:pt>
    <dgm:pt modelId="{3FE84DE7-E10D-429C-B296-CBA93C4ADA89}" type="pres">
      <dgm:prSet presAssocID="{97911537-907E-4E71-92DF-147B0528A9C3}" presName="LevelOneTextNode" presStyleLbl="node0" presStyleIdx="0" presStyleCnt="1">
        <dgm:presLayoutVars>
          <dgm:chPref val="3"/>
        </dgm:presLayoutVars>
      </dgm:prSet>
      <dgm:spPr/>
    </dgm:pt>
    <dgm:pt modelId="{23F2C12C-EFD2-41A0-8F86-2493A7BA4C6B}" type="pres">
      <dgm:prSet presAssocID="{97911537-907E-4E71-92DF-147B0528A9C3}" presName="level2hierChild" presStyleCnt="0"/>
      <dgm:spPr/>
    </dgm:pt>
    <dgm:pt modelId="{AB076EB0-D8C3-41F8-8518-70B4CD242F79}" type="pres">
      <dgm:prSet presAssocID="{7B718E35-23FD-4A55-935F-23C7B44D7D87}" presName="conn2-1" presStyleLbl="parChTrans1D2" presStyleIdx="0" presStyleCnt="5"/>
      <dgm:spPr/>
    </dgm:pt>
    <dgm:pt modelId="{7CB8C572-BC3E-422F-A81B-3217C9513273}" type="pres">
      <dgm:prSet presAssocID="{7B718E35-23FD-4A55-935F-23C7B44D7D87}" presName="connTx" presStyleLbl="parChTrans1D2" presStyleIdx="0" presStyleCnt="5"/>
      <dgm:spPr/>
    </dgm:pt>
    <dgm:pt modelId="{FAABB136-A3C1-459B-ADD0-DA95A10AEFFD}" type="pres">
      <dgm:prSet presAssocID="{B0170969-E524-4C04-88B0-B201AFD53C72}" presName="root2" presStyleCnt="0"/>
      <dgm:spPr/>
    </dgm:pt>
    <dgm:pt modelId="{E7E5D645-68FF-466A-A597-3307E38BE819}" type="pres">
      <dgm:prSet presAssocID="{B0170969-E524-4C04-88B0-B201AFD53C72}" presName="LevelTwoTextNode" presStyleLbl="node2" presStyleIdx="0" presStyleCnt="5">
        <dgm:presLayoutVars>
          <dgm:chPref val="3"/>
        </dgm:presLayoutVars>
      </dgm:prSet>
      <dgm:spPr/>
    </dgm:pt>
    <dgm:pt modelId="{57C1E976-B987-4846-BACA-662A357C1856}" type="pres">
      <dgm:prSet presAssocID="{B0170969-E524-4C04-88B0-B201AFD53C72}" presName="level3hierChild" presStyleCnt="0"/>
      <dgm:spPr/>
    </dgm:pt>
    <dgm:pt modelId="{537CEF97-1BE0-4AAD-BE05-D83C185F5B29}" type="pres">
      <dgm:prSet presAssocID="{7CDD6E2C-AED5-4207-9A40-606B65918826}" presName="conn2-1" presStyleLbl="parChTrans1D2" presStyleIdx="1" presStyleCnt="5"/>
      <dgm:spPr/>
    </dgm:pt>
    <dgm:pt modelId="{90267867-53FF-404E-863A-137BC9F25BEB}" type="pres">
      <dgm:prSet presAssocID="{7CDD6E2C-AED5-4207-9A40-606B65918826}" presName="connTx" presStyleLbl="parChTrans1D2" presStyleIdx="1" presStyleCnt="5"/>
      <dgm:spPr/>
    </dgm:pt>
    <dgm:pt modelId="{BAFF8E93-DF0A-4CFB-90C8-868F02A21411}" type="pres">
      <dgm:prSet presAssocID="{6B0B563A-BB6B-418B-BE61-61559735FB27}" presName="root2" presStyleCnt="0"/>
      <dgm:spPr/>
    </dgm:pt>
    <dgm:pt modelId="{E66BCD78-3A26-4981-A6AD-E8284A72A0DF}" type="pres">
      <dgm:prSet presAssocID="{6B0B563A-BB6B-418B-BE61-61559735FB27}" presName="LevelTwoTextNode" presStyleLbl="node2" presStyleIdx="1" presStyleCnt="5">
        <dgm:presLayoutVars>
          <dgm:chPref val="3"/>
        </dgm:presLayoutVars>
      </dgm:prSet>
      <dgm:spPr/>
    </dgm:pt>
    <dgm:pt modelId="{2E76A70E-5996-45EC-A330-399C93A066B0}" type="pres">
      <dgm:prSet presAssocID="{6B0B563A-BB6B-418B-BE61-61559735FB27}" presName="level3hierChild" presStyleCnt="0"/>
      <dgm:spPr/>
    </dgm:pt>
    <dgm:pt modelId="{194A0030-45E1-4879-85E4-F517870DC950}" type="pres">
      <dgm:prSet presAssocID="{FC044CA4-69B6-4975-8DEC-7CEFF0C3480D}" presName="conn2-1" presStyleLbl="parChTrans1D2" presStyleIdx="2" presStyleCnt="5"/>
      <dgm:spPr/>
    </dgm:pt>
    <dgm:pt modelId="{3F12ED7D-D149-41BC-8B94-165CDC97D592}" type="pres">
      <dgm:prSet presAssocID="{FC044CA4-69B6-4975-8DEC-7CEFF0C3480D}" presName="connTx" presStyleLbl="parChTrans1D2" presStyleIdx="2" presStyleCnt="5"/>
      <dgm:spPr/>
    </dgm:pt>
    <dgm:pt modelId="{40EB9D54-83F0-4356-8F8E-DECFEA899D28}" type="pres">
      <dgm:prSet presAssocID="{83A24628-6D0A-49FB-9FBB-7EA6CC47F338}" presName="root2" presStyleCnt="0"/>
      <dgm:spPr/>
    </dgm:pt>
    <dgm:pt modelId="{3B85BC1A-0FF4-4177-ABF0-C0D3DDB1252D}" type="pres">
      <dgm:prSet presAssocID="{83A24628-6D0A-49FB-9FBB-7EA6CC47F338}" presName="LevelTwoTextNode" presStyleLbl="node2" presStyleIdx="2" presStyleCnt="5">
        <dgm:presLayoutVars>
          <dgm:chPref val="3"/>
        </dgm:presLayoutVars>
      </dgm:prSet>
      <dgm:spPr/>
    </dgm:pt>
    <dgm:pt modelId="{CC449BB8-0485-4562-B9C9-77D3CFA54027}" type="pres">
      <dgm:prSet presAssocID="{83A24628-6D0A-49FB-9FBB-7EA6CC47F338}" presName="level3hierChild" presStyleCnt="0"/>
      <dgm:spPr/>
    </dgm:pt>
    <dgm:pt modelId="{3C2B71CC-C47A-46B4-A9D8-7125E14573F2}" type="pres">
      <dgm:prSet presAssocID="{7B6FBDD3-3D0B-45C6-A289-20365BF9E137}" presName="conn2-1" presStyleLbl="parChTrans1D2" presStyleIdx="3" presStyleCnt="5"/>
      <dgm:spPr/>
    </dgm:pt>
    <dgm:pt modelId="{00B3B799-6AE3-42A4-BBAC-375070CAA9A9}" type="pres">
      <dgm:prSet presAssocID="{7B6FBDD3-3D0B-45C6-A289-20365BF9E137}" presName="connTx" presStyleLbl="parChTrans1D2" presStyleIdx="3" presStyleCnt="5"/>
      <dgm:spPr/>
    </dgm:pt>
    <dgm:pt modelId="{93684DD2-B8F2-422B-B314-D5D866134992}" type="pres">
      <dgm:prSet presAssocID="{2930089A-CE97-4772-8D92-FCCFB421B37D}" presName="root2" presStyleCnt="0"/>
      <dgm:spPr/>
    </dgm:pt>
    <dgm:pt modelId="{172060DE-A1BB-4EB2-9AC9-8E31686DD848}" type="pres">
      <dgm:prSet presAssocID="{2930089A-CE97-4772-8D92-FCCFB421B37D}" presName="LevelTwoTextNode" presStyleLbl="node2" presStyleIdx="3" presStyleCnt="5">
        <dgm:presLayoutVars>
          <dgm:chPref val="3"/>
        </dgm:presLayoutVars>
      </dgm:prSet>
      <dgm:spPr/>
    </dgm:pt>
    <dgm:pt modelId="{547B798B-3093-4171-B30A-45A996844408}" type="pres">
      <dgm:prSet presAssocID="{2930089A-CE97-4772-8D92-FCCFB421B37D}" presName="level3hierChild" presStyleCnt="0"/>
      <dgm:spPr/>
    </dgm:pt>
    <dgm:pt modelId="{DE8D4BF5-2698-4E81-8866-D9AD0B8CA06D}" type="pres">
      <dgm:prSet presAssocID="{702312C3-20C8-42E8-83B7-D02AA185A757}" presName="conn2-1" presStyleLbl="parChTrans1D2" presStyleIdx="4" presStyleCnt="5"/>
      <dgm:spPr/>
    </dgm:pt>
    <dgm:pt modelId="{CE3947F2-DA77-4817-9DDA-3D1CDC0BBDE4}" type="pres">
      <dgm:prSet presAssocID="{702312C3-20C8-42E8-83B7-D02AA185A757}" presName="connTx" presStyleLbl="parChTrans1D2" presStyleIdx="4" presStyleCnt="5"/>
      <dgm:spPr/>
    </dgm:pt>
    <dgm:pt modelId="{4EF2D90D-99A7-42A1-89A7-CE25202AE92C}" type="pres">
      <dgm:prSet presAssocID="{361E6FB4-C515-4CD0-8A88-1F6B6F8D076C}" presName="root2" presStyleCnt="0"/>
      <dgm:spPr/>
    </dgm:pt>
    <dgm:pt modelId="{1BE707D4-746C-48DA-A083-91ED69DC613D}" type="pres">
      <dgm:prSet presAssocID="{361E6FB4-C515-4CD0-8A88-1F6B6F8D076C}" presName="LevelTwoTextNode" presStyleLbl="node2" presStyleIdx="4" presStyleCnt="5">
        <dgm:presLayoutVars>
          <dgm:chPref val="3"/>
        </dgm:presLayoutVars>
      </dgm:prSet>
      <dgm:spPr/>
    </dgm:pt>
    <dgm:pt modelId="{BBC6E439-C7DC-4144-9EF0-0949DDAC3ED0}" type="pres">
      <dgm:prSet presAssocID="{361E6FB4-C515-4CD0-8A88-1F6B6F8D076C}" presName="level3hierChild" presStyleCnt="0"/>
      <dgm:spPr/>
    </dgm:pt>
  </dgm:ptLst>
  <dgm:cxnLst>
    <dgm:cxn modelId="{2EC3E407-1145-4574-85F1-8F8F1B65E161}" type="presOf" srcId="{7B718E35-23FD-4A55-935F-23C7B44D7D87}" destId="{AB076EB0-D8C3-41F8-8518-70B4CD242F79}" srcOrd="0" destOrd="0" presId="urn:microsoft.com/office/officeart/2005/8/layout/hierarchy2"/>
    <dgm:cxn modelId="{18EFEF2C-3B3E-47CF-98C5-692F2C6F221D}" type="presOf" srcId="{FC044CA4-69B6-4975-8DEC-7CEFF0C3480D}" destId="{3F12ED7D-D149-41BC-8B94-165CDC97D592}" srcOrd="1" destOrd="0" presId="urn:microsoft.com/office/officeart/2005/8/layout/hierarchy2"/>
    <dgm:cxn modelId="{C0EE712E-E23E-4158-9CF0-37370641BDC4}" type="presOf" srcId="{97911537-907E-4E71-92DF-147B0528A9C3}" destId="{3FE84DE7-E10D-429C-B296-CBA93C4ADA89}" srcOrd="0" destOrd="0" presId="urn:microsoft.com/office/officeart/2005/8/layout/hierarchy2"/>
    <dgm:cxn modelId="{7718F237-1B11-4778-9008-4297A7A371C5}" type="presOf" srcId="{6B0B563A-BB6B-418B-BE61-61559735FB27}" destId="{E66BCD78-3A26-4981-A6AD-E8284A72A0DF}" srcOrd="0" destOrd="0" presId="urn:microsoft.com/office/officeart/2005/8/layout/hierarchy2"/>
    <dgm:cxn modelId="{FE18093D-EC90-4148-AF8F-99C427B589D2}" type="presOf" srcId="{361E6FB4-C515-4CD0-8A88-1F6B6F8D076C}" destId="{1BE707D4-746C-48DA-A083-91ED69DC613D}" srcOrd="0" destOrd="0" presId="urn:microsoft.com/office/officeart/2005/8/layout/hierarchy2"/>
    <dgm:cxn modelId="{78051B41-FAD2-4177-9BC2-6CB02E3C3C09}" srcId="{2FB6B2EC-B6CB-4229-ADE2-3CC09C80D198}" destId="{97911537-907E-4E71-92DF-147B0528A9C3}" srcOrd="0" destOrd="0" parTransId="{351C471B-63A1-4311-B8F4-89252DC9F4C7}" sibTransId="{89A0490C-9A5F-4D7F-9A23-9317929C7F4B}"/>
    <dgm:cxn modelId="{2979DB45-4931-4CD1-B8F0-C73827A80AA3}" srcId="{97911537-907E-4E71-92DF-147B0528A9C3}" destId="{83A24628-6D0A-49FB-9FBB-7EA6CC47F338}" srcOrd="2" destOrd="0" parTransId="{FC044CA4-69B6-4975-8DEC-7CEFF0C3480D}" sibTransId="{F4B77518-995D-4315-90A0-6DB25371DE41}"/>
    <dgm:cxn modelId="{4A7C5267-9DCA-4249-81C9-5F3E22BEE68B}" type="presOf" srcId="{7B718E35-23FD-4A55-935F-23C7B44D7D87}" destId="{7CB8C572-BC3E-422F-A81B-3217C9513273}" srcOrd="1" destOrd="0" presId="urn:microsoft.com/office/officeart/2005/8/layout/hierarchy2"/>
    <dgm:cxn modelId="{9E100576-BF47-426D-AFD9-9BD80BD86E11}" srcId="{97911537-907E-4E71-92DF-147B0528A9C3}" destId="{361E6FB4-C515-4CD0-8A88-1F6B6F8D076C}" srcOrd="4" destOrd="0" parTransId="{702312C3-20C8-42E8-83B7-D02AA185A757}" sibTransId="{5EE219D4-72F8-4D58-B936-9D5740E8977D}"/>
    <dgm:cxn modelId="{53D3248D-4BC7-4A35-8A44-D0434241A60E}" type="presOf" srcId="{7B6FBDD3-3D0B-45C6-A289-20365BF9E137}" destId="{3C2B71CC-C47A-46B4-A9D8-7125E14573F2}" srcOrd="0" destOrd="0" presId="urn:microsoft.com/office/officeart/2005/8/layout/hierarchy2"/>
    <dgm:cxn modelId="{EF71F28E-15A3-4CBB-A8CD-2C82C89110A7}" type="presOf" srcId="{83A24628-6D0A-49FB-9FBB-7EA6CC47F338}" destId="{3B85BC1A-0FF4-4177-ABF0-C0D3DDB1252D}" srcOrd="0" destOrd="0" presId="urn:microsoft.com/office/officeart/2005/8/layout/hierarchy2"/>
    <dgm:cxn modelId="{40C25F9D-8FA8-4BAD-A0A8-FBCAE8D9C125}" type="presOf" srcId="{7CDD6E2C-AED5-4207-9A40-606B65918826}" destId="{537CEF97-1BE0-4AAD-BE05-D83C185F5B29}" srcOrd="0" destOrd="0" presId="urn:microsoft.com/office/officeart/2005/8/layout/hierarchy2"/>
    <dgm:cxn modelId="{D930F9A0-06D8-427A-BA0E-BB16AF933510}" srcId="{97911537-907E-4E71-92DF-147B0528A9C3}" destId="{2930089A-CE97-4772-8D92-FCCFB421B37D}" srcOrd="3" destOrd="0" parTransId="{7B6FBDD3-3D0B-45C6-A289-20365BF9E137}" sibTransId="{9CA50939-45D2-4996-A7BE-F93DB71D728E}"/>
    <dgm:cxn modelId="{50F4B4A2-5771-4897-8349-49FBC0AB0B0F}" type="presOf" srcId="{7CDD6E2C-AED5-4207-9A40-606B65918826}" destId="{90267867-53FF-404E-863A-137BC9F25BEB}" srcOrd="1" destOrd="0" presId="urn:microsoft.com/office/officeart/2005/8/layout/hierarchy2"/>
    <dgm:cxn modelId="{2AE943AD-81BB-4B6B-986C-785733ED8E0B}" type="presOf" srcId="{2930089A-CE97-4772-8D92-FCCFB421B37D}" destId="{172060DE-A1BB-4EB2-9AC9-8E31686DD848}" srcOrd="0" destOrd="0" presId="urn:microsoft.com/office/officeart/2005/8/layout/hierarchy2"/>
    <dgm:cxn modelId="{8BD71BC1-7C81-4564-A3F9-D06C698A2D5E}" srcId="{97911537-907E-4E71-92DF-147B0528A9C3}" destId="{B0170969-E524-4C04-88B0-B201AFD53C72}" srcOrd="0" destOrd="0" parTransId="{7B718E35-23FD-4A55-935F-23C7B44D7D87}" sibTransId="{62465E52-A89C-426F-8E59-8EBC7AC1A5F5}"/>
    <dgm:cxn modelId="{E6A671C1-085D-4B42-BC36-47F0957ED23C}" type="presOf" srcId="{7B6FBDD3-3D0B-45C6-A289-20365BF9E137}" destId="{00B3B799-6AE3-42A4-BBAC-375070CAA9A9}" srcOrd="1" destOrd="0" presId="urn:microsoft.com/office/officeart/2005/8/layout/hierarchy2"/>
    <dgm:cxn modelId="{9E3332CB-BD36-4BE4-8AEB-3A1DEBA47971}" type="presOf" srcId="{702312C3-20C8-42E8-83B7-D02AA185A757}" destId="{DE8D4BF5-2698-4E81-8866-D9AD0B8CA06D}" srcOrd="0" destOrd="0" presId="urn:microsoft.com/office/officeart/2005/8/layout/hierarchy2"/>
    <dgm:cxn modelId="{DC7A5CD2-0994-4AB5-8C9B-667B1E933658}" type="presOf" srcId="{FC044CA4-69B6-4975-8DEC-7CEFF0C3480D}" destId="{194A0030-45E1-4879-85E4-F517870DC950}" srcOrd="0" destOrd="0" presId="urn:microsoft.com/office/officeart/2005/8/layout/hierarchy2"/>
    <dgm:cxn modelId="{3806C6D2-2D3A-4EF3-AAB2-DB37727DB781}" type="presOf" srcId="{702312C3-20C8-42E8-83B7-D02AA185A757}" destId="{CE3947F2-DA77-4817-9DDA-3D1CDC0BBDE4}" srcOrd="1" destOrd="0" presId="urn:microsoft.com/office/officeart/2005/8/layout/hierarchy2"/>
    <dgm:cxn modelId="{E55388E6-972C-46C4-BA53-0229A7A83BE9}" type="presOf" srcId="{2FB6B2EC-B6CB-4229-ADE2-3CC09C80D198}" destId="{B4D6810D-2D9F-4CE4-B72C-39749DE98A1E}" srcOrd="0" destOrd="0" presId="urn:microsoft.com/office/officeart/2005/8/layout/hierarchy2"/>
    <dgm:cxn modelId="{429D3EF2-7D5C-4F6A-874B-AB80F078AD96}" type="presOf" srcId="{B0170969-E524-4C04-88B0-B201AFD53C72}" destId="{E7E5D645-68FF-466A-A597-3307E38BE819}" srcOrd="0" destOrd="0" presId="urn:microsoft.com/office/officeart/2005/8/layout/hierarchy2"/>
    <dgm:cxn modelId="{F3640AF9-E5FA-4F57-81B1-46AE8527B24B}" srcId="{97911537-907E-4E71-92DF-147B0528A9C3}" destId="{6B0B563A-BB6B-418B-BE61-61559735FB27}" srcOrd="1" destOrd="0" parTransId="{7CDD6E2C-AED5-4207-9A40-606B65918826}" sibTransId="{967B0DE3-5285-4DA5-B14C-91C8D0D7F71F}"/>
    <dgm:cxn modelId="{A9054A17-3327-4356-91F6-356F64077753}" type="presParOf" srcId="{B4D6810D-2D9F-4CE4-B72C-39749DE98A1E}" destId="{AA427993-AF27-4E4D-B119-422121E32855}" srcOrd="0" destOrd="0" presId="urn:microsoft.com/office/officeart/2005/8/layout/hierarchy2"/>
    <dgm:cxn modelId="{8DA948B6-FB47-4216-84AB-EBCE8C071BC7}" type="presParOf" srcId="{AA427993-AF27-4E4D-B119-422121E32855}" destId="{3FE84DE7-E10D-429C-B296-CBA93C4ADA89}" srcOrd="0" destOrd="0" presId="urn:microsoft.com/office/officeart/2005/8/layout/hierarchy2"/>
    <dgm:cxn modelId="{D39DB78A-BC01-4C0D-875D-17EAAD19FD26}" type="presParOf" srcId="{AA427993-AF27-4E4D-B119-422121E32855}" destId="{23F2C12C-EFD2-41A0-8F86-2493A7BA4C6B}" srcOrd="1" destOrd="0" presId="urn:microsoft.com/office/officeart/2005/8/layout/hierarchy2"/>
    <dgm:cxn modelId="{D4B75710-B72C-4247-8A95-03B3A856700D}" type="presParOf" srcId="{23F2C12C-EFD2-41A0-8F86-2493A7BA4C6B}" destId="{AB076EB0-D8C3-41F8-8518-70B4CD242F79}" srcOrd="0" destOrd="0" presId="urn:microsoft.com/office/officeart/2005/8/layout/hierarchy2"/>
    <dgm:cxn modelId="{3A5AE048-B84E-41A1-8072-A21321634510}" type="presParOf" srcId="{AB076EB0-D8C3-41F8-8518-70B4CD242F79}" destId="{7CB8C572-BC3E-422F-A81B-3217C9513273}" srcOrd="0" destOrd="0" presId="urn:microsoft.com/office/officeart/2005/8/layout/hierarchy2"/>
    <dgm:cxn modelId="{B16B6F62-5297-4B92-9167-9A3EFC827E73}" type="presParOf" srcId="{23F2C12C-EFD2-41A0-8F86-2493A7BA4C6B}" destId="{FAABB136-A3C1-459B-ADD0-DA95A10AEFFD}" srcOrd="1" destOrd="0" presId="urn:microsoft.com/office/officeart/2005/8/layout/hierarchy2"/>
    <dgm:cxn modelId="{6BF4FEE0-053A-4D9C-98E6-6C7A988C4CA5}" type="presParOf" srcId="{FAABB136-A3C1-459B-ADD0-DA95A10AEFFD}" destId="{E7E5D645-68FF-466A-A597-3307E38BE819}" srcOrd="0" destOrd="0" presId="urn:microsoft.com/office/officeart/2005/8/layout/hierarchy2"/>
    <dgm:cxn modelId="{7F7EF36C-FED3-4767-94E5-7AC5201DA67B}" type="presParOf" srcId="{FAABB136-A3C1-459B-ADD0-DA95A10AEFFD}" destId="{57C1E976-B987-4846-BACA-662A357C1856}" srcOrd="1" destOrd="0" presId="urn:microsoft.com/office/officeart/2005/8/layout/hierarchy2"/>
    <dgm:cxn modelId="{D8FF35C9-91BB-4B9F-AD87-9EDE58808B8E}" type="presParOf" srcId="{23F2C12C-EFD2-41A0-8F86-2493A7BA4C6B}" destId="{537CEF97-1BE0-4AAD-BE05-D83C185F5B29}" srcOrd="2" destOrd="0" presId="urn:microsoft.com/office/officeart/2005/8/layout/hierarchy2"/>
    <dgm:cxn modelId="{60F97CE3-11B6-4716-8165-542462EA2526}" type="presParOf" srcId="{537CEF97-1BE0-4AAD-BE05-D83C185F5B29}" destId="{90267867-53FF-404E-863A-137BC9F25BEB}" srcOrd="0" destOrd="0" presId="urn:microsoft.com/office/officeart/2005/8/layout/hierarchy2"/>
    <dgm:cxn modelId="{24794AA6-99FA-4C3A-97EB-249E13C3B01B}" type="presParOf" srcId="{23F2C12C-EFD2-41A0-8F86-2493A7BA4C6B}" destId="{BAFF8E93-DF0A-4CFB-90C8-868F02A21411}" srcOrd="3" destOrd="0" presId="urn:microsoft.com/office/officeart/2005/8/layout/hierarchy2"/>
    <dgm:cxn modelId="{A4BDA2E4-24A5-4A8A-AA1D-13815CD59CD7}" type="presParOf" srcId="{BAFF8E93-DF0A-4CFB-90C8-868F02A21411}" destId="{E66BCD78-3A26-4981-A6AD-E8284A72A0DF}" srcOrd="0" destOrd="0" presId="urn:microsoft.com/office/officeart/2005/8/layout/hierarchy2"/>
    <dgm:cxn modelId="{4E5816DA-190F-4804-9859-EE94F6697EAA}" type="presParOf" srcId="{BAFF8E93-DF0A-4CFB-90C8-868F02A21411}" destId="{2E76A70E-5996-45EC-A330-399C93A066B0}" srcOrd="1" destOrd="0" presId="urn:microsoft.com/office/officeart/2005/8/layout/hierarchy2"/>
    <dgm:cxn modelId="{A695BF45-D2AD-4F08-9B2C-D48E647258E2}" type="presParOf" srcId="{23F2C12C-EFD2-41A0-8F86-2493A7BA4C6B}" destId="{194A0030-45E1-4879-85E4-F517870DC950}" srcOrd="4" destOrd="0" presId="urn:microsoft.com/office/officeart/2005/8/layout/hierarchy2"/>
    <dgm:cxn modelId="{8D1CFC38-CAE4-4770-8815-7120429C3675}" type="presParOf" srcId="{194A0030-45E1-4879-85E4-F517870DC950}" destId="{3F12ED7D-D149-41BC-8B94-165CDC97D592}" srcOrd="0" destOrd="0" presId="urn:microsoft.com/office/officeart/2005/8/layout/hierarchy2"/>
    <dgm:cxn modelId="{6C1DBAA1-1670-4DCB-9A20-848AE345BA3C}" type="presParOf" srcId="{23F2C12C-EFD2-41A0-8F86-2493A7BA4C6B}" destId="{40EB9D54-83F0-4356-8F8E-DECFEA899D28}" srcOrd="5" destOrd="0" presId="urn:microsoft.com/office/officeart/2005/8/layout/hierarchy2"/>
    <dgm:cxn modelId="{23AA513F-9D88-4974-8BBF-E62A6F3BE747}" type="presParOf" srcId="{40EB9D54-83F0-4356-8F8E-DECFEA899D28}" destId="{3B85BC1A-0FF4-4177-ABF0-C0D3DDB1252D}" srcOrd="0" destOrd="0" presId="urn:microsoft.com/office/officeart/2005/8/layout/hierarchy2"/>
    <dgm:cxn modelId="{1236037B-E2CF-45A3-8F00-891B7D591F3D}" type="presParOf" srcId="{40EB9D54-83F0-4356-8F8E-DECFEA899D28}" destId="{CC449BB8-0485-4562-B9C9-77D3CFA54027}" srcOrd="1" destOrd="0" presId="urn:microsoft.com/office/officeart/2005/8/layout/hierarchy2"/>
    <dgm:cxn modelId="{4812FC62-909C-4736-8314-4BF04C305897}" type="presParOf" srcId="{23F2C12C-EFD2-41A0-8F86-2493A7BA4C6B}" destId="{3C2B71CC-C47A-46B4-A9D8-7125E14573F2}" srcOrd="6" destOrd="0" presId="urn:microsoft.com/office/officeart/2005/8/layout/hierarchy2"/>
    <dgm:cxn modelId="{337CCCC1-3EFD-4E22-98EF-B536339B16A7}" type="presParOf" srcId="{3C2B71CC-C47A-46B4-A9D8-7125E14573F2}" destId="{00B3B799-6AE3-42A4-BBAC-375070CAA9A9}" srcOrd="0" destOrd="0" presId="urn:microsoft.com/office/officeart/2005/8/layout/hierarchy2"/>
    <dgm:cxn modelId="{2A553CAA-E372-4A33-82D8-967ADEC5D5A6}" type="presParOf" srcId="{23F2C12C-EFD2-41A0-8F86-2493A7BA4C6B}" destId="{93684DD2-B8F2-422B-B314-D5D866134992}" srcOrd="7" destOrd="0" presId="urn:microsoft.com/office/officeart/2005/8/layout/hierarchy2"/>
    <dgm:cxn modelId="{84EBE452-018E-4B16-8F2E-D3A69FCA7BBD}" type="presParOf" srcId="{93684DD2-B8F2-422B-B314-D5D866134992}" destId="{172060DE-A1BB-4EB2-9AC9-8E31686DD848}" srcOrd="0" destOrd="0" presId="urn:microsoft.com/office/officeart/2005/8/layout/hierarchy2"/>
    <dgm:cxn modelId="{AF7B0500-A786-4F66-ABCC-11148C877AED}" type="presParOf" srcId="{93684DD2-B8F2-422B-B314-D5D866134992}" destId="{547B798B-3093-4171-B30A-45A996844408}" srcOrd="1" destOrd="0" presId="urn:microsoft.com/office/officeart/2005/8/layout/hierarchy2"/>
    <dgm:cxn modelId="{F25F9088-7C9E-4E1D-89FE-FDBA5F1AF586}" type="presParOf" srcId="{23F2C12C-EFD2-41A0-8F86-2493A7BA4C6B}" destId="{DE8D4BF5-2698-4E81-8866-D9AD0B8CA06D}" srcOrd="8" destOrd="0" presId="urn:microsoft.com/office/officeart/2005/8/layout/hierarchy2"/>
    <dgm:cxn modelId="{5DFC9260-89DC-4C3A-9A62-5C87E9A638B4}" type="presParOf" srcId="{DE8D4BF5-2698-4E81-8866-D9AD0B8CA06D}" destId="{CE3947F2-DA77-4817-9DDA-3D1CDC0BBDE4}" srcOrd="0" destOrd="0" presId="urn:microsoft.com/office/officeart/2005/8/layout/hierarchy2"/>
    <dgm:cxn modelId="{A4CA4A4E-38A8-459A-BC23-9BE6CDD6E00E}" type="presParOf" srcId="{23F2C12C-EFD2-41A0-8F86-2493A7BA4C6B}" destId="{4EF2D90D-99A7-42A1-89A7-CE25202AE92C}" srcOrd="9" destOrd="0" presId="urn:microsoft.com/office/officeart/2005/8/layout/hierarchy2"/>
    <dgm:cxn modelId="{B9F06DF6-4D90-4C26-97A5-FFAADDFC1F09}" type="presParOf" srcId="{4EF2D90D-99A7-42A1-89A7-CE25202AE92C}" destId="{1BE707D4-746C-48DA-A083-91ED69DC613D}" srcOrd="0" destOrd="0" presId="urn:microsoft.com/office/officeart/2005/8/layout/hierarchy2"/>
    <dgm:cxn modelId="{EDD3B72E-DA8B-469A-B7D5-7E24E47E081D}" type="presParOf" srcId="{4EF2D90D-99A7-42A1-89A7-CE25202AE92C}" destId="{BBC6E439-C7DC-4144-9EF0-0949DDAC3ED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84DE7-E10D-429C-B296-CBA93C4ADA89}">
      <dsp:nvSpPr>
        <dsp:cNvPr id="0" name=""/>
        <dsp:cNvSpPr/>
      </dsp:nvSpPr>
      <dsp:spPr>
        <a:xfrm>
          <a:off x="841850" y="2640991"/>
          <a:ext cx="2294875" cy="114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Виды конструкторов</a:t>
          </a:r>
        </a:p>
      </dsp:txBody>
      <dsp:txXfrm>
        <a:off x="875457" y="2674598"/>
        <a:ext cx="2227661" cy="1080223"/>
      </dsp:txXfrm>
    </dsp:sp>
    <dsp:sp modelId="{AB076EB0-D8C3-41F8-8518-70B4CD242F79}">
      <dsp:nvSpPr>
        <dsp:cNvPr id="0" name=""/>
        <dsp:cNvSpPr/>
      </dsp:nvSpPr>
      <dsp:spPr>
        <a:xfrm rot="17350740">
          <a:off x="2198604" y="1879094"/>
          <a:ext cx="279419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794194" y="1606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>
        <a:off x="3525847" y="1825301"/>
        <a:ext cx="139709" cy="139709"/>
      </dsp:txXfrm>
    </dsp:sp>
    <dsp:sp modelId="{E7E5D645-68FF-466A-A597-3307E38BE819}">
      <dsp:nvSpPr>
        <dsp:cNvPr id="0" name=""/>
        <dsp:cNvSpPr/>
      </dsp:nvSpPr>
      <dsp:spPr>
        <a:xfrm>
          <a:off x="4054677" y="1883"/>
          <a:ext cx="2294875" cy="114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Деревянный конструктор</a:t>
          </a:r>
        </a:p>
      </dsp:txBody>
      <dsp:txXfrm>
        <a:off x="4088284" y="35490"/>
        <a:ext cx="2227661" cy="1080223"/>
      </dsp:txXfrm>
    </dsp:sp>
    <dsp:sp modelId="{537CEF97-1BE0-4AAD-BE05-D83C185F5B29}">
      <dsp:nvSpPr>
        <dsp:cNvPr id="0" name=""/>
        <dsp:cNvSpPr/>
      </dsp:nvSpPr>
      <dsp:spPr>
        <a:xfrm rot="18289469">
          <a:off x="2791983" y="2538871"/>
          <a:ext cx="160743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607437" y="1606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>
        <a:off x="3555516" y="2514747"/>
        <a:ext cx="80371" cy="80371"/>
      </dsp:txXfrm>
    </dsp:sp>
    <dsp:sp modelId="{E66BCD78-3A26-4981-A6AD-E8284A72A0DF}">
      <dsp:nvSpPr>
        <dsp:cNvPr id="0" name=""/>
        <dsp:cNvSpPr/>
      </dsp:nvSpPr>
      <dsp:spPr>
        <a:xfrm>
          <a:off x="4054677" y="1321437"/>
          <a:ext cx="2294875" cy="114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Металлический конструктор</a:t>
          </a:r>
        </a:p>
      </dsp:txBody>
      <dsp:txXfrm>
        <a:off x="4088284" y="1355044"/>
        <a:ext cx="2227661" cy="1080223"/>
      </dsp:txXfrm>
    </dsp:sp>
    <dsp:sp modelId="{194A0030-45E1-4879-85E4-F517870DC950}">
      <dsp:nvSpPr>
        <dsp:cNvPr id="0" name=""/>
        <dsp:cNvSpPr/>
      </dsp:nvSpPr>
      <dsp:spPr>
        <a:xfrm>
          <a:off x="3136726" y="3198647"/>
          <a:ext cx="91795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17950" y="1606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>
        <a:off x="3572753" y="3191761"/>
        <a:ext cx="45897" cy="45897"/>
      </dsp:txXfrm>
    </dsp:sp>
    <dsp:sp modelId="{3B85BC1A-0FF4-4177-ABF0-C0D3DDB1252D}">
      <dsp:nvSpPr>
        <dsp:cNvPr id="0" name=""/>
        <dsp:cNvSpPr/>
      </dsp:nvSpPr>
      <dsp:spPr>
        <a:xfrm>
          <a:off x="4054677" y="2640991"/>
          <a:ext cx="2294875" cy="114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Бумажный конструктор</a:t>
          </a:r>
        </a:p>
      </dsp:txBody>
      <dsp:txXfrm>
        <a:off x="4088284" y="2674598"/>
        <a:ext cx="2227661" cy="1080223"/>
      </dsp:txXfrm>
    </dsp:sp>
    <dsp:sp modelId="{3C2B71CC-C47A-46B4-A9D8-7125E14573F2}">
      <dsp:nvSpPr>
        <dsp:cNvPr id="0" name=""/>
        <dsp:cNvSpPr/>
      </dsp:nvSpPr>
      <dsp:spPr>
        <a:xfrm rot="3310531">
          <a:off x="2791983" y="3858424"/>
          <a:ext cx="160743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607437" y="1606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555516" y="3834300"/>
        <a:ext cx="80371" cy="80371"/>
      </dsp:txXfrm>
    </dsp:sp>
    <dsp:sp modelId="{172060DE-A1BB-4EB2-9AC9-8E31686DD848}">
      <dsp:nvSpPr>
        <dsp:cNvPr id="0" name=""/>
        <dsp:cNvSpPr/>
      </dsp:nvSpPr>
      <dsp:spPr>
        <a:xfrm>
          <a:off x="4054677" y="3960544"/>
          <a:ext cx="2294875" cy="114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Электронный конструктор</a:t>
          </a:r>
        </a:p>
      </dsp:txBody>
      <dsp:txXfrm>
        <a:off x="4088284" y="3994151"/>
        <a:ext cx="2227661" cy="1080223"/>
      </dsp:txXfrm>
    </dsp:sp>
    <dsp:sp modelId="{DE8D4BF5-2698-4E81-8866-D9AD0B8CA06D}">
      <dsp:nvSpPr>
        <dsp:cNvPr id="0" name=""/>
        <dsp:cNvSpPr/>
      </dsp:nvSpPr>
      <dsp:spPr>
        <a:xfrm rot="4249260">
          <a:off x="2198604" y="4518201"/>
          <a:ext cx="279419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794194" y="1606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>
            <a:latin typeface="Times New Roman" pitchFamily="18" charset="0"/>
            <a:cs typeface="Times New Roman" pitchFamily="18" charset="0"/>
          </a:endParaRPr>
        </a:p>
      </dsp:txBody>
      <dsp:txXfrm>
        <a:off x="3525847" y="4464408"/>
        <a:ext cx="139709" cy="139709"/>
      </dsp:txXfrm>
    </dsp:sp>
    <dsp:sp modelId="{1BE707D4-746C-48DA-A083-91ED69DC613D}">
      <dsp:nvSpPr>
        <dsp:cNvPr id="0" name=""/>
        <dsp:cNvSpPr/>
      </dsp:nvSpPr>
      <dsp:spPr>
        <a:xfrm>
          <a:off x="4054677" y="5280098"/>
          <a:ext cx="2294875" cy="114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Пластмассовый конструктор</a:t>
          </a:r>
        </a:p>
      </dsp:txBody>
      <dsp:txXfrm>
        <a:off x="4088284" y="5313705"/>
        <a:ext cx="2227661" cy="10802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8" Target="../media/image52.jpeg" Type="http://schemas.openxmlformats.org/officeDocument/2006/relationships/image"/><Relationship Id="rId3" Target="../media/image47.jpeg" Type="http://schemas.openxmlformats.org/officeDocument/2006/relationships/image"/><Relationship Id="rId7" Target="../media/image51.jpeg" Type="http://schemas.openxmlformats.org/officeDocument/2006/relationships/image"/><Relationship Id="rId2" Target="../media/image46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50.jpeg" Type="http://schemas.openxmlformats.org/officeDocument/2006/relationships/image"/><Relationship Id="rId5" Target="../media/image49.jpeg" Type="http://schemas.openxmlformats.org/officeDocument/2006/relationships/image"/><Relationship Id="rId4" Target="../media/image48.jpeg" Type="http://schemas.openxmlformats.org/officeDocument/2006/relationships/image"/><Relationship Id="rId9" Target="../media/image53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8" Target="../media/image59.jpeg" Type="http://schemas.openxmlformats.org/officeDocument/2006/relationships/image"/><Relationship Id="rId3" Target="../media/image55.jpeg" Type="http://schemas.openxmlformats.org/officeDocument/2006/relationships/image"/><Relationship Id="rId7" Target="../media/image58.jpeg" Type="http://schemas.openxmlformats.org/officeDocument/2006/relationships/image"/><Relationship Id="rId2" Target="../media/image54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57.jpeg" Type="http://schemas.openxmlformats.org/officeDocument/2006/relationships/image"/><Relationship Id="rId5" Target="../media/image56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8" Target="../media/image69.jpeg" Type="http://schemas.openxmlformats.org/officeDocument/2006/relationships/image"/><Relationship Id="rId3" Target="../media/image64.jpeg" Type="http://schemas.openxmlformats.org/officeDocument/2006/relationships/image"/><Relationship Id="rId7" Target="../media/image68.jpeg" Type="http://schemas.openxmlformats.org/officeDocument/2006/relationships/image"/><Relationship Id="rId2" Target="../media/image63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67.jpeg" Type="http://schemas.openxmlformats.org/officeDocument/2006/relationships/image"/><Relationship Id="rId5" Target="../media/image66.jpeg" Type="http://schemas.openxmlformats.org/officeDocument/2006/relationships/image"/><Relationship Id="rId4" Target="../media/image65.jpeg" Type="http://schemas.openxmlformats.org/officeDocument/2006/relationships/image"/><Relationship Id="rId9" Target="../media/image70.jpeg" Type="http://schemas.openxmlformats.org/officeDocument/2006/relationships/image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 ?><Relationships xmlns="http://schemas.openxmlformats.org/package/2006/relationships"><Relationship Id="rId2" Target="../media/image8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2" Target="../media/image9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2" Target="../media/image9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0.xml.rels><?xml version="1.0" encoding="UTF-8" standalone="yes" ?><Relationships xmlns="http://schemas.openxmlformats.org/package/2006/relationships"><Relationship Id="rId3" Target="../media/image93.jpeg" Type="http://schemas.openxmlformats.org/officeDocument/2006/relationships/image"/><Relationship Id="rId2" Target="../media/image9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95.jpeg" Type="http://schemas.openxmlformats.org/officeDocument/2006/relationships/image"/><Relationship Id="rId4" Target="../media/image94.jpeg" Type="http://schemas.openxmlformats.org/officeDocument/2006/relationships/image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 ?><Relationships xmlns="http://schemas.openxmlformats.org/package/2006/relationships"><Relationship Id="rId8" Target="../media/image10.jpeg" Type="http://schemas.openxmlformats.org/officeDocument/2006/relationships/image"/><Relationship Id="rId13" Target="../media/image15.jpeg" Type="http://schemas.openxmlformats.org/officeDocument/2006/relationships/image"/><Relationship Id="rId3" Target="../media/image5.jpeg" Type="http://schemas.openxmlformats.org/officeDocument/2006/relationships/image"/><Relationship Id="rId7" Target="../media/image9.jpeg" Type="http://schemas.openxmlformats.org/officeDocument/2006/relationships/image"/><Relationship Id="rId12" Target="../media/image14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8.jpeg" Type="http://schemas.openxmlformats.org/officeDocument/2006/relationships/image"/><Relationship Id="rId11" Target="../media/image13.jpeg" Type="http://schemas.openxmlformats.org/officeDocument/2006/relationships/image"/><Relationship Id="rId5" Target="../media/image7.jpeg" Type="http://schemas.openxmlformats.org/officeDocument/2006/relationships/image"/><Relationship Id="rId10" Target="../media/image12.jpeg" Type="http://schemas.openxmlformats.org/officeDocument/2006/relationships/image"/><Relationship Id="rId4" Target="../media/image6.jpeg" Type="http://schemas.openxmlformats.org/officeDocument/2006/relationships/image"/><Relationship Id="rId9" Target="../media/image11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8" Target="../media/image22.jpeg" Type="http://schemas.openxmlformats.org/officeDocument/2006/relationships/image"/><Relationship Id="rId3" Target="../media/image17.jpeg" Type="http://schemas.openxmlformats.org/officeDocument/2006/relationships/image"/><Relationship Id="rId7" Target="../media/image21.jpeg" Type="http://schemas.openxmlformats.org/officeDocument/2006/relationships/image"/><Relationship Id="rId12" Target="../media/image26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20.jpeg" Type="http://schemas.openxmlformats.org/officeDocument/2006/relationships/image"/><Relationship Id="rId11" Target="../media/image25.jpeg" Type="http://schemas.openxmlformats.org/officeDocument/2006/relationships/image"/><Relationship Id="rId5" Target="../media/image19.jpeg" Type="http://schemas.openxmlformats.org/officeDocument/2006/relationships/image"/><Relationship Id="rId10" Target="../media/image24.jpeg" Type="http://schemas.openxmlformats.org/officeDocument/2006/relationships/image"/><Relationship Id="rId4" Target="../media/image18.jpeg" Type="http://schemas.openxmlformats.org/officeDocument/2006/relationships/image"/><Relationship Id="rId9" Target="../media/image23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8" Target="../media/image35.jpeg" Type="http://schemas.openxmlformats.org/officeDocument/2006/relationships/image"/><Relationship Id="rId3" Target="../media/image30.jpeg" Type="http://schemas.openxmlformats.org/officeDocument/2006/relationships/image"/><Relationship Id="rId7" Target="../media/image34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33.jpeg" Type="http://schemas.openxmlformats.org/officeDocument/2006/relationships/image"/><Relationship Id="rId5" Target="../media/image32.jpeg" Type="http://schemas.openxmlformats.org/officeDocument/2006/relationships/image"/><Relationship Id="rId4" Target="../media/image3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055165"/>
            <a:ext cx="3619143" cy="576064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Подготовила педагог доп.образования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Ибатуллина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Н.Р.</a:t>
            </a: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9560" y="0"/>
            <a:ext cx="277444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69A0FA-B59C-419D-956D-AB4706555B9C}"/>
              </a:ext>
            </a:extLst>
          </p:cNvPr>
          <p:cNvSpPr txBox="1"/>
          <p:nvPr/>
        </p:nvSpPr>
        <p:spPr>
          <a:xfrm>
            <a:off x="3287237" y="6237312"/>
            <a:ext cx="4606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п.Федоровский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646F0A88-EBAE-45D1-AA88-25D71857CAEA}"/>
              </a:ext>
            </a:extLst>
          </p:cNvPr>
          <p:cNvSpPr txBox="1">
            <a:spLocks/>
          </p:cNvSpPr>
          <p:nvPr/>
        </p:nvSpPr>
        <p:spPr>
          <a:xfrm>
            <a:off x="2411760" y="2852936"/>
            <a:ext cx="5184576" cy="780118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Тема: «Виды конструкторов»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7D0A8-0DFA-4A41-9AF4-DDDEDDB08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011" y="264272"/>
            <a:ext cx="3257549" cy="837116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вложенные с набор конструкторов: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1-отвертка; 2- гаечный ключ</a:t>
            </a:r>
          </a:p>
        </p:txBody>
      </p:sp>
      <p:pic>
        <p:nvPicPr>
          <p:cNvPr id="1026" name="Picture 2" descr="Рис. 69. Инструмент: 1 - отвертка; 2 - гаечный ключ">
            <a:extLst>
              <a:ext uri="{FF2B5EF4-FFF2-40B4-BE49-F238E27FC236}">
                <a16:creationId xmlns:a16="http://schemas.microsoft.com/office/drawing/2014/main" id="{40982FEC-88A7-491F-9CAC-31986987D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23" y="1248790"/>
            <a:ext cx="325755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ис. 70. Крепежные детали: 1 - гайка шестигранная; 2 - винт короткий; 3 - винт длинный; 4 - винт установочный; 5 - шайба; 6 - гайка квадратная; 7 - шпилька; 8 - пружинная обойма">
            <a:extLst>
              <a:ext uri="{FF2B5EF4-FFF2-40B4-BE49-F238E27FC236}">
                <a16:creationId xmlns:a16="http://schemas.microsoft.com/office/drawing/2014/main" id="{535E3260-7A1F-42EB-A785-1B125664B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883" y="1261940"/>
            <a:ext cx="3775878" cy="20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Рис. 71. Детали вращения: 1 - осевой стержень; 2 - заводная рукоятка; 3 - втулка; 4 - ручка; 5 - вал; 6 - колесо; 7 - автомобильная шина; 8 - резиновое кольцо; 9 - планшайба с втулкой; 10 - ролик без ступицы; 11 - ролик со ступицей; 12 - диск; 13 - кольцо; 14 - колесо">
            <a:extLst>
              <a:ext uri="{FF2B5EF4-FFF2-40B4-BE49-F238E27FC236}">
                <a16:creationId xmlns:a16="http://schemas.microsoft.com/office/drawing/2014/main" id="{61B4288A-2D14-415F-B51A-14A1FFDCF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093" y="3429000"/>
            <a:ext cx="148431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Рис. 72. Прокатные профили: 1 - плиты; 2 - пластина; 3 - пластина из пластика (прозрачная); 4 - изогнутая пластина; 5 - полукруглая пластина; 6 - треугольная гибкая пластина; 7 - полоса; 8 - широкая полоса; 9 - вилка; 10 - скоба; 11 - скоба с противоположно направленными уголками; 12 - опора; 13 - угольник; 14 - равнобокий угольник; 15 - неравнобокий угольник; 16 - швеллер; 17 - цапра; 18 - цапра плоская">
            <a:extLst>
              <a:ext uri="{FF2B5EF4-FFF2-40B4-BE49-F238E27FC236}">
                <a16:creationId xmlns:a16="http://schemas.microsoft.com/office/drawing/2014/main" id="{6F9C83BE-A9DB-4BF7-833B-E55EFA29A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532" y="4365940"/>
            <a:ext cx="3405039" cy="245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4A84CCE-0C07-440C-B8F5-56EF03492CBF}"/>
              </a:ext>
            </a:extLst>
          </p:cNvPr>
          <p:cNvSpPr txBox="1">
            <a:spLocks/>
          </p:cNvSpPr>
          <p:nvPr/>
        </p:nvSpPr>
        <p:spPr>
          <a:xfrm>
            <a:off x="2627784" y="3114311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53B50BA-AEC0-48E3-87F4-7BEB7BAFD950}"/>
              </a:ext>
            </a:extLst>
          </p:cNvPr>
          <p:cNvSpPr txBox="1">
            <a:spLocks/>
          </p:cNvSpPr>
          <p:nvPr/>
        </p:nvSpPr>
        <p:spPr>
          <a:xfrm>
            <a:off x="1771998" y="4666975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CF2C27-3FD8-45A5-B6F8-F0FBADC95B66}"/>
              </a:ext>
            </a:extLst>
          </p:cNvPr>
          <p:cNvSpPr txBox="1">
            <a:spLocks/>
          </p:cNvSpPr>
          <p:nvPr/>
        </p:nvSpPr>
        <p:spPr>
          <a:xfrm>
            <a:off x="5004048" y="408613"/>
            <a:ext cx="3257549" cy="837116"/>
          </a:xfrm>
          <a:prstGeom prst="rect">
            <a:avLst/>
          </a:prstGeom>
        </p:spPr>
        <p:txBody>
          <a:bodyPr vert="horz" anchor="b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Крепежные детали вложенные с набор конструкторов: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1-гайка; 2,3,4 -винт; 5,6-шайба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7-стерж с резьбой; 8-пружина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7AB94DF7-3589-48DB-AFEF-5092BBA05EE8}"/>
              </a:ext>
            </a:extLst>
          </p:cNvPr>
          <p:cNvSpPr txBox="1">
            <a:spLocks/>
          </p:cNvSpPr>
          <p:nvPr/>
        </p:nvSpPr>
        <p:spPr>
          <a:xfrm>
            <a:off x="2943225" y="3662581"/>
            <a:ext cx="3257549" cy="718356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вложенные с набор конструкторов:</a:t>
            </a:r>
          </a:p>
        </p:txBody>
      </p:sp>
    </p:spTree>
    <p:extLst>
      <p:ext uri="{BB962C8B-B14F-4D97-AF65-F5344CB8AC3E}">
        <p14:creationId xmlns:p14="http://schemas.microsoft.com/office/powerpoint/2010/main" val="2542371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1E112A-B221-43E1-835E-B28CE37B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6016" y="1268760"/>
            <a:ext cx="3816424" cy="3168352"/>
          </a:xfrm>
        </p:spPr>
        <p:txBody>
          <a:bodyPr>
            <a:normAutofit/>
          </a:bodyPr>
          <a:lstStyle/>
          <a:p>
            <a:r>
              <a:rPr lang="ru-RU" sz="20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Детали вращения: 1 - осевой стержень; 2 - заводная рукоятка; 3 - втулка; 4 - ручка; 5 - вал; 6 - колесо; 7 - автомобильная шина; 8 - резиновое кольцо; 9 - планшайба с втулкой; 10 - ролик без ступицы; 11 - ролик со ступицей; 12 - диск; 13 - кольцо; 14 - колесо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" name="Picture 6" descr="Рис. 71. Детали вращения: 1 - осевой стержень; 2 - заводная рукоятка; 3 - втулка; 4 - ручка; 5 - вал; 6 - колесо; 7 - автомобильная шина; 8 - резиновое кольцо; 9 - планшайба с втулкой; 10 - ролик без ступицы; 11 - ролик со ступицей; 12 - диск; 13 - кольцо; 14 - колесо">
            <a:extLst>
              <a:ext uri="{FF2B5EF4-FFF2-40B4-BE49-F238E27FC236}">
                <a16:creationId xmlns:a16="http://schemas.microsoft.com/office/drawing/2014/main" id="{156C3DFC-11A3-420D-B25B-E35261683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0"/>
            <a:ext cx="2918139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141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194345-10E9-41F5-BE27-5798A95B8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15003"/>
            <a:ext cx="8496944" cy="2074242"/>
          </a:xfrm>
        </p:spPr>
        <p:txBody>
          <a:bodyPr>
            <a:noAutofit/>
          </a:bodyPr>
          <a:lstStyle/>
          <a:p>
            <a:r>
              <a:rPr lang="ru-RU" sz="20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 Прокатные профили: 1 - плиты; 2 - пластина; 3 - пластина из пластика (прозрачная); 4 - изогнутая пластина; 5 - полукруглая пластина; 6 - треугольная гибкая пластина; 7 - полоса; 8 - широкая полоса; 9 - вилка; 10 - скоба; 11 - скоба с противоположно направленными уголками; 12 - опора; 13 - угольник; 14 - равнобокий угольник; 15 - неравнобокий угольник; 16 - швеллер; 17 - </a:t>
            </a:r>
            <a:r>
              <a:rPr lang="ru-RU" sz="2000" b="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цапра</a:t>
            </a:r>
            <a:r>
              <a:rPr lang="ru-RU" sz="20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; 18 - </a:t>
            </a:r>
            <a:r>
              <a:rPr lang="ru-RU" sz="2000" b="0" i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цапра</a:t>
            </a:r>
            <a:r>
              <a:rPr lang="ru-RU" sz="20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плоская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" name="Picture 8" descr="Рис. 72. Прокатные профили: 1 - плиты; 2 - пластина; 3 - пластина из пластика (прозрачная); 4 - изогнутая пластина; 5 - полукруглая пластина; 6 - треугольная гибкая пластина; 7 - полоса; 8 - широкая полоса; 9 - вилка; 10 - скоба; 11 - скоба с противоположно направленными уголками; 12 - опора; 13 - угольник; 14 - равнобокий угольник; 15 - неравнобокий угольник; 16 - швеллер; 17 - цапра; 18 - цапра плоская">
            <a:extLst>
              <a:ext uri="{FF2B5EF4-FFF2-40B4-BE49-F238E27FC236}">
                <a16:creationId xmlns:a16="http://schemas.microsoft.com/office/drawing/2014/main" id="{14E892B6-1B8A-4535-B7DF-C39F5B3B5E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3917"/>
            <a:ext cx="5750777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010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EE2C32-D773-4415-A978-75B241C749AB}"/>
              </a:ext>
            </a:extLst>
          </p:cNvPr>
          <p:cNvSpPr txBox="1"/>
          <p:nvPr/>
        </p:nvSpPr>
        <p:spPr>
          <a:xfrm>
            <a:off x="35497" y="3723750"/>
            <a:ext cx="849694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работы дети знакомятся с правилами и приемами монтажа: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1) завертывание гаек и завинчивание болтов, винтов, шурупов производят всегда в одну сторону - по часовой стрелке, а отвертывание гаек и отвинчивание болтов, винтов, шурупов - против часовой стрелки</a:t>
            </a: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все детали сначала слегка свинчивают и, убедившись в правильности соединения, крепко затягивают гайки; 3) работу ведут в основном отверткой, а гайку при предварительной затяжке придерживают пальцем; 4) отверткой легче и быстрее завинчивать винт; 5) затягивают гайку ключом; 6) в моделях, как правило, гайки должны находиться внутри, а головки винтов - снаружи; 7) перед тем как соединить детали между собой, необходимо подумать, на какую из соединяемых деталей должна опираться головка винта и на какую должна лечь гайка и т. 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0" descr="Рис. 73. Направление завинчивания и отвинчивания болта и гайки">
            <a:extLst>
              <a:ext uri="{FF2B5EF4-FFF2-40B4-BE49-F238E27FC236}">
                <a16:creationId xmlns:a16="http://schemas.microsoft.com/office/drawing/2014/main" id="{A43C7E60-8D80-45F3-849C-6CCD5C5E7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19728"/>
            <a:ext cx="470452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A1BD10-FA61-4830-A8D0-87FD84E99D49}"/>
              </a:ext>
            </a:extLst>
          </p:cNvPr>
          <p:cNvSpPr txBox="1"/>
          <p:nvPr/>
        </p:nvSpPr>
        <p:spPr>
          <a:xfrm>
            <a:off x="611560" y="156591"/>
            <a:ext cx="7704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dirty="0">
                <a:effectLst/>
                <a:latin typeface="Times New Roman" panose="02020603050405020304" pitchFamily="18" charset="0"/>
              </a:rPr>
              <a:t>Направление завинчивания и отвинчивания болта и гайки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745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9B7361-2E5A-4296-BED0-67D3412FF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26976"/>
          </a:xfrm>
        </p:spPr>
        <p:txBody>
          <a:bodyPr>
            <a:noAutofit/>
          </a:bodyPr>
          <a:lstStyle/>
          <a:p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работе с металлическим конструктором учащиеся знакомятся с неподвижным и подвижным (шарнирным) соединением деталей. Самое простое неподвижное соединение деталей - соединение одним винтом и одной гайкой </a:t>
            </a:r>
            <a:endParaRPr lang="ru-RU" sz="1800" dirty="0"/>
          </a:p>
        </p:txBody>
      </p:sp>
      <p:pic>
        <p:nvPicPr>
          <p:cNvPr id="2050" name="Picture 2" descr="Рис. 74. Виды соединений: 1 - неподвижное соединение с помощью одного винта с одной гайкой; 2 - неподвижное соединение с помощью двух винтов и двух гаек; 3 - подвижное соединение, когда детали располагаются между головкой винта и двумя гайками; 4 - подвижное соединение, когда одна деталь зажимается между двумя гайками, а вторая между головкой винта и первой гайкой">
            <a:extLst>
              <a:ext uri="{FF2B5EF4-FFF2-40B4-BE49-F238E27FC236}">
                <a16:creationId xmlns:a16="http://schemas.microsoft.com/office/drawing/2014/main" id="{02A99262-67AC-4644-9DE8-30536CE1E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04899"/>
            <a:ext cx="3816424" cy="557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33D922-93C1-4E09-9B8E-559C1F084A2D}"/>
              </a:ext>
            </a:extLst>
          </p:cNvPr>
          <p:cNvSpPr txBox="1"/>
          <p:nvPr/>
        </p:nvSpPr>
        <p:spPr>
          <a:xfrm>
            <a:off x="5217434" y="1484784"/>
            <a:ext cx="318135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>
                <a:effectLst/>
                <a:latin typeface="Times New Roman" panose="02020603050405020304" pitchFamily="18" charset="0"/>
              </a:rPr>
              <a:t>Виды соединений: </a:t>
            </a:r>
          </a:p>
          <a:p>
            <a:r>
              <a:rPr lang="ru-RU" b="0" i="1" dirty="0">
                <a:effectLst/>
                <a:latin typeface="Times New Roman" panose="02020603050405020304" pitchFamily="18" charset="0"/>
              </a:rPr>
              <a:t>1 - неподвижное соединение с помощью одного винта с одной гайкой; 2 - неподвижное соединение с помощью двух винтов и двух гаек; 3 - подвижное соединение, когда детали располагаются между головкой винта и двумя гайками; 4 - подвижное соединение, когда одна деталь зажимается между двумя гайками, а вторая между головкой винта и первой гайкой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81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BA6B3B-1E93-4536-B9F6-13B3E7800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Конструкторы с болтовым соединением </a:t>
            </a: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(металлические, пластмассовые).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" name="Picture 2" descr="vidy-konstruktorov-dlya-detej">
            <a:extLst>
              <a:ext uri="{FF2B5EF4-FFF2-40B4-BE49-F238E27FC236}">
                <a16:creationId xmlns:a16="http://schemas.microsoft.com/office/drawing/2014/main" id="{5C562FA5-63EA-4612-8421-6DB0FB709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37258"/>
            <a:ext cx="37782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https://littlebuilder.ru/uploads/all/38/4b/0d/384b0de266bd5809d262571b496bfe89.jpg">
            <a:extLst>
              <a:ext uri="{FF2B5EF4-FFF2-40B4-BE49-F238E27FC236}">
                <a16:creationId xmlns:a16="http://schemas.microsoft.com/office/drawing/2014/main" id="{08A9C9B6-0CFC-4AAB-8777-C96FAA0AE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1196752"/>
            <a:ext cx="3595687" cy="310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3359421"/>
      </p:ext>
    </p:extLst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AA652D5-5CF9-4360-B029-BE74FB185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284150"/>
            <a:ext cx="7786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1pPr>
            <a:lvl2pPr eaLnBrk="0" hangingPunct="0" indent="-285750" marL="74295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2pPr>
            <a:lvl3pPr eaLnBrk="0" hangingPunct="0" indent="-228600" marL="114300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3pPr>
            <a:lvl4pPr eaLnBrk="0" hangingPunct="0" indent="-228600" marL="160020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4pPr>
            <a:lvl5pPr eaLnBrk="0" hangingPunct="0" indent="-228600" marL="205740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9pPr>
          </a:lstStyle>
          <a:p>
            <a:pPr algn="ctr" eaLnBrk="1" hangingPunct="1"/>
            <a:r>
              <a:rPr altLang="ru-RU"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Суставные </a:t>
            </a:r>
            <a:r>
              <a:rPr altLang="ru-RU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(соединительные детали похожи на суставы).</a:t>
            </a:r>
          </a:p>
        </p:txBody>
      </p:sp>
      <p:pic>
        <p:nvPicPr>
          <p:cNvPr descr="http://maminovse.ru/uploads/2011/09/125425412.jpg" id="3" name="Picture 2">
            <a:extLst>
              <a:ext uri="{FF2B5EF4-FFF2-40B4-BE49-F238E27FC236}">
                <a16:creationId xmlns:a16="http://schemas.microsoft.com/office/drawing/2014/main" id="{EB6B136E-C390-46FB-8B19-0810D290EE7F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 l="45305" r="-36" t="3836"/>
          <a:stretch/>
        </p:blipFill>
        <p:spPr bwMode="auto">
          <a:xfrm>
            <a:off x="4067944" y="745815"/>
            <a:ext cx="3277013" cy="4091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://boobasik.ru/upload/iblock/9ad/9ad3cd55fd535818776007f54c39ae3b.jpg" id="4" name="Picture 4">
            <a:extLst>
              <a:ext uri="{FF2B5EF4-FFF2-40B4-BE49-F238E27FC236}">
                <a16:creationId xmlns:a16="http://schemas.microsoft.com/office/drawing/2014/main" id="{6934D424-22C1-4A04-9D7B-18A99D629732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0" r="7"/>
          <a:stretch/>
        </p:blipFill>
        <p:spPr bwMode="auto">
          <a:xfrm>
            <a:off x="28803" y="1988840"/>
            <a:ext cx="3888432" cy="486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://maminovse.ru/uploads/2011/09/125425412.jpg" id="5" name="Picture 2">
            <a:extLst>
              <a:ext uri="{FF2B5EF4-FFF2-40B4-BE49-F238E27FC236}">
                <a16:creationId xmlns:a16="http://schemas.microsoft.com/office/drawing/2014/main" id="{B0350FE5-A202-4BCE-BE7E-1D10833CB851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17" r="57618"/>
          <a:stretch/>
        </p:blipFill>
        <p:spPr bwMode="auto">
          <a:xfrm>
            <a:off x="5866986" y="3344185"/>
            <a:ext cx="3277014" cy="3504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399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98903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Виды конструкторов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428868"/>
            <a:ext cx="2465574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14290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357430"/>
            <a:ext cx="31654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5000636"/>
            <a:ext cx="25606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214422"/>
            <a:ext cx="2000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3071810"/>
            <a:ext cx="19542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4857760"/>
            <a:ext cx="22177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86446" y="4714884"/>
            <a:ext cx="17033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Прямая со стрелкой 11"/>
          <p:cNvCxnSpPr>
            <a:stCxn id="5122" idx="1"/>
          </p:cNvCxnSpPr>
          <p:nvPr/>
        </p:nvCxnSpPr>
        <p:spPr>
          <a:xfrm rot="10800000">
            <a:off x="1714480" y="2571744"/>
            <a:ext cx="714380" cy="70312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122" idx="3"/>
            <a:endCxn id="5124" idx="1"/>
          </p:cNvCxnSpPr>
          <p:nvPr/>
        </p:nvCxnSpPr>
        <p:spPr>
          <a:xfrm flipV="1">
            <a:off x="4894434" y="3214680"/>
            <a:ext cx="606260" cy="601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5122" idx="2"/>
          </p:cNvCxnSpPr>
          <p:nvPr/>
        </p:nvCxnSpPr>
        <p:spPr>
          <a:xfrm rot="16200000" flipH="1">
            <a:off x="3498345" y="4284169"/>
            <a:ext cx="808330" cy="481727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122" idx="2"/>
            <a:endCxn id="5125" idx="0"/>
          </p:cNvCxnSpPr>
          <p:nvPr/>
        </p:nvCxnSpPr>
        <p:spPr>
          <a:xfrm rot="5400000">
            <a:off x="2352554" y="3691543"/>
            <a:ext cx="879768" cy="173841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122" idx="1"/>
          </p:cNvCxnSpPr>
          <p:nvPr/>
        </p:nvCxnSpPr>
        <p:spPr>
          <a:xfrm rot="10800000" flipV="1">
            <a:off x="1714482" y="3274868"/>
            <a:ext cx="714378" cy="725636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122" idx="0"/>
          </p:cNvCxnSpPr>
          <p:nvPr/>
        </p:nvCxnSpPr>
        <p:spPr>
          <a:xfrm rot="5400000" flipH="1" flipV="1">
            <a:off x="4116823" y="1259310"/>
            <a:ext cx="714382" cy="1624735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661661" y="4143386"/>
            <a:ext cx="2410537" cy="64293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95742" cy="917596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Виды конструкторов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643446"/>
            <a:ext cx="2462100" cy="1760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4714884"/>
            <a:ext cx="12922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572008"/>
            <a:ext cx="24352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643182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785794"/>
            <a:ext cx="18399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2643182"/>
            <a:ext cx="20796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28860" y="857232"/>
            <a:ext cx="2643206" cy="207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3286116" y="3429000"/>
            <a:ext cx="2286016" cy="71438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Электроника </a:t>
            </a:r>
          </a:p>
        </p:txBody>
      </p:sp>
      <p:cxnSp>
        <p:nvCxnSpPr>
          <p:cNvPr id="12" name="Прямая со стрелкой 11"/>
          <p:cNvCxnSpPr>
            <a:stCxn id="10" idx="3"/>
          </p:cNvCxnSpPr>
          <p:nvPr/>
        </p:nvCxnSpPr>
        <p:spPr>
          <a:xfrm rot="16200000" flipV="1">
            <a:off x="3893339" y="2893215"/>
            <a:ext cx="714380" cy="35719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0" idx="2"/>
          </p:cNvCxnSpPr>
          <p:nvPr/>
        </p:nvCxnSpPr>
        <p:spPr>
          <a:xfrm rot="10800000">
            <a:off x="2500298" y="3786190"/>
            <a:ext cx="785818" cy="15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0" idx="1"/>
          </p:cNvCxnSpPr>
          <p:nvPr/>
        </p:nvCxnSpPr>
        <p:spPr>
          <a:xfrm rot="5400000">
            <a:off x="3536149" y="3750471"/>
            <a:ext cx="500066" cy="128588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0" idx="1"/>
            <a:endCxn id="6147" idx="0"/>
          </p:cNvCxnSpPr>
          <p:nvPr/>
        </p:nvCxnSpPr>
        <p:spPr>
          <a:xfrm rot="16200000" flipH="1">
            <a:off x="4252114" y="4320389"/>
            <a:ext cx="571504" cy="217485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0" idx="1"/>
          </p:cNvCxnSpPr>
          <p:nvPr/>
        </p:nvCxnSpPr>
        <p:spPr>
          <a:xfrm rot="16200000" flipH="1">
            <a:off x="4857752" y="3714752"/>
            <a:ext cx="785818" cy="164307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" idx="0"/>
          </p:cNvCxnSpPr>
          <p:nvPr/>
        </p:nvCxnSpPr>
        <p:spPr>
          <a:xfrm>
            <a:off x="5572132" y="3786190"/>
            <a:ext cx="714380" cy="15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0" idx="3"/>
          </p:cNvCxnSpPr>
          <p:nvPr/>
        </p:nvCxnSpPr>
        <p:spPr>
          <a:xfrm rot="5400000" flipH="1" flipV="1">
            <a:off x="4714876" y="2285992"/>
            <a:ext cx="857256" cy="142876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84F605-4D61-4DAC-95B6-384A4DE13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05151"/>
            <a:ext cx="8444780" cy="1728192"/>
          </a:xfrm>
        </p:spPr>
        <p:txBody>
          <a:bodyPr>
            <a:noAutofit/>
          </a:bodyPr>
          <a:lstStyle/>
          <a:p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Электронный конструктор помогает разобраться, как устроен загадочный мир приборов, которые нас окружают. Из электронных конструкторов можно собрать большое количество разных устройств - сигнализации, приёмники, музыкальные приборы, логические схемы и многое другое. А еще - электронный конструктор поможет справиться со сложными заданиями по физике.</a:t>
            </a:r>
            <a:endParaRPr lang="ru-RU" sz="1800" dirty="0"/>
          </a:p>
        </p:txBody>
      </p:sp>
      <p:sp>
        <p:nvSpPr>
          <p:cNvPr id="3" name="Прямоугольник 1">
            <a:extLst>
              <a:ext uri="{FF2B5EF4-FFF2-40B4-BE49-F238E27FC236}">
                <a16:creationId xmlns:a16="http://schemas.microsoft.com/office/drawing/2014/main" id="{5036DF65-FC20-4718-B98F-6C91318FF0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886403"/>
            <a:ext cx="65162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</a:t>
            </a:r>
          </a:p>
          <a:p>
            <a:pPr algn="ctr"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(различные запчасти на основе электросхем).</a:t>
            </a:r>
          </a:p>
        </p:txBody>
      </p:sp>
      <p:pic>
        <p:nvPicPr>
          <p:cNvPr id="4" name="Picture 2" descr="vidy-konstruktorov-dlya-detej">
            <a:extLst>
              <a:ext uri="{FF2B5EF4-FFF2-40B4-BE49-F238E27FC236}">
                <a16:creationId xmlns:a16="http://schemas.microsoft.com/office/drawing/2014/main" id="{DB37A058-887C-4A64-B823-CEBC4AED8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672130"/>
            <a:ext cx="4150975" cy="30999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http://uchkollektor39.ru/uploads/images/items/06d5e691f0b2ecde3b32dc3dae99f2f7.jpg">
            <a:extLst>
              <a:ext uri="{FF2B5EF4-FFF2-40B4-BE49-F238E27FC236}">
                <a16:creationId xmlns:a16="http://schemas.microsoft.com/office/drawing/2014/main" id="{B4882A8C-1A04-4954-BB85-F12ACB847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915" y="3739004"/>
            <a:ext cx="2829377" cy="309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http://static.kinderly.ru/images/products/1/4021/33419189/ZN-15B-ZNAT_4.jpg">
            <a:extLst>
              <a:ext uri="{FF2B5EF4-FFF2-40B4-BE49-F238E27FC236}">
                <a16:creationId xmlns:a16="http://schemas.microsoft.com/office/drawing/2014/main" id="{9548FEF5-A08E-489A-9226-FDA5BE563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9654">
            <a:off x="3550659" y="1824911"/>
            <a:ext cx="3667898" cy="30052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626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23528" y="332656"/>
            <a:ext cx="8034686" cy="648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изучить виды конструкторов.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DB4E93-BB16-4ADA-B3CE-0230880CF85F}"/>
              </a:ext>
            </a:extLst>
          </p:cNvPr>
          <p:cNvSpPr txBox="1"/>
          <p:nvPr/>
        </p:nvSpPr>
        <p:spPr>
          <a:xfrm>
            <a:off x="395536" y="1628800"/>
            <a:ext cx="803468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Образовательные задачи: </a:t>
            </a:r>
          </a:p>
          <a:p>
            <a:r>
              <a:rPr lang="ru-RU" sz="1800" dirty="0">
                <a:solidFill>
                  <a:schemeClr val="tx1"/>
                </a:solidFill>
              </a:rPr>
              <a:t>Ознакомиться с видами конструкторов, материалами из которых они сделаны.</a:t>
            </a:r>
          </a:p>
          <a:p>
            <a:r>
              <a:rPr lang="ru-RU" b="1" dirty="0"/>
              <a:t>Развивающие задачи: 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</a:p>
          <a:p>
            <a:r>
              <a:rPr lang="ru-RU" sz="1800" dirty="0">
                <a:solidFill>
                  <a:schemeClr val="tx1"/>
                </a:solidFill>
              </a:rPr>
              <a:t>Развить навыки работы с конструкторами,</a:t>
            </a:r>
          </a:p>
          <a:p>
            <a:r>
              <a:rPr lang="ru-RU" sz="1800" dirty="0">
                <a:solidFill>
                  <a:schemeClr val="tx1"/>
                </a:solidFill>
              </a:rPr>
              <a:t>Изучить особенность работы с разными конструкторами.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Воспитательные задачи: </a:t>
            </a:r>
          </a:p>
          <a:p>
            <a:r>
              <a:rPr lang="ru-RU" dirty="0"/>
              <a:t>Р</a:t>
            </a:r>
            <a:r>
              <a:rPr lang="ru-RU" sz="1800" dirty="0">
                <a:solidFill>
                  <a:schemeClr val="tx1"/>
                </a:solidFill>
              </a:rPr>
              <a:t>азвить  коммуникативные  навыки, умение работать в команде;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Воспитать творческую  активность;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Воспитать  уважение к труду и людям труда, чувство  гражданственности, самоконтроля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35484F-1975-436B-9D37-6A3E7B7486B0}"/>
              </a:ext>
            </a:extLst>
          </p:cNvPr>
          <p:cNvSpPr txBox="1"/>
          <p:nvPr/>
        </p:nvSpPr>
        <p:spPr>
          <a:xfrm>
            <a:off x="596455" y="3573016"/>
            <a:ext cx="748883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ru-RU" sz="1600" dirty="0">
                <a:solidFill>
                  <a:schemeClr val="tx1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186238" cy="631844"/>
          </a:xfrm>
        </p:spPr>
        <p:txBody>
          <a:bodyPr/>
          <a:lstStyle/>
          <a:p>
            <a:r>
              <a:rPr dirty="0" lang="ru-RU">
                <a:latin charset="0" pitchFamily="18" typeface="Times New Roman"/>
                <a:cs charset="0" pitchFamily="18" typeface="Times New Roman"/>
              </a:rPr>
              <a:t>Виды конструкторов</a:t>
            </a:r>
            <a:endParaRPr dirty="0" lang="ru-RU"/>
          </a:p>
        </p:txBody>
      </p:sp>
      <p:pic>
        <p:nvPicPr>
          <p:cNvPr id="7170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22971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642918"/>
            <a:ext cx="193198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25939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642918"/>
            <a:ext cx="193198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rrowheads="1" noChangeAspect="1"/>
          </p:cNvPicPr>
          <p:nvPr/>
        </p:nvPicPr>
        <p:blipFill>
          <a:blip r:embed="rId6"/>
          <a:srcRect r="-1"/>
          <a:stretch>
            <a:fillRect/>
          </a:stretch>
        </p:blipFill>
        <p:spPr bwMode="auto">
          <a:xfrm>
            <a:off x="6929454" y="1428736"/>
            <a:ext cx="17145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rrowheads="1"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50" y="5165725"/>
            <a:ext cx="3429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6" name="Picture 8"/>
          <p:cNvPicPr>
            <a:picLocks noChangeArrowheads="1"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64" y="3643314"/>
            <a:ext cx="21494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7" name="Picture 9"/>
          <p:cNvPicPr>
            <a:picLocks noChangeArrowheads="1"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86182" y="2928934"/>
            <a:ext cx="150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Прямая со стрелкой 12"/>
          <p:cNvCxnSpPr>
            <a:stCxn id="7177" idx="0"/>
            <a:endCxn id="7171" idx="2"/>
          </p:cNvCxnSpPr>
          <p:nvPr/>
        </p:nvCxnSpPr>
        <p:spPr>
          <a:xfrm flipV="1" rot="16200000">
            <a:off x="3728625" y="2117313"/>
            <a:ext cx="835041" cy="788201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177" idx="0"/>
            <a:endCxn id="7173" idx="2"/>
          </p:cNvCxnSpPr>
          <p:nvPr/>
        </p:nvCxnSpPr>
        <p:spPr>
          <a:xfrm flipH="1" flipV="1" rot="5400000">
            <a:off x="4835913" y="1798226"/>
            <a:ext cx="835041" cy="1426377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177" idx="1"/>
          </p:cNvCxnSpPr>
          <p:nvPr/>
        </p:nvCxnSpPr>
        <p:spPr>
          <a:xfrm rot="10800000">
            <a:off x="2357422" y="2714620"/>
            <a:ext cx="1428760" cy="107156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7177" idx="1"/>
            <a:endCxn id="7172" idx="3"/>
          </p:cNvCxnSpPr>
          <p:nvPr/>
        </p:nvCxnSpPr>
        <p:spPr>
          <a:xfrm flipV="1" rot="10800000">
            <a:off x="2879696" y="3786184"/>
            <a:ext cx="906487" cy="57150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177" idx="2"/>
          </p:cNvCxnSpPr>
          <p:nvPr/>
        </p:nvCxnSpPr>
        <p:spPr>
          <a:xfrm rot="5400000">
            <a:off x="4056051" y="5087946"/>
            <a:ext cx="928706" cy="39683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7177" idx="3"/>
          </p:cNvCxnSpPr>
          <p:nvPr/>
        </p:nvCxnSpPr>
        <p:spPr>
          <a:xfrm flipV="1">
            <a:off x="5294307" y="2714620"/>
            <a:ext cx="1778023" cy="107156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7177" idx="3"/>
          </p:cNvCxnSpPr>
          <p:nvPr/>
        </p:nvCxnSpPr>
        <p:spPr>
          <a:xfrm>
            <a:off x="5294307" y="3786184"/>
            <a:ext cx="1349395" cy="857262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63D5C9-E55B-4FAA-A2EA-F70F01DD4768}"/>
              </a:ext>
            </a:extLst>
          </p:cNvPr>
          <p:cNvSpPr txBox="1"/>
          <p:nvPr/>
        </p:nvSpPr>
        <p:spPr>
          <a:xfrm>
            <a:off x="27788" y="116632"/>
            <a:ext cx="90807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altLang="ru-RU" b="1"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Конструктор — трансформер </a:t>
            </a:r>
            <a:r>
              <a:rPr altLang="ru-RU"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(фигурки воинственных животных или людей, супергероев).</a:t>
            </a:r>
            <a:endParaRPr dirty="0" lang="ru-RU"/>
          </a:p>
        </p:txBody>
      </p:sp>
      <p:pic>
        <p:nvPicPr>
          <p:cNvPr descr="https://ypapa.ru/image/cache/data/content1/2015_01_21/MT-54040_1-700x525.jpg" id="5" name="Picture 4">
            <a:extLst>
              <a:ext uri="{FF2B5EF4-FFF2-40B4-BE49-F238E27FC236}">
                <a16:creationId xmlns:a16="http://schemas.microsoft.com/office/drawing/2014/main" id="{B94CDEE8-D823-4200-8445-014FE8845577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" r="88"/>
          <a:stretch/>
        </p:blipFill>
        <p:spPr bwMode="auto">
          <a:xfrm>
            <a:off x="4568145" y="739886"/>
            <a:ext cx="3425710" cy="240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s://ypapa.ru/image/cache/data/content1/2014_12_14/MT-55060_1-700x525.jpg" id="6" name="Picture 6">
            <a:extLst>
              <a:ext uri="{FF2B5EF4-FFF2-40B4-BE49-F238E27FC236}">
                <a16:creationId xmlns:a16="http://schemas.microsoft.com/office/drawing/2014/main" id="{67452C1E-F247-4439-A48A-129E94EF8F35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"/>
          <a:stretch/>
        </p:blipFill>
        <p:spPr bwMode="auto">
          <a:xfrm>
            <a:off x="1115616" y="687547"/>
            <a:ext cx="2664296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0E3957-19E1-418C-80B8-CEEF19D7CEBE}"/>
              </a:ext>
            </a:extLst>
          </p:cNvPr>
          <p:cNvSpPr txBox="1"/>
          <p:nvPr/>
        </p:nvSpPr>
        <p:spPr>
          <a:xfrm>
            <a:off x="63692" y="3429000"/>
            <a:ext cx="85407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altLang="ru-RU" b="1"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Тематические наборы </a:t>
            </a:r>
            <a:r>
              <a:rPr altLang="ru-RU"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(конструкторы, типа «Лего», с помощью которых можно создавать различные объекты с помощью блоков, к примеру, «Лего – пожарная часть», «Лего – ферма», «Лего – пиратский корабль»).</a:t>
            </a:r>
            <a:endParaRPr dirty="0" lang="ru-RU"/>
          </a:p>
        </p:txBody>
      </p:sp>
      <p:pic>
        <p:nvPicPr>
          <p:cNvPr descr="http://images.wgo-service.de/products/images2/1301070404.jpg" id="10" name="Picture 4">
            <a:extLst>
              <a:ext uri="{FF2B5EF4-FFF2-40B4-BE49-F238E27FC236}">
                <a16:creationId xmlns:a16="http://schemas.microsoft.com/office/drawing/2014/main" id="{0BAAC62C-4389-4A5B-BDC9-F1E3E9CBB1AE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658" y="4352330"/>
            <a:ext cx="2405063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vidy-konstruktorov-dlya-detej" id="11" name="Picture 2">
            <a:extLst>
              <a:ext uri="{FF2B5EF4-FFF2-40B4-BE49-F238E27FC236}">
                <a16:creationId xmlns:a16="http://schemas.microsoft.com/office/drawing/2014/main" id="{5E73494B-2800-4CC8-AF45-2AEA84C1E0FE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" r="-167"/>
          <a:stretch/>
        </p:blipFill>
        <p:spPr bwMode="auto">
          <a:xfrm>
            <a:off x="107504" y="4498746"/>
            <a:ext cx="2746573" cy="207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://img3.oksar.ru/product/2e/62/2e62b14c4c28d21f8ddab6e7c79c55d8.jpg" id="12" name="Picture 6">
            <a:extLst>
              <a:ext uri="{FF2B5EF4-FFF2-40B4-BE49-F238E27FC236}">
                <a16:creationId xmlns:a16="http://schemas.microsoft.com/office/drawing/2014/main" id="{1E5274AB-31FC-446F-806B-A69E8FB2E994}"/>
              </a:ext>
            </a:extLst>
          </p:cNvPr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671353"/>
            <a:ext cx="3043774" cy="196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965703"/>
      </p:ext>
    </p:extLst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ABCBA5-FAC2-4DEB-AC84-8868B3D60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altLang="ru-RU" dirty="0" lang="ru-RU" sz="18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Помимо </a:t>
            </a:r>
            <a:r>
              <a:rPr altLang="ru-RU" b="1" dirty="0" lang="ru-RU" sz="18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строительных пластмассовых блоков,  </a:t>
            </a:r>
            <a:r>
              <a:rPr altLang="ru-RU" dirty="0" lang="ru-RU" sz="18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такие конструкторы содержат и тематические детали – фигурки людей, животных. Отличительной чертой этих конструкторов является совместимость деталей из разных наборов.</a:t>
            </a:r>
            <a:endParaRPr dirty="0" lang="ru-RU" sz="1800">
              <a:solidFill>
                <a:schemeClr val="tx1"/>
              </a:solidFill>
            </a:endParaRPr>
          </a:p>
        </p:txBody>
      </p:sp>
      <p:pic>
        <p:nvPicPr>
          <p:cNvPr descr="http://kubikon.ru/uploadedFiles/eshopimages/big/41593-2.jpg" id="3" name="Picture 8">
            <a:extLst>
              <a:ext uri="{FF2B5EF4-FFF2-40B4-BE49-F238E27FC236}">
                <a16:creationId xmlns:a16="http://schemas.microsoft.com/office/drawing/2014/main" id="{8603256B-7DEA-4672-AC9C-D0C080701156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"/>
          <a:stretch/>
        </p:blipFill>
        <p:spPr bwMode="auto">
          <a:xfrm>
            <a:off x="3851920" y="1417638"/>
            <a:ext cx="1296144" cy="19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vidy-konstruktorov-dlya-detej" id="4" name="Picture 2">
            <a:extLst>
              <a:ext uri="{FF2B5EF4-FFF2-40B4-BE49-F238E27FC236}">
                <a16:creationId xmlns:a16="http://schemas.microsoft.com/office/drawing/2014/main" id="{245E0874-A559-44E1-A354-B187F6C9C1A5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47671"/>
            <a:ext cx="2780797" cy="188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://g01.a.alicdn.com/kf/HTB1S8MMHFXXXXaUXFXXq6xXFXXXV/Free-Shipping-8pcs-Lot-2014-New-Super-Heroes-Series-Action-Toy-Figures-Minifigures-Blocks-DIY-Building.jpg" id="5" name="Picture 4">
            <a:extLst>
              <a:ext uri="{FF2B5EF4-FFF2-40B4-BE49-F238E27FC236}">
                <a16:creationId xmlns:a16="http://schemas.microsoft.com/office/drawing/2014/main" id="{C069EE0B-4343-4849-A715-566838708306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579" y="1196752"/>
            <a:ext cx="291465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1E0F39-620E-442E-BD14-33A17B7B5F11}"/>
              </a:ext>
            </a:extLst>
          </p:cNvPr>
          <p:cNvSpPr txBox="1"/>
          <p:nvPr/>
        </p:nvSpPr>
        <p:spPr>
          <a:xfrm>
            <a:off x="179512" y="3613611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altLang="ru-RU" b="1"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Блочные конструкторы </a:t>
            </a:r>
            <a:r>
              <a:rPr altLang="ru-RU"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(геометрические фигуры разного размера).</a:t>
            </a:r>
            <a:endParaRPr dirty="0" lang="ru-RU"/>
          </a:p>
        </p:txBody>
      </p:sp>
      <p:pic>
        <p:nvPicPr>
          <p:cNvPr descr="http://www.centromut.ru/_tbkp/1111/5j-700x400.jpg" id="8" name="Picture 2">
            <a:extLst>
              <a:ext uri="{FF2B5EF4-FFF2-40B4-BE49-F238E27FC236}">
                <a16:creationId xmlns:a16="http://schemas.microsoft.com/office/drawing/2014/main" id="{73584DFD-5263-4B90-A2AE-3FD3B549E509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76" y="4482678"/>
            <a:ext cx="2921521" cy="166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s://jili-bili.ru/files/products/8/big/148127680545.jpg" id="9" name="Picture 6">
            <a:extLst>
              <a:ext uri="{FF2B5EF4-FFF2-40B4-BE49-F238E27FC236}">
                <a16:creationId xmlns:a16="http://schemas.microsoft.com/office/drawing/2014/main" id="{C0ED9010-3DA4-42A5-96C7-C0AB2FEC9C28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" r="-18"/>
          <a:stretch/>
        </p:blipFill>
        <p:spPr bwMode="auto">
          <a:xfrm>
            <a:off x="3347864" y="4641850"/>
            <a:ext cx="3117029" cy="159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63747"/>
      </p:ext>
    </p:extLst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BD6619-CB43-4874-9559-8B282310CA58}"/>
              </a:ext>
            </a:extLst>
          </p:cNvPr>
          <p:cNvSpPr txBox="1"/>
          <p:nvPr/>
        </p:nvSpPr>
        <p:spPr>
          <a:xfrm>
            <a:off x="395536" y="260648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altLang="ru-RU" b="1"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Магнитные </a:t>
            </a:r>
            <a:r>
              <a:rPr altLang="ru-RU"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(пластины различной формы или палочки с шариками).</a:t>
            </a:r>
            <a:endParaRPr dirty="0" lang="ru-RU"/>
          </a:p>
        </p:txBody>
      </p:sp>
      <p:pic>
        <p:nvPicPr>
          <p:cNvPr descr="vidy-konstruktorov-dlya-detej" id="4" name="Picture 2">
            <a:extLst>
              <a:ext uri="{FF2B5EF4-FFF2-40B4-BE49-F238E27FC236}">
                <a16:creationId xmlns:a16="http://schemas.microsoft.com/office/drawing/2014/main" id="{153C4110-F64F-4DA4-9733-E7B287ABBAE2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3960440" cy="261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s://8toy.ru/wp-content/uploads/2017/02/%D0%BC%D0%B0%D0%B3%D0%BD%D0%B8%D1%82%D0%BD%D1%8B%D0%B9-%D0%BA%D0%BE%D0%BD%D1%81%D1%82%D1%80%D1%83%D0%BA%D1%82%D0%BE%D1%80-40-%D0%B4%D0%B5%D1%82%D0%B0%D0%BB%D0%B5%D0%B9-%D0%BA%D1%83%D0%BF%D0%B8%D1%82%D1%8C-%D0%B2-%D0%9C%D0%BE%D1%81%D0%BA%D0%B2%D0%B5.jpg" id="5" name="Picture 4">
            <a:extLst>
              <a:ext uri="{FF2B5EF4-FFF2-40B4-BE49-F238E27FC236}">
                <a16:creationId xmlns:a16="http://schemas.microsoft.com/office/drawing/2014/main" id="{6186BB84-30D2-493D-8445-B0A7D4246BFA}"/>
              </a:ext>
            </a:extLst>
          </p:cNvPr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228" y="425227"/>
            <a:ext cx="3503836" cy="350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s://www.hitplaza.ru/upload/iblock/9dc/9dc0b5921765bbdacf9647c3656de3f9.jpg" id="6" name="Picture 6">
            <a:extLst>
              <a:ext uri="{FF2B5EF4-FFF2-40B4-BE49-F238E27FC236}">
                <a16:creationId xmlns:a16="http://schemas.microsoft.com/office/drawing/2014/main" id="{6611A2F3-EE28-43FA-9603-B1775F8F2885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1" r="31"/>
          <a:stretch/>
        </p:blipFill>
        <p:spPr bwMode="auto">
          <a:xfrm>
            <a:off x="1475656" y="3854227"/>
            <a:ext cx="4400930" cy="257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373873"/>
      </p:ext>
    </p:extLst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C41187E-4016-424B-95CA-D0D4D1697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428625"/>
            <a:ext cx="82501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1pPr>
            <a:lvl2pPr eaLnBrk="0" hangingPunct="0" indent="-285750" marL="74295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2pPr>
            <a:lvl3pPr eaLnBrk="0" hangingPunct="0" indent="-228600" marL="114300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3pPr>
            <a:lvl4pPr eaLnBrk="0" hangingPunct="0" indent="-228600" marL="160020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4pPr>
            <a:lvl5pPr eaLnBrk="0" hangingPunct="0" indent="-228600" marL="205740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9pPr>
          </a:lstStyle>
          <a:p>
            <a:pPr eaLnBrk="1" hangingPunct="1"/>
            <a:r>
              <a:rPr altLang="ru-RU"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Модели для сборки </a:t>
            </a:r>
            <a:r>
              <a:rPr altLang="ru-RU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(различные модели машинок, самолётов). Такие конструкторы интересны не только детям, поэтому у вас есть шанс организовать хороший совместный досуг.</a:t>
            </a:r>
          </a:p>
        </p:txBody>
      </p:sp>
      <p:pic>
        <p:nvPicPr>
          <p:cNvPr descr="79004" id="3" name="Picture 2">
            <a:extLst>
              <a:ext uri="{FF2B5EF4-FFF2-40B4-BE49-F238E27FC236}">
                <a16:creationId xmlns:a16="http://schemas.microsoft.com/office/drawing/2014/main" id="{1F571803-8A88-4410-9724-CA1A8143BC94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75"/>
          <a:stretch/>
        </p:blipFill>
        <p:spPr bwMode="auto">
          <a:xfrm>
            <a:off x="467544" y="1998663"/>
            <a:ext cx="2857500" cy="1574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://s.f.kz/prod/photo/327/326242_550.jpg" id="4" name="Picture 4">
            <a:extLst>
              <a:ext uri="{FF2B5EF4-FFF2-40B4-BE49-F238E27FC236}">
                <a16:creationId xmlns:a16="http://schemas.microsoft.com/office/drawing/2014/main" id="{D1C8C99D-D77A-4D61-8923-5931169E45D9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" r="33"/>
          <a:stretch/>
        </p:blipFill>
        <p:spPr bwMode="auto">
          <a:xfrm>
            <a:off x="3923928" y="1996432"/>
            <a:ext cx="2160240" cy="1819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s://www.babyvil.ru/upload/iblock/054/054afdacb4a4cae610df68ef7c9fb659.jpg" id="5" name="Picture 6">
            <a:extLst>
              <a:ext uri="{FF2B5EF4-FFF2-40B4-BE49-F238E27FC236}">
                <a16:creationId xmlns:a16="http://schemas.microsoft.com/office/drawing/2014/main" id="{EB9653EB-85E6-458C-861A-D9D07ABB90AE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2" r="-68"/>
          <a:stretch/>
        </p:blipFill>
        <p:spPr bwMode="auto">
          <a:xfrm>
            <a:off x="6640493" y="1614960"/>
            <a:ext cx="1728192" cy="234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622054"/>
      </p:ext>
    </p:extLst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B63B9A4-2A85-465D-876E-79F122376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741" y="202015"/>
            <a:ext cx="849694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1pPr>
            <a:lvl2pPr eaLnBrk="0" hangingPunct="0" indent="-285750" marL="74295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2pPr>
            <a:lvl3pPr eaLnBrk="0" hangingPunct="0" indent="-228600" marL="114300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3pPr>
            <a:lvl4pPr eaLnBrk="0" hangingPunct="0" indent="-228600" marL="160020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4pPr>
            <a:lvl5pPr eaLnBrk="0" hangingPunct="0" indent="-228600" marL="2057400">
              <a:defRPr>
                <a:solidFill>
                  <a:schemeClr val="tx1"/>
                </a:solidFill>
                <a:latin charset="0" panose="020B0604020202020204" pitchFamily="34" typeface="Arial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charset="0" panose="020B0604020202020204" pitchFamily="34" typeface="Arial"/>
              </a:defRPr>
            </a:lvl9pPr>
          </a:lstStyle>
          <a:p>
            <a:pPr eaLnBrk="1" hangingPunct="1"/>
            <a:r>
              <a:rPr altLang="ru-RU"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Развивающие конструкторы-лабиринты. </a:t>
            </a:r>
            <a:r>
              <a:rPr altLang="ru-RU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С помощью разнообразных деталей можно собрать целый городок с туннелями и горками, по дорогам которого можно катать шарики или машинки.</a:t>
            </a:r>
          </a:p>
        </p:txBody>
      </p:sp>
      <p:pic>
        <p:nvPicPr>
          <p:cNvPr descr="http://parsel.ru/images/marbutopia/Twin%20Tracks-113.jpg" id="3" name="Picture 2">
            <a:extLst>
              <a:ext uri="{FF2B5EF4-FFF2-40B4-BE49-F238E27FC236}">
                <a16:creationId xmlns:a16="http://schemas.microsoft.com/office/drawing/2014/main" id="{698E0D83-B9DE-432E-8739-A6CDBD0EA397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" r="-63"/>
          <a:stretch/>
        </p:blipFill>
        <p:spPr bwMode="auto">
          <a:xfrm>
            <a:off x="323528" y="2348880"/>
            <a:ext cx="3816424" cy="4423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s://www.finimo.com/wa-data/public/shop/products/thumb.php/33/18/1833/images/1147/1147.750.jpg" id="4" name="Picture 4">
            <a:extLst>
              <a:ext uri="{FF2B5EF4-FFF2-40B4-BE49-F238E27FC236}">
                <a16:creationId xmlns:a16="http://schemas.microsoft.com/office/drawing/2014/main" id="{BFE8BE6A-8626-4E03-B6DF-544FED085E15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2" r="49"/>
          <a:stretch/>
        </p:blipFill>
        <p:spPr bwMode="auto">
          <a:xfrm>
            <a:off x="4684579" y="1628800"/>
            <a:ext cx="3967708" cy="388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459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1857364"/>
            <a:ext cx="6072230" cy="1143000"/>
          </a:xfrm>
        </p:spPr>
        <p:txBody>
          <a:bodyPr/>
          <a:lstStyle/>
          <a:p>
            <a:pPr algn="ctr"/>
            <a:r>
              <a:rPr lang="ru-RU" b="1" dirty="0"/>
              <a:t>Что же такое конструктор?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2786076" cy="278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15827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Конструктор (от лат.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constructor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«строитель»):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571744"/>
            <a:ext cx="63579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Конструктор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(игрушка) — детский игровой набор для моделирования, состоящий из набора деталей и, как правило, соединительных элементов.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Радиоконструктор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набор радиодеталей для самостоятельной сборки какого-нибудь электронного устройства.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714884"/>
            <a:ext cx="23891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786190"/>
            <a:ext cx="7467600" cy="1143000"/>
          </a:xfrm>
        </p:spPr>
        <p:txBody>
          <a:bodyPr/>
          <a:lstStyle/>
          <a:p>
            <a:pPr algn="ctr"/>
            <a:r>
              <a:rPr lang="ru-RU" dirty="0"/>
              <a:t>Какого  влияние конструктора на человека?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0"/>
            <a:ext cx="2574938" cy="341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6829444" cy="100013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конструкторов на ребенка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357298"/>
            <a:ext cx="87154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Какое влияние конструктор оказывает на психику ребенка? – задаются вопросом многие родители. Только положительное, что уже давно доказано многими авторитетными учеными, изложено в научных трудах и трактатах и проверено практикой. Согласитесь, что любой конструктор не компьютер с его непреодолимым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вампиризмом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", а просто увлекательная игра, требующая определенных умственных усилий. Так что проблемы «конструктор и детская психика» практически не существует, она надумана чересчур «ретивыми» родителями, излишне опекающими своих чад.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	Более того, конструктор приносит ощутимую пользу. Как считают специалисты, это очень эффективная развивающая игрушка, которая способна предоставить ребенку широчайший спектр активных и полезных занятий. Она побуждает к созидательному творчеству, и в этом главная особенность конструктора. Ребенок учится фантазировать, приобретает навыки логического мышления, начинает сопоставлять, сравнивать, экспериментировать – одним словом, он двигается вперед, развивается и все это благодаря конструктору – сначала элементарным кубикам и кирпичикам, складывающимся во всевозможные причудливые конфигурации, а затем и более сложным конструкциям, сборка которых представляет собой увлекательнейший и нескончаемый процесс.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714488"/>
            <a:ext cx="7015154" cy="11430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Какие вы знаете конструкторы?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000372"/>
            <a:ext cx="2571768" cy="255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rrowheads="1" noChangeAspect="1"/>
          </p:cNvPicPr>
          <p:nvPr/>
        </p:nvPicPr>
        <p:blipFill>
          <a:blip r:embed="rId2"/>
          <a:srcRect b="362" r="164"/>
          <a:stretch>
            <a:fillRect/>
          </a:stretch>
        </p:blipFill>
        <p:spPr bwMode="auto">
          <a:xfrm>
            <a:off x="5724128" y="1981054"/>
            <a:ext cx="1988182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4208" y="332656"/>
            <a:ext cx="2170501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rrowheads="1" noChangeAspect="1"/>
          </p:cNvPicPr>
          <p:nvPr/>
        </p:nvPicPr>
        <p:blipFill>
          <a:blip r:embed="rId4"/>
          <a:srcRect b="113"/>
          <a:stretch>
            <a:fillRect/>
          </a:stretch>
        </p:blipFill>
        <p:spPr bwMode="auto">
          <a:xfrm>
            <a:off x="467544" y="32860"/>
            <a:ext cx="500066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3C05CF95-1F12-4B93-A48D-59EA8E502B27}"/>
              </a:ext>
            </a:extLst>
          </p:cNvPr>
          <p:cNvPicPr>
            <a:picLocks noChangeArrowheads="1" noChangeAspect="1"/>
          </p:cNvPicPr>
          <p:nvPr/>
        </p:nvPicPr>
        <p:blipFill rotWithShape="1">
          <a:blip r:embed="rId5">
            <a:lum bright="10000"/>
          </a:blip>
          <a:srcRect b="131" r="27"/>
          <a:stretch/>
        </p:blipFill>
        <p:spPr bwMode="auto">
          <a:xfrm>
            <a:off x="6444208" y="4166299"/>
            <a:ext cx="1823099" cy="147809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C75C7D71-7F8F-4501-8AD1-56566D8B2B4C}"/>
              </a:ext>
            </a:extLst>
          </p:cNvPr>
          <p:cNvSpPr/>
          <p:nvPr/>
        </p:nvSpPr>
        <p:spPr>
          <a:xfrm>
            <a:off x="611560" y="4267771"/>
            <a:ext cx="4320480" cy="2557369"/>
          </a:xfrm>
          <a:prstGeom prst="cloudCallout">
            <a:avLst>
              <a:gd fmla="val 86182" name="adj1"/>
              <a:gd fmla="val -19995" name="adj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z="3200">
                <a:latin charset="0" pitchFamily="18" typeface="Times New Roman"/>
                <a:cs charset="0" pitchFamily="18" typeface="Times New Roman"/>
              </a:rPr>
              <a:t>Играйте в конструкторы, развивайте себя!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E0EF9D2-F227-4694-A1D1-1D5F3092B928}"/>
              </a:ext>
            </a:extLst>
          </p:cNvPr>
          <p:cNvSpPr/>
          <p:nvPr/>
        </p:nvSpPr>
        <p:spPr>
          <a:xfrm>
            <a:off x="107504" y="116632"/>
            <a:ext cx="8496944" cy="2924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Какой же конструктор подойдёт вашему ребёнку?</a:t>
            </a:r>
          </a:p>
          <a:p>
            <a:pPr algn="ctr"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Конструктор, прежде всего, должен подходит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по возрастной категории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вашего ребёнка. Чем младше малыш, тем крупнее должны быть детали конструктора.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Конструктор должен быть 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безопасным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Поэтому нужно обращать внимание на фирму производителя конструктора и качество самого конструктора.</a:t>
            </a:r>
          </a:p>
        </p:txBody>
      </p:sp>
      <p:sp>
        <p:nvSpPr>
          <p:cNvPr id="7" name="Прямоугольник 3">
            <a:extLst>
              <a:ext uri="{FF2B5EF4-FFF2-40B4-BE49-F238E27FC236}">
                <a16:creationId xmlns:a16="http://schemas.microsoft.com/office/drawing/2014/main" id="{013F930F-7DA7-4887-BDDB-707DF85BB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6031389"/>
            <a:ext cx="8496944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выбрав свой конструктор,  играйте и стройте</a:t>
            </a: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вместе 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ребёнком!</a:t>
            </a:r>
          </a:p>
        </p:txBody>
      </p:sp>
      <p:pic>
        <p:nvPicPr>
          <p:cNvPr id="8" name="Picture 2" descr="http://st.depositphotos.com/1007027/2611/i/950/depositphotos_26115919-Happy-family.-Parents-with-two-kids-playing-blocks-over-white.jpg">
            <a:extLst>
              <a:ext uri="{FF2B5EF4-FFF2-40B4-BE49-F238E27FC236}">
                <a16:creationId xmlns:a16="http://schemas.microsoft.com/office/drawing/2014/main" id="{A29CFF4D-E049-4A4F-A9AD-B38B1C3EC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165" y="2932907"/>
            <a:ext cx="5013273" cy="3098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3000372"/>
            <a:ext cx="4857784" cy="114300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2098063" cy="147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640999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357562"/>
            <a:ext cx="2484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79001" y="0"/>
            <a:ext cx="1964999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rrowheads="1" noChangeAspect="1"/>
          </p:cNvPicPr>
          <p:nvPr/>
        </p:nvPicPr>
        <p:blipFill>
          <a:blip r:embed="rId6"/>
          <a:srcRect b="-128" r="102"/>
          <a:stretch>
            <a:fillRect/>
          </a:stretch>
        </p:blipFill>
        <p:spPr bwMode="auto">
          <a:xfrm>
            <a:off x="7286644" y="1714488"/>
            <a:ext cx="1643074" cy="150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rrowheads="1"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5143500"/>
            <a:ext cx="26638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rrowheads="1"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00496" y="357166"/>
            <a:ext cx="1348512" cy="135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rrowheads="1" noChangeAspect="1"/>
          </p:cNvPicPr>
          <p:nvPr/>
        </p:nvPicPr>
        <p:blipFill>
          <a:blip r:embed="rId9"/>
          <a:srcRect b="-2" r="132"/>
          <a:stretch>
            <a:fillRect/>
          </a:stretch>
        </p:blipFill>
        <p:spPr bwMode="auto">
          <a:xfrm>
            <a:off x="3214678" y="5000636"/>
            <a:ext cx="273375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rrowheads="1"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57356" y="142852"/>
            <a:ext cx="2139001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rrowheads="1"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58016" y="3214686"/>
            <a:ext cx="2085001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rrowheads="1"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86380" y="142852"/>
            <a:ext cx="1856999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rrowheads="1" noChangeAspect="1"/>
          </p:cNvPicPr>
          <p:nvPr/>
        </p:nvPicPr>
        <p:blipFill>
          <a:blip r:embed="rId13"/>
          <a:srcRect b="-237" r="114"/>
          <a:stretch>
            <a:fillRect/>
          </a:stretch>
        </p:blipFill>
        <p:spPr bwMode="auto">
          <a:xfrm>
            <a:off x="6357950" y="5000636"/>
            <a:ext cx="260538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Заголовок 1"/>
          <p:cNvSpPr txBox="1">
            <a:spLocks/>
          </p:cNvSpPr>
          <p:nvPr/>
        </p:nvSpPr>
        <p:spPr>
          <a:xfrm rot="833865">
            <a:off x="2735696" y="2634325"/>
            <a:ext cx="3643338" cy="1214446"/>
          </a:xfrm>
          <a:prstGeom prst="rect">
            <a:avLst/>
          </a:prstGeom>
          <a:scene3d>
            <a:camera prst="orthographicFront"/>
            <a:lightRig dir="t" rig="threePt"/>
          </a:scene3d>
          <a:sp3d>
            <a:bevelT h="50800" prst="softRound" w="152400"/>
          </a:sp3d>
        </p:spPr>
        <p:txBody>
          <a:bodyPr>
            <a:normAutofit fontScale="90000" lnSpcReduction="10000"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b="0" baseline="0" cap="none" dirty="0" i="0" kern="1200" kumimoji="0" lang="ru-RU" noProof="0" normalizeH="0" spc="0" strike="noStrike" sz="4400" u="none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charset="0" pitchFamily="18" typeface="Times New Roman"/>
                <a:ea typeface="+mj-ea"/>
                <a:cs charset="0" pitchFamily="18" typeface="Times New Roman"/>
              </a:rPr>
              <a:t>Виды конструкторов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524000" y="142852"/>
          <a:ext cx="7191404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01309B0-9798-4A44-B683-FBB90A382877}"/>
              </a:ext>
            </a:extLst>
          </p:cNvPr>
          <p:cNvSpPr txBox="1"/>
          <p:nvPr/>
        </p:nvSpPr>
        <p:spPr>
          <a:xfrm>
            <a:off x="395536" y="751344"/>
            <a:ext cx="820891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u="sng" dirty="0">
                <a:effectLst/>
                <a:latin typeface="Times New Roman, serif"/>
              </a:rPr>
              <a:t>Общие правила техники безопасности</a:t>
            </a:r>
          </a:p>
          <a:p>
            <a:pPr algn="l"/>
            <a:endParaRPr lang="ru-RU" b="1" u="sng" dirty="0">
              <a:solidFill>
                <a:srgbClr val="181818"/>
              </a:solidFill>
              <a:latin typeface="Times New Roman, serif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1. Работу начинать только с разрешения педагога. Когда педагог обращается к тебе, приостанови работу. Не отвлекайся во время работы.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2. Не пользуйся инструментами и предметами, правила обращения, с которыми не изучены.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3. Работай с деталями только по назначению. Нельзя глотать, класть детали конструктора в рот и уши.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4. При работе держи инструмент так, как указанно в инструкции или показал педагог.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5. Детали конструктора и оборудование храни в предназначенном для этого месте. Нельзя хранить инструменты навалом.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6. Содержи в чистоте и порядке рабочее место.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7. Раскладывай оборудование в указанном порядке.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8. Не разговаривай во время работы.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9. Выполняй работу внимательно, не отвлекайся посторонними делами.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10. При работе с ПК нельзя открывать программы, включать, выключать ПК без разрешения  педагога.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Times New Roman, serif"/>
              </a:rPr>
              <a:t>11. Во время работы за компьютером нужно сидеть прямо напротив экрана, чтобы верхняя часть экрана находилась на уровне глаз на расстоянии 45-60 см.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792123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214842" cy="774720"/>
          </a:xfrm>
        </p:spPr>
        <p:txBody>
          <a:bodyPr>
            <a:normAutofit/>
          </a:bodyPr>
          <a:lstStyle/>
          <a:p>
            <a:r>
              <a:rPr dirty="0" lang="ru-RU" sz="3200">
                <a:latin charset="0" pitchFamily="18" typeface="Times New Roman"/>
                <a:cs charset="0" pitchFamily="18" typeface="Times New Roman"/>
              </a:rPr>
              <a:t>Виды конструкторов</a:t>
            </a:r>
          </a:p>
        </p:txBody>
      </p:sp>
      <p:pic>
        <p:nvPicPr>
          <p:cNvPr id="2051" name="Picture 3"/>
          <p:cNvPicPr>
            <a:picLocks noChangeArrowheads="1" noChangeAspect="1"/>
          </p:cNvPicPr>
          <p:nvPr/>
        </p:nvPicPr>
        <p:blipFill>
          <a:blip r:embed="rId2"/>
          <a:srcRect b="362" r="-950"/>
          <a:stretch>
            <a:fillRect/>
          </a:stretch>
        </p:blipFill>
        <p:spPr bwMode="auto">
          <a:xfrm>
            <a:off x="2428860" y="857232"/>
            <a:ext cx="18573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36" y="2500306"/>
            <a:ext cx="2000264" cy="1898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>
          <a:blip r:embed="rId4"/>
          <a:srcRect b="-192" r="173"/>
          <a:stretch>
            <a:fillRect/>
          </a:stretch>
        </p:blipFill>
        <p:spPr bwMode="auto">
          <a:xfrm>
            <a:off x="571472" y="1214422"/>
            <a:ext cx="164307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rrowheads="1" noChangeAspect="1"/>
          </p:cNvPicPr>
          <p:nvPr/>
        </p:nvPicPr>
        <p:blipFill>
          <a:blip r:embed="rId5"/>
          <a:srcRect b="-1" r="161"/>
          <a:stretch>
            <a:fillRect/>
          </a:stretch>
        </p:blipFill>
        <p:spPr bwMode="auto">
          <a:xfrm>
            <a:off x="4714876" y="642918"/>
            <a:ext cx="1807381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rrowheads="1" noChangeAspect="1"/>
          </p:cNvPicPr>
          <p:nvPr/>
        </p:nvPicPr>
        <p:blipFill>
          <a:blip r:embed="rId6"/>
          <a:srcRect b="-446" r="-255"/>
          <a:stretch>
            <a:fillRect/>
          </a:stretch>
        </p:blipFill>
        <p:spPr bwMode="auto">
          <a:xfrm>
            <a:off x="6858016" y="857232"/>
            <a:ext cx="214314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rrowheads="1" noChangeAspect="1"/>
          </p:cNvPicPr>
          <p:nvPr/>
        </p:nvPicPr>
        <p:blipFill>
          <a:blip r:embed="rId7"/>
          <a:srcRect b="-2"/>
          <a:stretch>
            <a:fillRect/>
          </a:stretch>
        </p:blipFill>
        <p:spPr bwMode="auto">
          <a:xfrm>
            <a:off x="0" y="5212598"/>
            <a:ext cx="2143140" cy="164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rrowheads="1"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2" y="5286388"/>
            <a:ext cx="251484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0"/>
          <p:cNvPicPr>
            <a:picLocks noChangeArrowheads="1" noChangeAspect="1"/>
          </p:cNvPicPr>
          <p:nvPr/>
        </p:nvPicPr>
        <p:blipFill>
          <a:blip r:embed="rId9"/>
          <a:srcRect b="290" r="309"/>
          <a:stretch>
            <a:fillRect/>
          </a:stretch>
        </p:blipFill>
        <p:spPr bwMode="auto">
          <a:xfrm>
            <a:off x="142844" y="2928934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rrowheads="1"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3108" y="4929198"/>
            <a:ext cx="21367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rrowheads="1"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58016" y="4500570"/>
            <a:ext cx="21145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rrowheads="1"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71868" y="3071810"/>
            <a:ext cx="13827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Прямая со стрелкой 19"/>
          <p:cNvCxnSpPr>
            <a:stCxn id="2060" idx="0"/>
            <a:endCxn id="2051" idx="2"/>
          </p:cNvCxnSpPr>
          <p:nvPr/>
        </p:nvCxnSpPr>
        <p:spPr>
          <a:xfrm flipV="1" rot="16200000">
            <a:off x="3488919" y="2297503"/>
            <a:ext cx="642942" cy="905671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2060" idx="0"/>
            <a:endCxn id="2053" idx="2"/>
          </p:cNvCxnSpPr>
          <p:nvPr/>
        </p:nvCxnSpPr>
        <p:spPr>
          <a:xfrm flipV="1" rot="16200000">
            <a:off x="2649522" y="1458107"/>
            <a:ext cx="357190" cy="2870216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2060" idx="1"/>
            <a:endCxn id="15" idx="3"/>
          </p:cNvCxnSpPr>
          <p:nvPr/>
        </p:nvCxnSpPr>
        <p:spPr>
          <a:xfrm rot="10800000">
            <a:off x="2000232" y="3857628"/>
            <a:ext cx="1571636" cy="71432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060" idx="1"/>
            <a:endCxn id="2057" idx="0"/>
          </p:cNvCxnSpPr>
          <p:nvPr/>
        </p:nvCxnSpPr>
        <p:spPr>
          <a:xfrm flipV="1" rot="10800000">
            <a:off x="1071570" y="3929060"/>
            <a:ext cx="2500298" cy="128353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2060" idx="2"/>
          </p:cNvCxnSpPr>
          <p:nvPr/>
        </p:nvCxnSpPr>
        <p:spPr>
          <a:xfrm rot="5400000">
            <a:off x="3417475" y="4583514"/>
            <a:ext cx="642954" cy="1048547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060" idx="2"/>
          </p:cNvCxnSpPr>
          <p:nvPr/>
        </p:nvCxnSpPr>
        <p:spPr>
          <a:xfrm flipH="1" rot="16200000">
            <a:off x="4381887" y="4667647"/>
            <a:ext cx="857268" cy="1094593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060" idx="3"/>
            <a:endCxn id="17" idx="1"/>
          </p:cNvCxnSpPr>
          <p:nvPr/>
        </p:nvCxnSpPr>
        <p:spPr>
          <a:xfrm>
            <a:off x="4954581" y="3929060"/>
            <a:ext cx="1903435" cy="142876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2060" idx="3"/>
            <a:endCxn id="2052" idx="1"/>
          </p:cNvCxnSpPr>
          <p:nvPr/>
        </p:nvCxnSpPr>
        <p:spPr>
          <a:xfrm flipV="1">
            <a:off x="4954581" y="3449465"/>
            <a:ext cx="2189155" cy="479595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2060" idx="3"/>
          </p:cNvCxnSpPr>
          <p:nvPr/>
        </p:nvCxnSpPr>
        <p:spPr>
          <a:xfrm flipV="1">
            <a:off x="4954581" y="2214554"/>
            <a:ext cx="2617815" cy="1714506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060" idx="0"/>
            <a:endCxn id="2054" idx="2"/>
          </p:cNvCxnSpPr>
          <p:nvPr/>
        </p:nvCxnSpPr>
        <p:spPr>
          <a:xfrm flipH="1" flipV="1" rot="5400000">
            <a:off x="4502567" y="1962554"/>
            <a:ext cx="864000" cy="136800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397D30-B661-47C1-87F4-A4A767F95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r>
              <a:rPr b="0" dirty="0" i="0" lang="ru-RU" sz="2000">
                <a:solidFill>
                  <a:schemeClr val="tx1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Кубики (деревянные, тканевые, пластмассовые). Являются самым первым материалом для конструирования.</a:t>
            </a:r>
            <a:endParaRPr dirty="0" lang="ru-RU" sz="2000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02647D1-96CF-4DA8-ACE2-F37B859D37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" r="3"/>
          <a:stretch/>
        </p:blipFill>
        <p:spPr>
          <a:xfrm>
            <a:off x="181774" y="836712"/>
            <a:ext cx="4569738" cy="23762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E8FC3C-EE74-4D2F-910B-769A006642DE}"/>
              </a:ext>
            </a:extLst>
          </p:cNvPr>
          <p:cNvSpPr txBox="1"/>
          <p:nvPr/>
        </p:nvSpPr>
        <p:spPr>
          <a:xfrm>
            <a:off x="179512" y="3068960"/>
            <a:ext cx="457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b="0" dirty="0" i="0" lang="ru-RU">
                <a:solidFill>
                  <a:srgbClr val="00000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Деревянный конструктор состоит из разного количества деталей и набора инструментов: молотка, зажимной цанги и зубила. Ребенок сможет соединять элементы соединятся между собой посредством стержней, а набор инструментов поможет ему в этом.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A62FE0-737C-4FE8-B1F4-8FE2CF345C64}"/>
              </a:ext>
            </a:extLst>
          </p:cNvPr>
          <p:cNvSpPr txBox="1"/>
          <p:nvPr/>
        </p:nvSpPr>
        <p:spPr>
          <a:xfrm>
            <a:off x="5076056" y="994045"/>
            <a:ext cx="369962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b="0" dirty="0" i="0" lang="ru-RU" sz="1400">
                <a:solidFill>
                  <a:srgbClr val="181818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Строительные наборы (брусочки, арки, конусы). Эти наборы могут быть из разных материалов – дерева, пластмассы. Деревянные строительные детали могут быть окрашенными или нет.</a:t>
            </a:r>
            <a:endParaRPr dirty="0" lang="ru-RU" sz="1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862071-DC0D-4B83-9045-A72A06EF8AA1}"/>
              </a:ext>
            </a:extLst>
          </p:cNvPr>
          <p:cNvSpPr txBox="1"/>
          <p:nvPr/>
        </p:nvSpPr>
        <p:spPr>
          <a:xfrm>
            <a:off x="323528" y="5517232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b="0" dirty="0" i="0" lang="ru-RU">
                <a:solidFill>
                  <a:srgbClr val="181818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Напольный конструктор (большие и маленькие детали для постройки домов, как в рост ребёнка, так и в кукольный рост).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D054E61-6410-4225-B682-45029FF205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-57" r="33"/>
          <a:stretch/>
        </p:blipFill>
        <p:spPr>
          <a:xfrm>
            <a:off x="5197674" y="4416477"/>
            <a:ext cx="3456384" cy="220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14913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186238" cy="846158"/>
          </a:xfrm>
        </p:spPr>
        <p:txBody>
          <a:bodyPr>
            <a:noAutofit/>
          </a:bodyPr>
          <a:lstStyle/>
          <a:p>
            <a:r>
              <a:rPr dirty="0" lang="ru-RU" sz="3200">
                <a:latin charset="0" pitchFamily="18" typeface="Times New Roman"/>
                <a:cs charset="0" pitchFamily="18" typeface="Times New Roman"/>
              </a:rPr>
              <a:t>Виды конструкторов</a:t>
            </a:r>
            <a:endParaRPr dirty="0" lang="ru-RU" sz="3200"/>
          </a:p>
        </p:txBody>
      </p:sp>
      <p:pic>
        <p:nvPicPr>
          <p:cNvPr id="4098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25257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714356"/>
            <a:ext cx="24114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071810"/>
            <a:ext cx="27892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357166"/>
            <a:ext cx="23209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rrowheads="1"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4857760"/>
            <a:ext cx="22510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rrowheads="1" noChangeAspect="1"/>
          </p:cNvPicPr>
          <p:nvPr/>
        </p:nvPicPr>
        <p:blipFill>
          <a:blip r:embed="rId7"/>
          <a:srcRect b="362" r="23"/>
          <a:stretch>
            <a:fillRect/>
          </a:stretch>
        </p:blipFill>
        <p:spPr bwMode="auto">
          <a:xfrm>
            <a:off x="5072066" y="4857760"/>
            <a:ext cx="259774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rrowheads="1"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2714620"/>
            <a:ext cx="2166939" cy="185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Прямая со стрелкой 14"/>
          <p:cNvCxnSpPr>
            <a:endCxn id="4101" idx="2"/>
          </p:cNvCxnSpPr>
          <p:nvPr/>
        </p:nvCxnSpPr>
        <p:spPr>
          <a:xfrm flipH="1" flipV="1" rot="5400000">
            <a:off x="6545266" y="2241540"/>
            <a:ext cx="1357334" cy="1017587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105" idx="0"/>
          </p:cNvCxnSpPr>
          <p:nvPr/>
        </p:nvCxnSpPr>
        <p:spPr>
          <a:xfrm flipV="1" rot="16200000">
            <a:off x="5363768" y="2351480"/>
            <a:ext cx="428628" cy="297652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105" idx="1"/>
            <a:endCxn id="4098" idx="3"/>
          </p:cNvCxnSpPr>
          <p:nvPr/>
        </p:nvCxnSpPr>
        <p:spPr>
          <a:xfrm rot="10800000">
            <a:off x="3597252" y="2214548"/>
            <a:ext cx="1046187" cy="142876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105" idx="1"/>
          </p:cNvCxnSpPr>
          <p:nvPr/>
        </p:nvCxnSpPr>
        <p:spPr>
          <a:xfrm flipV="1" rot="10800000">
            <a:off x="2643174" y="3643308"/>
            <a:ext cx="2000264" cy="357196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105" idx="1"/>
          </p:cNvCxnSpPr>
          <p:nvPr/>
        </p:nvCxnSpPr>
        <p:spPr>
          <a:xfrm flipV="1" rot="10800000">
            <a:off x="2786050" y="3643308"/>
            <a:ext cx="1857388" cy="114301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rot="16200000">
            <a:off x="5679289" y="4679165"/>
            <a:ext cx="428628" cy="7143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617</TotalTime>
  <Words>1396</Words>
  <Application>Microsoft Office PowerPoint</Application>
  <PresentationFormat>Экран (4:3)</PresentationFormat>
  <Paragraphs>86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0" baseType="lpstr">
      <vt:lpstr>Arial</vt:lpstr>
      <vt:lpstr>Century Schoolbook</vt:lpstr>
      <vt:lpstr>Open Sans</vt:lpstr>
      <vt:lpstr>Times New Roman</vt:lpstr>
      <vt:lpstr>Times New Roman, serif</vt:lpstr>
      <vt:lpstr>Wingdings</vt:lpstr>
      <vt:lpstr>Wingdings 2</vt:lpstr>
      <vt:lpstr>Эркер</vt:lpstr>
      <vt:lpstr>Презентация PowerPoint</vt:lpstr>
      <vt:lpstr>Презентация PowerPoint</vt:lpstr>
      <vt:lpstr>Какие вы знаете конструкторы?</vt:lpstr>
      <vt:lpstr>Презентация PowerPoint</vt:lpstr>
      <vt:lpstr>Презентация PowerPoint</vt:lpstr>
      <vt:lpstr>Презентация PowerPoint</vt:lpstr>
      <vt:lpstr>Виды конструкторов</vt:lpstr>
      <vt:lpstr>Кубики (деревянные, тканевые, пластмассовые). Являются самым первым материалом для конструирования.</vt:lpstr>
      <vt:lpstr>Виды конструкторов</vt:lpstr>
      <vt:lpstr>Инструменты вложенные с набор конструкторов:  1-отвертка; 2- гаечный ключ</vt:lpstr>
      <vt:lpstr>Детали вращения: 1 - осевой стержень; 2 - заводная рукоятка; 3 - втулка; 4 - ручка; 5 - вал; 6 - колесо; 7 - автомобильная шина; 8 - резиновое кольцо; 9 - планшайба с втулкой; 10 - ролик без ступицы; 11 - ролик со ступицей; 12 - диск; 13 - кольцо; 14 - колесо</vt:lpstr>
      <vt:lpstr> Прокатные профили: 1 - плиты; 2 - пластина; 3 - пластина из пластика (прозрачная); 4 - изогнутая пластина; 5 - полукруглая пластина; 6 - треугольная гибкая пластина; 7 - полоса; 8 - широкая полоса; 9 - вилка; 10 - скоба; 11 - скоба с противоположно направленными уголками; 12 - опора; 13 - угольник; 14 - равнобокий угольник; 15 - неравнобокий угольник; 16 - швеллер; 17 - цапра; 18 - цапра плоская</vt:lpstr>
      <vt:lpstr>Презентация PowerPoint</vt:lpstr>
      <vt:lpstr>В работе с металлическим конструктором учащиеся знакомятся с неподвижным и подвижным (шарнирным) соединением деталей. Самое простое неподвижное соединение деталей - соединение одним винтом и одной гайкой </vt:lpstr>
      <vt:lpstr>Конструкторы с болтовым соединением (металлические, пластмассовые).</vt:lpstr>
      <vt:lpstr>Презентация PowerPoint</vt:lpstr>
      <vt:lpstr>Виды конструкторов</vt:lpstr>
      <vt:lpstr>Виды конструкторов</vt:lpstr>
      <vt:lpstr> Электронный конструктор помогает разобраться, как устроен загадочный мир приборов, которые нас окружают. Из электронных конструкторов можно собрать большое количество разных устройств - сигнализации, приёмники, музыкальные приборы, логические схемы и многое другое. А еще - электронный конструктор поможет справиться со сложными заданиями по физике.</vt:lpstr>
      <vt:lpstr>Виды конструкторов</vt:lpstr>
      <vt:lpstr>Презентация PowerPoint</vt:lpstr>
      <vt:lpstr>Помимо строительных пластмассовых блоков,  такие конструкторы содержат и тематические детали – фигурки людей, животных. Отличительной чертой этих конструкторов является совместимость деталей из разных наборов.</vt:lpstr>
      <vt:lpstr>Презентация PowerPoint</vt:lpstr>
      <vt:lpstr>Презентация PowerPoint</vt:lpstr>
      <vt:lpstr>Презентация PowerPoint</vt:lpstr>
      <vt:lpstr>Что же такое конструктор?</vt:lpstr>
      <vt:lpstr>Конструктор (от лат. constructor — «строитель»):</vt:lpstr>
      <vt:lpstr>Какого  влияние конструктора на человека?</vt:lpstr>
      <vt:lpstr>Влияние конструкторов на ребенка 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«Юный конструктор»</dc:title>
  <cp:lastModifiedBy>Naila2410@yandex.ru</cp:lastModifiedBy>
  <cp:revision>52</cp:revision>
  <dcterms:modified xsi:type="dcterms:W3CDTF">2022-02-02T10:10:05Z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1273049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