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</p:sldMasterIdLst>
  <p:notesMasterIdLst>
    <p:notesMasterId r:id="rId24"/>
  </p:notesMasterIdLst>
  <p:sldIdLst>
    <p:sldId id="407" r:id="rId3"/>
    <p:sldId id="401" r:id="rId4"/>
    <p:sldId id="408" r:id="rId5"/>
    <p:sldId id="409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D0"/>
    <a:srgbClr val="FF0000"/>
    <a:srgbClr val="3636A8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89" autoAdjust="0"/>
    <p:restoredTop sz="94587" autoAdjust="0"/>
  </p:normalViewPr>
  <p:slideViewPr>
    <p:cSldViewPr>
      <p:cViewPr varScale="1">
        <p:scale>
          <a:sx n="69" d="100"/>
          <a:sy n="69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E22A7-B229-4F8E-9B21-3B6D82FE8EEA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A0D-6328-4883-A767-33D382F2DE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4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подложка_фон чистый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фон_чистый совсем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76872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страницы ППО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сайте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организации</a:t>
            </a:r>
            <a:endParaRPr lang="ru-RU" sz="6000" b="1" i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«Как вступить в Профсоюз?»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 профкома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(желательно фото членов профкома, с указанием общественного поручения);</a:t>
            </a: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5. Нормативные документы: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just"/>
            <a:r>
              <a:rPr lang="ru-RU" sz="2400" dirty="0" smtClean="0"/>
              <a:t> Устав Профсоюза работников народного образования и науки РФ;</a:t>
            </a:r>
          </a:p>
          <a:p>
            <a:pPr lvl="0" algn="just"/>
            <a:r>
              <a:rPr lang="ru-RU" sz="2400" dirty="0" smtClean="0"/>
              <a:t> копию Положения о первичной профсоюзной организации Профсоюза.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ru-RU" sz="1800" dirty="0" smtClean="0"/>
              <a:t> план работы профкома (на квартал или месяц);</a:t>
            </a:r>
          </a:p>
          <a:p>
            <a:pPr lvl="0"/>
            <a:r>
              <a:rPr lang="ru-RU" sz="1800" dirty="0" smtClean="0"/>
              <a:t> план работы уполномоченного по ОТ(на календарный год или на квартал или на месяц).</a:t>
            </a:r>
          </a:p>
          <a:p>
            <a:pPr lvl="0"/>
            <a:r>
              <a:rPr lang="ru-RU" sz="1800" dirty="0" smtClean="0"/>
              <a:t>КД с приложениями;</a:t>
            </a:r>
          </a:p>
          <a:p>
            <a:pPr lvl="0"/>
            <a:r>
              <a:rPr lang="ru-RU" sz="1800" dirty="0" smtClean="0"/>
              <a:t> Соглашение по охране труда;</a:t>
            </a:r>
          </a:p>
          <a:p>
            <a:pPr lvl="0"/>
            <a:r>
              <a:rPr lang="ru-RU" sz="1800" dirty="0" smtClean="0"/>
              <a:t> приказ руководителя ОУ о создании комиссии по разработке КД, по заключению КД, по внесению дополнений и изменений в КД;</a:t>
            </a:r>
          </a:p>
          <a:p>
            <a:pPr lvl="0"/>
            <a:r>
              <a:rPr lang="ru-RU" sz="1800" dirty="0" smtClean="0"/>
              <a:t> приказ руководителя ОУ о создании комиссии по осуществлению контроля за выполнением КД;</a:t>
            </a:r>
          </a:p>
          <a:p>
            <a:pPr lvl="0"/>
            <a:r>
              <a:rPr lang="ru-RU" sz="1800" dirty="0" smtClean="0"/>
              <a:t> отчёт о выполнении Соглашения по охране труда;</a:t>
            </a:r>
          </a:p>
          <a:p>
            <a:pPr lvl="0"/>
            <a:r>
              <a:rPr lang="ru-RU" sz="1800" dirty="0" smtClean="0"/>
              <a:t> план мероприятий выполнения коллективного договора на календарный год;</a:t>
            </a:r>
          </a:p>
          <a:p>
            <a:pPr lvl="0"/>
            <a:r>
              <a:rPr lang="ru-RU" sz="1800" dirty="0" smtClean="0"/>
              <a:t> отчёт о выполнении коллективного договора за календарный год.</a:t>
            </a:r>
          </a:p>
          <a:p>
            <a:pPr lvl="0"/>
            <a:r>
              <a:rPr lang="ru-RU" sz="1800" dirty="0" smtClean="0"/>
              <a:t>отчёт о работе профкома за календарный год;</a:t>
            </a:r>
          </a:p>
          <a:p>
            <a:pPr lvl="0"/>
            <a:r>
              <a:rPr lang="ru-RU" sz="1800" dirty="0" smtClean="0"/>
              <a:t>отчёт о работе уполномоченного по охране труда и т.д.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7.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Оздоровление членов Профсоюза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400" dirty="0" smtClean="0"/>
              <a:t>  </a:t>
            </a:r>
            <a:r>
              <a:rPr lang="ru-RU" sz="2000" dirty="0" smtClean="0"/>
              <a:t>информация о санатории-профилактории «Юбилейный» (место расположения; как доехать до санатория и каким транспортом; о предоставляемых услугах и лечении; фотографии санатория);</a:t>
            </a:r>
          </a:p>
          <a:p>
            <a:pPr lvl="0"/>
            <a:r>
              <a:rPr lang="ru-RU" sz="2000" dirty="0" smtClean="0"/>
              <a:t>  даты заездов в санаторий-профилакторий «Юбилейный» на календарный год;</a:t>
            </a:r>
          </a:p>
          <a:p>
            <a:pPr lvl="0"/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8.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Положения о конкурсах, проводимых управлением образования </a:t>
            </a:r>
          </a:p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Положения о конкурсах, проводимых городским, районным комитетом Профсоюза (не выкладывать на сайты или в общий доступ); 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Положения о конкурсах, проводимых профсоюзным комитетом первичной </a:t>
            </a:r>
            <a:r>
              <a:rPr lang="ru-RU" sz="1800" smtClean="0">
                <a:solidFill>
                  <a:srgbClr val="FF0000"/>
                </a:solidFill>
              </a:rPr>
              <a:t>профсоюзной организации (не выкладывать на сайты или в общий доступ).</a:t>
            </a:r>
            <a:endParaRPr lang="ru-RU" sz="1800" dirty="0" smtClean="0">
              <a:solidFill>
                <a:srgbClr val="FF0000"/>
              </a:solidFill>
            </a:endParaRPr>
          </a:p>
          <a:p>
            <a:pPr lvl="0"/>
            <a:endParaRPr lang="ru-RU" sz="2000" dirty="0" smtClean="0"/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Новости: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информация о проводимых профсоюзным комитетом мероприятий;</a:t>
            </a:r>
          </a:p>
          <a:p>
            <a:pPr lvl="0"/>
            <a:r>
              <a:rPr lang="ru-RU" sz="2000" dirty="0" smtClean="0"/>
              <a:t> информация о предстоящих мероприятиях, проводимых профкомом, городским, районным комитетом Профсоюза, обкомом Профсоюза;</a:t>
            </a:r>
          </a:p>
          <a:p>
            <a:pPr lvl="0"/>
            <a:r>
              <a:rPr lang="ru-RU" sz="2000" dirty="0" smtClean="0"/>
              <a:t> информация об участии первичной профсоюзной организации в городских, районных мероприятиях, проводимых городским, районным комитетом Профсоюза, обкомом Профсоюза, управлением образования;</a:t>
            </a:r>
          </a:p>
          <a:p>
            <a:pPr lvl="0"/>
            <a:r>
              <a:rPr lang="ru-RU" sz="2000" dirty="0" smtClean="0"/>
              <a:t> фотоматериалы о мероприятиях;</a:t>
            </a:r>
          </a:p>
          <a:p>
            <a:pPr lvl="0"/>
            <a:r>
              <a:rPr lang="ru-RU" sz="2000" dirty="0" smtClean="0"/>
              <a:t> информация о действиях ЦС Профсоюза, городского, районного комитета Профсоюза, обкома Профсоюза по защите трудовых прав и профессиональных интересов членов профсоюза.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10. Достижения: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ru-RU" sz="2000" dirty="0" smtClean="0"/>
              <a:t>об участии и победах в конкурсах;</a:t>
            </a:r>
          </a:p>
          <a:p>
            <a:pPr lvl="0"/>
            <a:r>
              <a:rPr lang="ru-RU" sz="2000" dirty="0" smtClean="0"/>
              <a:t> о профессиональных и общественных заслугах членов первичной профсоюзной организации (с согласия члена Профсоюза); </a:t>
            </a:r>
          </a:p>
          <a:p>
            <a:pPr lvl="0"/>
            <a:r>
              <a:rPr lang="ru-RU" sz="2000" dirty="0" smtClean="0"/>
              <a:t>грамоты, благодарственные письма;</a:t>
            </a:r>
          </a:p>
          <a:p>
            <a:pPr lvl="0"/>
            <a:endParaRPr lang="ru-RU" sz="2000" dirty="0" smtClean="0"/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11.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«Поздравляем!: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dirty="0" smtClean="0"/>
              <a:t>поздравления членов Профсоюза с Днём рождения, с юбилейной датой;</a:t>
            </a:r>
          </a:p>
          <a:p>
            <a:r>
              <a:rPr lang="ru-RU" sz="2000" dirty="0" smtClean="0"/>
              <a:t>поздравления с праздниками;</a:t>
            </a:r>
          </a:p>
          <a:p>
            <a:r>
              <a:rPr lang="ru-RU" sz="2000" dirty="0" smtClean="0"/>
              <a:t>поздравления победителей конкурсов различных уровней.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12.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Фотогалерея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dirty="0" smtClean="0"/>
              <a:t>Подборка фотографий с различных мероприятий проводимых ППО</a:t>
            </a:r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13.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Раздел: «Совет молодых педагогов»:</a:t>
            </a:r>
          </a:p>
          <a:p>
            <a:pPr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/>
              <a:t>Работа в ОУ с молодежью;</a:t>
            </a:r>
          </a:p>
          <a:p>
            <a:r>
              <a:rPr lang="ru-RU" sz="2000" dirty="0" smtClean="0"/>
              <a:t>Размещать информацию о работе городского, районного Совета молодых педагогов.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78080" cy="144016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Информация,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запрещенная к размещению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на странице первичной профсоюзной организации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Материалы, порочащие честь, достоинство или деловую репутацию работников и первичной профсоюзной организации;</a:t>
            </a:r>
          </a:p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Информацию, не имеющую отношения к Профсоюзу и уставной деятельности;</a:t>
            </a:r>
          </a:p>
          <a:p>
            <a:pPr algn="just"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Иные информационные материалы, запрещенные к опубликованию законодательством РФ.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обеспечения разработки и функционирования страницы первичной профсоюзной организации на сайте образовательного учреждения профком создает творческую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рабочую группу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разработке структуры данной страницы, утверждает члена профкома - </a:t>
            </a:r>
            <a:r>
              <a:rPr lang="ru-RU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руководителем этой группы.</a:t>
            </a:r>
            <a:endParaRPr lang="ru-RU" sz="2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Руководитель рабочей группы контактирует </a:t>
            </a:r>
          </a:p>
          <a:p>
            <a:pPr algn="ctr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администратором сайта, который: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оперативно выполняет работу по размещению информации на профсоюзной страничке сайта;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обеспечивает ее целостность и доступность, архивирует и удаляет устаревшую информацию;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осуществляет программно-техническую поддержку и обеспечивает безопасность информационных ресурсов.</a:t>
            </a:r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группа обеспечивает: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800" dirty="0" smtClean="0"/>
          </a:p>
          <a:p>
            <a:pPr lvl="0"/>
            <a:r>
              <a:rPr lang="ru-RU" sz="2000" dirty="0" smtClean="0"/>
              <a:t>сбор и обработку информации для размещения на профсоюзной страничке;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информационное наполнение информационного ресурса </a:t>
            </a:r>
          </a:p>
          <a:p>
            <a:pPr lvl="0"/>
            <a:endParaRPr lang="ru-RU" sz="800" dirty="0" smtClean="0"/>
          </a:p>
          <a:p>
            <a:r>
              <a:rPr lang="ru-RU" sz="2000" dirty="0" smtClean="0"/>
              <a:t>профсоюзной страницы;</a:t>
            </a:r>
          </a:p>
          <a:p>
            <a:pPr lvl="0"/>
            <a:r>
              <a:rPr lang="ru-RU" sz="2000" dirty="0" smtClean="0"/>
              <a:t>обновление информационного ресурса профсоюзной страницы;  </a:t>
            </a:r>
          </a:p>
          <a:p>
            <a:pPr lvl="0"/>
            <a:r>
              <a:rPr lang="ru-RU" sz="2000" dirty="0" smtClean="0"/>
              <a:t>взаимодействие с администратором сайта ОУ по реализации технических решений и текущим проблемам, связанным с информационным наполнением  страницы первичной профсоюзной организации;</a:t>
            </a:r>
          </a:p>
          <a:p>
            <a:pPr lvl="0"/>
            <a:r>
              <a:rPr lang="ru-RU" sz="2000" dirty="0" smtClean="0"/>
              <a:t>предоставление информации в электронном виде администратору сайта.</a:t>
            </a:r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5040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Создание страницы ППО на сайте 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К компетенции образовательной организации относится обеспечение создания и ведения официального сайта образовательной организации в сети «Интернет».  </a:t>
            </a:r>
            <a:r>
              <a:rPr lang="ru-RU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21 ч. 3 ст. 28 </a:t>
            </a:r>
            <a:r>
              <a:rPr lang="ru-RU" sz="1600" dirty="0" smtClean="0">
                <a:solidFill>
                  <a:schemeClr val="accent2"/>
                </a:solidFill>
              </a:rPr>
              <a:t>Федерального закона «Об образовании в Российской Федерации»</a:t>
            </a:r>
            <a:r>
              <a:rPr lang="ru-RU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Образовательные организации в обязательном порядке обеспечивают открытость и доступность указанной в ст. 29 </a:t>
            </a:r>
            <a:r>
              <a:rPr lang="ru-RU" sz="2000" b="1" dirty="0" smtClean="0"/>
              <a:t>данного Закона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информации, а также иной информации, которая размещается, опубликовывается по решению образовательной организации и (или) размещение, опубликование которой являются обязательными в соответствии с законодательством Российской Федерации.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/>
              <a:t>    </a:t>
            </a:r>
            <a:r>
              <a:rPr lang="ru-RU" sz="2400" b="1" dirty="0" smtClean="0"/>
              <a:t>Ответственность</a:t>
            </a:r>
            <a:r>
              <a:rPr lang="ru-RU" sz="2400" dirty="0" smtClean="0"/>
              <a:t> за содержание и достоверность информации, несвоевременное или некачественное предоставление информации (в том числе, с грамматическими или синтаксическими ошибками) для размещения на профсоюзной странице сайта несут </a:t>
            </a:r>
            <a:r>
              <a:rPr lang="ru-RU" sz="2400" b="1" dirty="0" smtClean="0"/>
              <a:t>председатель первичной </a:t>
            </a:r>
            <a:r>
              <a:rPr lang="ru-RU" sz="2400" dirty="0" smtClean="0"/>
              <a:t> </a:t>
            </a:r>
            <a:r>
              <a:rPr lang="ru-RU" sz="2400" b="1" dirty="0" smtClean="0"/>
              <a:t>профсоюзной организации</a:t>
            </a:r>
            <a:r>
              <a:rPr lang="ru-RU" sz="2400" dirty="0" smtClean="0"/>
              <a:t> образовательного учреждения и  </a:t>
            </a:r>
            <a:r>
              <a:rPr lang="ru-RU" sz="2400" b="1" dirty="0" smtClean="0"/>
              <a:t>член профкома - руководитель рабочей группы.	</a:t>
            </a:r>
            <a:endParaRPr lang="ru-RU" sz="2400" dirty="0" smtClean="0"/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Показатели эффективности работы страницы первичной профсоюзной организации: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Содержательность и полнота информации;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Оперативность предоставления актуальной информации;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Соответствие дизайна профсоюзной страницы целям, задачам, структуре и содержанию  официального сайта образовательного учреждения;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Соответствие профсоюзной страницы критериям технологичности и функциональности, в том числе:</a:t>
            </a:r>
          </a:p>
          <a:p>
            <a:pPr marL="457200" indent="-457200"/>
            <a:r>
              <a:rPr lang="ru-RU" sz="1600" dirty="0" smtClean="0"/>
              <a:t>скорость загрузки страниц сайта; </a:t>
            </a:r>
          </a:p>
          <a:p>
            <a:pPr marL="457200" indent="-457200"/>
            <a:r>
              <a:rPr lang="ru-RU" sz="1600" dirty="0" smtClean="0"/>
              <a:t>удобная навигация, включающая вложенные меню, позволяющая быстро найти основные материалы  профсоюзной страницы; </a:t>
            </a:r>
          </a:p>
          <a:p>
            <a:pPr lvl="0"/>
            <a:r>
              <a:rPr lang="ru-RU" sz="1600" dirty="0" smtClean="0"/>
              <a:t>стилистическая выдержанность (единообразие) дизайна; </a:t>
            </a:r>
          </a:p>
          <a:p>
            <a:pPr lvl="0"/>
            <a:r>
              <a:rPr lang="ru-RU" sz="1600" dirty="0" smtClean="0"/>
              <a:t>читаемость шрифтов, т. е. достаточный размер;</a:t>
            </a:r>
          </a:p>
          <a:p>
            <a:pPr lvl="0"/>
            <a:r>
              <a:rPr lang="ru-RU" sz="1600" dirty="0" smtClean="0"/>
              <a:t>отсутствие стилистических и орфографических ошибок на странице первичной профсоюзной организации;</a:t>
            </a:r>
          </a:p>
          <a:p>
            <a:pPr lvl="0"/>
            <a:r>
              <a:rPr lang="ru-RU" sz="1600" dirty="0" smtClean="0"/>
              <a:t> отсутствие неработающих ссылок.</a:t>
            </a:r>
          </a:p>
          <a:p>
            <a:pPr marL="457200" indent="-457200">
              <a:buNone/>
            </a:pPr>
            <a:endParaRPr lang="ru-RU" sz="1800" dirty="0" smtClean="0"/>
          </a:p>
          <a:p>
            <a:pPr marL="457200" indent="-457200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2400" b="1" dirty="0" smtClean="0"/>
              <a:t>	</a:t>
            </a:r>
            <a:endParaRPr lang="ru-RU" sz="2400" dirty="0" smtClean="0"/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7920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Областное трёхстороннее соглашение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2015-2017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8.3. Стороны согласились, что работодатели, осуществляющие деятельность в системе образования Свердловской области, и их полномочные представители обязаны:</a:t>
            </a:r>
          </a:p>
          <a:p>
            <a:pPr algn="just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8.3.8. Размещать на сайте образовательной организации страницу первичной профсоюзной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93610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Страница первичной профсоюзной организации на официальном сайте образовательного учреждения – это совокупность электронных документов (файлов),  отражающих различные аспекты деятельности первичной профсоюзной организации в образовательном учреждении, она должна быть четко структурированной, нести законченную смысловую нагрузку и иметь единое стилевое решение.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Страница первичной профсоюзной организации на сайте имеет статус официального информационного ресурса.</a:t>
            </a:r>
          </a:p>
          <a:p>
            <a:pPr algn="just">
              <a:buNone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Информация, представленная на странице сайта образовательного учреждения, должна быть достоверной, открытой и общедоступной, способствовать формированию положительного имиджа Профсоюза.</a:t>
            </a:r>
          </a:p>
          <a:p>
            <a:pPr algn="just">
              <a:buNone/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Права на все информационные материалы, размещенные на профсоюзной странице сайта, принадлежат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первичной профсоюзной организации и авторам материалов.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При использовании материалов опубликованной на других сайтах, </a:t>
            </a: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ссылка на источник обязательна.</a:t>
            </a:r>
            <a:endParaRPr lang="ru-RU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Не размещайте на сайтах информацию которая является </a:t>
            </a:r>
            <a:r>
              <a:rPr lang="ru-RU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«уникальной»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(которой может воспользоваться не член Профсоюза в своих целях):</a:t>
            </a:r>
          </a:p>
          <a:p>
            <a:pPr algn="just"/>
            <a:r>
              <a:rPr lang="ru-RU" sz="2000" dirty="0" smtClean="0"/>
              <a:t> информацию которую готовит обком Профсоюза;</a:t>
            </a:r>
          </a:p>
          <a:p>
            <a:pPr algn="just"/>
            <a:r>
              <a:rPr lang="ru-RU" sz="2000" dirty="0" smtClean="0"/>
              <a:t> различные  методические сборники, </a:t>
            </a:r>
          </a:p>
          <a:p>
            <a:pPr algn="just"/>
            <a:r>
              <a:rPr lang="ru-RU" sz="2000" dirty="0" smtClean="0"/>
              <a:t>еженедельную информацию об изменениях в законодательстве. </a:t>
            </a: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Такую информацию необходимо рассылать только на личные адреса или писать заголовок материала, информацию о котором можно получить в профкоме !!!</a:t>
            </a:r>
            <a:endParaRPr lang="ru-RU" sz="2000" i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Концепция и структура профсоюзной страницы на сайте образовательного учреждения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должна быть обсуждена на заседании профкома первичной профсоюзной организации.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Профсоюза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работников народного образования и науки РФ;</a:t>
            </a:r>
          </a:p>
          <a:p>
            <a:pPr marL="514350" lvl="0" indent="-514350">
              <a:buAutoNum type="arabicPeriod"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Полезная информация: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 сведения о городской, районной профсоюзной организации (Ф.И.О председателя, номер телефона, время приема, адрес электронной почты и сайта  районной организации Профсоюза);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ссылки на сайты обкома Профсоюза, ФПСО, ЦС;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ссылка на газету «Мой Профсоюз».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4048</TotalTime>
  <Words>1152</Words>
  <Application>Microsoft Office PowerPoint</Application>
  <PresentationFormat>Экран (4:3)</PresentationFormat>
  <Paragraphs>179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Narrow</vt:lpstr>
      <vt:lpstr>Calibri</vt:lpstr>
      <vt:lpstr>Специальное оформление</vt:lpstr>
      <vt:lpstr>1_Специальное оформление</vt:lpstr>
      <vt:lpstr>Презентация PowerPoint</vt:lpstr>
      <vt:lpstr>Создание страницы ППО на сайте ОУ </vt:lpstr>
      <vt:lpstr>Областное трёхстороннее соглашение  на 2015-2017 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Информация,  запрещенная к размещению на странице первичной профсоюзной организации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Показатели эффективности работы страницы первичной профсоюзной организации:    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421</cp:revision>
  <dcterms:created xsi:type="dcterms:W3CDTF">2012-07-09T18:19:04Z</dcterms:created>
  <dcterms:modified xsi:type="dcterms:W3CDTF">2022-02-04T13:01:43Z</dcterms:modified>
</cp:coreProperties>
</file>