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2" d="100"/>
          <a:sy n="62" d="100"/>
        </p:scale>
        <p:origin x="3154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099863-24DB-4A19-8290-C5CDC97F3ACA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240E9B-E05D-4EB8-A313-1CD7A6A5E3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6435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240E9B-E05D-4EB8-A313-1CD7A6A5E32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475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E32E8-FD36-43B5-BB4F-4F93F21D50CA}" type="datetime1">
              <a:rPr lang="ru-RU" smtClean="0"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94F50-AB7F-4A78-952F-76CA38CC5D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91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6272A-6816-41E0-BCAB-0C58FD703EA3}" type="datetime1">
              <a:rPr lang="ru-RU" smtClean="0"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94F50-AB7F-4A78-952F-76CA38CC5D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752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AC143-819C-42F9-AD6E-990996D05765}" type="datetime1">
              <a:rPr lang="ru-RU" smtClean="0"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94F50-AB7F-4A78-952F-76CA38CC5D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2559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D598D-38A3-4222-8CCA-CDBC6AAD89D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28.01.2022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1F2D-404C-4C0C-AA02-09EE73A693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83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D5DC8-C6D2-4F6A-AC5D-93FEC87122C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28.01.2022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1F2D-404C-4C0C-AA02-09EE73A693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2698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3CCB-EF01-44EA-B0E3-972AA80C779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28.01.2022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1F2D-404C-4C0C-AA02-09EE73A693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408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4E593-9203-4622-8994-C2F5DB5EFB8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28.01.2022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1F2D-404C-4C0C-AA02-09EE73A693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2291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60C7A-2152-49A7-8943-9559ECBB837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28.01.2022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1F2D-404C-4C0C-AA02-09EE73A693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404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8BEFC-562F-45D9-9761-80C73B57785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28.01.2022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1F2D-404C-4C0C-AA02-09EE73A693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0190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F000F-B68C-4B25-817B-BAA35E231B2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28.01.2022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1F2D-404C-4C0C-AA02-09EE73A693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0698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1B5C6-BA4A-4058-BF9E-C175494CD66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28.01.2022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1F2D-404C-4C0C-AA02-09EE73A693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564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2266C-811E-4259-BDCF-93C1D3E98FB5}" type="datetime1">
              <a:rPr lang="ru-RU" smtClean="0"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94F50-AB7F-4A78-952F-76CA38CC5D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3079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31F06-2EDE-4F6F-B184-88F39E9DA36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28.01.2022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1F2D-404C-4C0C-AA02-09EE73A693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694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301CE-D438-46AF-A668-C9F4A90743C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28.01.2022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1F2D-404C-4C0C-AA02-09EE73A693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2387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E0F94-D2F6-4609-817C-138DB21DD49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28.01.2022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1F2D-404C-4C0C-AA02-09EE73A693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112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6F6D7-4258-4BB9-B179-7E23F2EB0CB3}" type="datetime1">
              <a:rPr lang="ru-RU" smtClean="0"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94F50-AB7F-4A78-952F-76CA38CC5D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468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6ACE5-59B2-43E5-BA98-7328C5519671}" type="datetime1">
              <a:rPr lang="ru-RU" smtClean="0"/>
              <a:t>28.01.2022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94F50-AB7F-4A78-952F-76CA38CC5D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125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020E4-B3DB-494D-B964-60BDC5BF3DDC}" type="datetime1">
              <a:rPr lang="ru-RU" smtClean="0"/>
              <a:t>28.01.2022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94F50-AB7F-4A78-952F-76CA38CC5D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556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A0FF7-F9BB-43B3-AF36-AAFE755CD911}" type="datetime1">
              <a:rPr lang="ru-RU" smtClean="0"/>
              <a:t>28.01.2022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94F50-AB7F-4A78-952F-76CA38CC5D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537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08D58-D9B4-4067-ABAD-3153EF1403B0}" type="datetime1">
              <a:rPr lang="ru-RU" smtClean="0"/>
              <a:t>28.01.2022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94F50-AB7F-4A78-952F-76CA38CC5D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776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459E2-1AF8-4C5D-9D5A-00AAD9179206}" type="datetime1">
              <a:rPr lang="ru-RU" smtClean="0"/>
              <a:t>28.01.2022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94F50-AB7F-4A78-952F-76CA38CC5D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87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0124B-FAE1-4848-8740-C4156D7D3C9F}" type="datetime1">
              <a:rPr lang="ru-RU" smtClean="0"/>
              <a:t>28.01.2022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94F50-AB7F-4A78-952F-76CA38CC5D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110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AC0F8-B8E3-46F2-ACDA-DF5933C7BF56}" type="datetime1">
              <a:rPr lang="ru-RU" smtClean="0"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994F50-AB7F-4A78-952F-76CA38CC5D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694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C1BBE9-D203-4E06-B688-174902FDD1F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28.01.2022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91F2D-404C-4C0C-AA02-09EE73A693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374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354147" y="6054672"/>
            <a:ext cx="520457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, serif"/>
              </a:rPr>
              <a:t>Ибатуллина</a:t>
            </a: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, serif"/>
              </a:rPr>
              <a:t> Н.Р. Педагог </a:t>
            </a:r>
            <a:r>
              <a:rPr kumimoji="0" lang="ru-RU" sz="18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, serif"/>
              </a:rPr>
              <a:t>доп</a:t>
            </a: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, serif"/>
              </a:rPr>
              <a:t> образования.</a:t>
            </a:r>
            <a:endParaRPr kumimoji="0" lang="ru-RU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05666" y="2128306"/>
            <a:ext cx="926233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>
                <a:solidFill>
                  <a:srgbClr val="002060"/>
                </a:solidFill>
                <a:latin typeface="Arial Black" panose="020B0A04020102020204" pitchFamily="34" charset="0"/>
              </a:rPr>
              <a:t>Аналоговый </a:t>
            </a:r>
          </a:p>
          <a:p>
            <a:pPr algn="ctr"/>
            <a:r>
              <a:rPr lang="ru-RU" sz="6000" dirty="0">
                <a:solidFill>
                  <a:srgbClr val="002060"/>
                </a:solidFill>
                <a:latin typeface="Arial Black" panose="020B0A04020102020204" pitchFamily="34" charset="0"/>
              </a:rPr>
              <a:t>и </a:t>
            </a:r>
          </a:p>
          <a:p>
            <a:pPr algn="ctr"/>
            <a:r>
              <a:rPr lang="ru-RU" sz="6000" dirty="0">
                <a:solidFill>
                  <a:srgbClr val="002060"/>
                </a:solidFill>
                <a:latin typeface="Arial Black" panose="020B0A04020102020204" pitchFamily="34" charset="0"/>
              </a:rPr>
              <a:t>цифровой сигналы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C94D3C-F2BB-4DBA-A40B-BE1EC4B24D15}"/>
              </a:ext>
            </a:extLst>
          </p:cNvPr>
          <p:cNvSpPr txBox="1"/>
          <p:nvPr/>
        </p:nvSpPr>
        <p:spPr>
          <a:xfrm>
            <a:off x="2255012" y="233265"/>
            <a:ext cx="76819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МАУДО «Центр детского творчества»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F879CDE-BFF0-4562-86B3-D900CF47E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94F50-AB7F-4A78-952F-76CA38CC5DC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244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01977" y="132824"/>
            <a:ext cx="5029199" cy="83099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Georgia" panose="02040502050405020303" pitchFamily="18" charset="0"/>
              </a:rPr>
              <a:t>Недостатки </a:t>
            </a:r>
          </a:p>
          <a:p>
            <a:pPr algn="ctr"/>
            <a:r>
              <a:rPr lang="ru-RU" sz="2400" b="1" dirty="0">
                <a:solidFill>
                  <a:srgbClr val="7030A0"/>
                </a:solidFill>
                <a:latin typeface="Georgia" panose="02040502050405020303" pitchFamily="18" charset="0"/>
              </a:rPr>
              <a:t>аналоговых сигналов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7728" y="963821"/>
            <a:ext cx="11983168" cy="5570756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     </a:t>
            </a:r>
            <a:r>
              <a:rPr lang="ru-RU" sz="2200" b="1" dirty="0">
                <a:solidFill>
                  <a:srgbClr val="002060"/>
                </a:solidFill>
                <a:latin typeface="Georgia" panose="02040502050405020303" pitchFamily="18" charset="0"/>
              </a:rPr>
              <a:t>Чувствительны к действию всевозможных паразитных сигналов - шумов, наводок, помех.</a:t>
            </a:r>
          </a:p>
          <a:p>
            <a:r>
              <a:rPr lang="ru-RU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    Шум - это внутренние хаотические слабые сигналы любого электронного устройства (микрофона, транзистора, резистора и т.д.). </a:t>
            </a:r>
          </a:p>
          <a:p>
            <a:r>
              <a:rPr lang="ru-RU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    Наводки и помехи - это сигналы, приходящие на электронную систему извне и искажающие полезный сигнал (например, электромагнитные излучения от радиопередатчиков или от трансформаторов)</a:t>
            </a:r>
          </a:p>
          <a:p>
            <a:r>
              <a:rPr lang="ru-RU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    Все операции, производимые электронными устройствами над сигналами, можно условно разделить на три большие группы: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обработка (или преобразование);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передача;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хранение.</a:t>
            </a:r>
          </a:p>
          <a:p>
            <a:r>
              <a:rPr lang="ru-RU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   В этих трех случаях полезные сигналы искажаются паразитными. А при передаче на большие расстояния и при хранении сигналы к тому же ослабляются.</a:t>
            </a:r>
          </a:p>
          <a:p>
            <a:r>
              <a:rPr lang="ru-RU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Преобразования ухудшают </a:t>
            </a:r>
            <a:r>
              <a:rPr lang="ru-RU" sz="2000" b="1" i="1" dirty="0">
                <a:solidFill>
                  <a:srgbClr val="002060"/>
                </a:solidFill>
                <a:latin typeface="Georgia" panose="02040502050405020303" pitchFamily="18" charset="0"/>
              </a:rPr>
              <a:t>аналоговый сигнал</a:t>
            </a:r>
            <a:r>
              <a:rPr lang="ru-RU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, иногда до его уничтожения. </a:t>
            </a:r>
          </a:p>
          <a:p>
            <a:pPr algn="ctr"/>
            <a:r>
              <a:rPr lang="ru-RU" sz="2600" b="1" dirty="0">
                <a:solidFill>
                  <a:srgbClr val="7030A0"/>
                </a:solidFill>
                <a:latin typeface="Georgia" panose="02040502050405020303" pitchFamily="18" charset="0"/>
              </a:rPr>
              <a:t>Гл. недостатки - большое количество помех, невысокая безопасность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2E66CEE-B57C-4F5A-95A7-6F0852799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1F2D-404C-4C0C-AA02-09EE73A693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6536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9365" y="313333"/>
            <a:ext cx="6096000" cy="107721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7030A0"/>
                </a:solidFill>
                <a:latin typeface="Georgia" panose="02040502050405020303" pitchFamily="18" charset="0"/>
              </a:rPr>
              <a:t>Преимущества </a:t>
            </a:r>
          </a:p>
          <a:p>
            <a:pPr algn="ctr"/>
            <a:r>
              <a:rPr lang="ru-RU" sz="3200" b="1" dirty="0">
                <a:solidFill>
                  <a:srgbClr val="7030A0"/>
                </a:solidFill>
                <a:latin typeface="Georgia" panose="02040502050405020303" pitchFamily="18" charset="0"/>
              </a:rPr>
              <a:t>цифрового сигнала.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25783" y="1782270"/>
            <a:ext cx="10553252" cy="4247317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SzPts val="1000"/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ru-RU" sz="3000" b="1" dirty="0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высокий уровень защиты передаваемой информации за счет ее шифрования;</a:t>
            </a:r>
            <a:endParaRPr lang="ru-RU" sz="3000" b="1" dirty="0">
              <a:solidFill>
                <a:srgbClr val="00206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SzPts val="1000"/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ru-RU" sz="3000" b="1" dirty="0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легкость приема цифрового сигнала;</a:t>
            </a:r>
            <a:endParaRPr lang="ru-RU" sz="3000" b="1" dirty="0">
              <a:solidFill>
                <a:srgbClr val="00206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SzPts val="1000"/>
              <a:tabLst>
                <a:tab pos="457200" algn="l"/>
              </a:tabLst>
            </a:pPr>
            <a:r>
              <a:rPr lang="ru-RU" sz="3000" b="1" dirty="0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отсутствие постороннего «шума»;</a:t>
            </a:r>
            <a:endParaRPr lang="ru-RU" sz="3000" b="1" dirty="0">
              <a:solidFill>
                <a:srgbClr val="00206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SzPts val="1000"/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ru-RU" sz="3000" b="1" dirty="0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цифровое вещание способно обеспечить огромное количество каналов;</a:t>
            </a:r>
            <a:endParaRPr lang="ru-RU" sz="3000" b="1" dirty="0">
              <a:solidFill>
                <a:srgbClr val="00206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SzPts val="1000"/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ru-RU" sz="3000" b="1" dirty="0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высокое качество передачи — цифровой сигнал обеспечивает фильтрацию принимаемых данных;</a:t>
            </a:r>
            <a:endParaRPr lang="ru-RU" sz="3000" b="1" dirty="0">
              <a:solidFill>
                <a:srgbClr val="00206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CB89720-B0D1-4B05-938A-94DB69561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1F2D-404C-4C0C-AA02-09EE73A693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7889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4244" y="1585000"/>
            <a:ext cx="7433533" cy="4893647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272727"/>
                </a:solidFill>
                <a:latin typeface="Georgia" panose="02040502050405020303" pitchFamily="18" charset="0"/>
              </a:rPr>
              <a:t>  </a:t>
            </a:r>
            <a:r>
              <a:rPr lang="ru-RU" sz="2600" b="1" dirty="0">
                <a:solidFill>
                  <a:srgbClr val="7030A0"/>
                </a:solidFill>
                <a:latin typeface="Georgia" panose="02040502050405020303" pitchFamily="18" charset="0"/>
              </a:rPr>
              <a:t>Для преобразования аналогового сигнала в цифровой используется специальное устройство — </a:t>
            </a:r>
            <a:r>
              <a:rPr lang="ru-RU" sz="2600" b="1" dirty="0">
                <a:solidFill>
                  <a:srgbClr val="FF0000"/>
                </a:solidFill>
                <a:latin typeface="Georgia" panose="02040502050405020303" pitchFamily="18" charset="0"/>
              </a:rPr>
              <a:t>аналого-цифровой преобразователь (АЦП)</a:t>
            </a:r>
          </a:p>
          <a:p>
            <a:endParaRPr lang="ru-RU" sz="2600" b="1" dirty="0">
              <a:solidFill>
                <a:srgbClr val="7030A0"/>
              </a:solidFill>
              <a:latin typeface="Georgia" panose="02040502050405020303" pitchFamily="18" charset="0"/>
            </a:endParaRPr>
          </a:p>
          <a:p>
            <a:r>
              <a:rPr lang="ru-RU" sz="2600" b="1" dirty="0">
                <a:solidFill>
                  <a:srgbClr val="7030A0"/>
                </a:solidFill>
                <a:latin typeface="Georgia" panose="02040502050405020303" pitchFamily="18" charset="0"/>
              </a:rPr>
              <a:t> Для преобразования цифрового сигнала в аналоговый используется  </a:t>
            </a:r>
            <a:r>
              <a:rPr lang="ru-RU" sz="2600" b="1" dirty="0">
                <a:solidFill>
                  <a:srgbClr val="FF0000"/>
                </a:solidFill>
                <a:latin typeface="Georgia" panose="02040502050405020303" pitchFamily="18" charset="0"/>
              </a:rPr>
              <a:t>цифро-аналоговый преобразователь (ЦАП). </a:t>
            </a:r>
          </a:p>
          <a:p>
            <a:endParaRPr lang="ru-RU" sz="2600" b="1" dirty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r>
              <a:rPr lang="ru-RU" sz="2600" b="1" dirty="0">
                <a:solidFill>
                  <a:srgbClr val="7030A0"/>
                </a:solidFill>
                <a:latin typeface="Georgia" panose="02040502050405020303" pitchFamily="18" charset="0"/>
              </a:rPr>
              <a:t> АЦП устанавливается в </a:t>
            </a:r>
            <a:r>
              <a:rPr lang="ru-RU" sz="2600" b="1" dirty="0">
                <a:solidFill>
                  <a:srgbClr val="FF0000"/>
                </a:solidFill>
                <a:latin typeface="Georgia" panose="02040502050405020303" pitchFamily="18" charset="0"/>
              </a:rPr>
              <a:t>передатчике</a:t>
            </a:r>
          </a:p>
          <a:p>
            <a:r>
              <a:rPr lang="ru-RU" sz="2600" b="1" dirty="0">
                <a:solidFill>
                  <a:srgbClr val="7030A0"/>
                </a:solidFill>
                <a:latin typeface="Georgia" panose="02040502050405020303" pitchFamily="18" charset="0"/>
              </a:rPr>
              <a:t> ЦАП установлен в </a:t>
            </a:r>
            <a:r>
              <a:rPr lang="ru-RU" sz="2600" b="1" dirty="0">
                <a:solidFill>
                  <a:srgbClr val="FF0000"/>
                </a:solidFill>
                <a:latin typeface="Georgia" panose="02040502050405020303" pitchFamily="18" charset="0"/>
              </a:rPr>
              <a:t>приемнике</a:t>
            </a:r>
            <a:endParaRPr lang="ru-RU" sz="2600" b="1" dirty="0">
              <a:solidFill>
                <a:srgbClr val="7030A0"/>
              </a:solidFill>
              <a:latin typeface="Georgia" panose="02040502050405020303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67087" y="377880"/>
            <a:ext cx="6096000" cy="86177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>
            <a:spAutoFit/>
          </a:bodyPr>
          <a:lstStyle/>
          <a:p>
            <a:pPr algn="ctr"/>
            <a:r>
              <a:rPr lang="ru-RU" sz="2500" b="1" dirty="0">
                <a:solidFill>
                  <a:srgbClr val="7030A0"/>
                </a:solidFill>
                <a:latin typeface="Georgia" panose="02040502050405020303" pitchFamily="18" charset="0"/>
              </a:rPr>
              <a:t>Устройства для преобразования сигналов.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4808" y="1585000"/>
            <a:ext cx="3761226" cy="4328120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2E0C596A-B589-46F0-9E56-A5ED72EEF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1F2D-404C-4C0C-AA02-09EE73A693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0436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5025" y="1182766"/>
            <a:ext cx="10800677" cy="1384995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7030A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Основное различие </a:t>
            </a:r>
          </a:p>
          <a:p>
            <a:pPr algn="ctr"/>
            <a:r>
              <a:rPr lang="ru-RU" sz="2800" b="1" dirty="0">
                <a:solidFill>
                  <a:srgbClr val="7030A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между аналоговым и цифровым сигналом заключается в структуре передаваемого сигнала.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383159" y="327168"/>
            <a:ext cx="3464410" cy="58477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Подведем итог</a:t>
            </a:r>
            <a:endParaRPr lang="ru-RU" sz="3200" b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5025" y="2838584"/>
            <a:ext cx="4826597" cy="2677656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Аналоговые </a:t>
            </a:r>
            <a:r>
              <a:rPr lang="ru-RU" sz="2800" b="1" dirty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сигналы представляют из себя непрерывный поток колебаний с изменяющимися амплитудой и частотой</a:t>
            </a:r>
            <a:r>
              <a:rPr lang="ru-RU" sz="2800" b="1" dirty="0">
                <a:solidFill>
                  <a:srgbClr val="272727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19134" y="2843498"/>
            <a:ext cx="4948517" cy="2677656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Цифровой</a:t>
            </a:r>
            <a:r>
              <a:rPr lang="ru-RU" sz="2800" b="1" dirty="0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сигнал представляет из себя дискретные колебания, значения которых зависят от передающей среды.</a:t>
            </a:r>
            <a:endParaRPr lang="ru-RU" sz="2800" b="1" dirty="0">
              <a:solidFill>
                <a:srgbClr val="00206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241F225-CED3-4E31-B2A4-7F09B57B8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1F2D-404C-4C0C-AA02-09EE73A693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674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55023" y="230248"/>
            <a:ext cx="8279802" cy="79329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>
              <a:lnSpc>
                <a:spcPts val="2700"/>
              </a:lnSpc>
            </a:pPr>
            <a:r>
              <a:rPr lang="ru-RU" sz="3200" b="1" dirty="0">
                <a:solidFill>
                  <a:srgbClr val="7030A0"/>
                </a:solidFill>
                <a:latin typeface="Georgia" panose="02040502050405020303" pitchFamily="18" charset="0"/>
              </a:rPr>
              <a:t>Виды информации. Аналоговая и цифровая информация</a:t>
            </a:r>
            <a:endParaRPr lang="ru-RU" sz="3200" dirty="0">
              <a:solidFill>
                <a:srgbClr val="7030A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4826" y="1145102"/>
            <a:ext cx="10379335" cy="1107996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002060"/>
                </a:solidFill>
                <a:latin typeface="Georgia" panose="02040502050405020303" pitchFamily="18" charset="0"/>
              </a:rPr>
              <a:t>Сигнал — код (символ, знак), созданный и переданный одной системой; принятый и расшифрованный другой системой.</a:t>
            </a:r>
          </a:p>
          <a:p>
            <a:pPr algn="ctr"/>
            <a:r>
              <a:rPr lang="ru-RU" sz="2200" b="1" dirty="0">
                <a:solidFill>
                  <a:srgbClr val="FF0000"/>
                </a:solidFill>
                <a:latin typeface="Georgia" panose="02040502050405020303" pitchFamily="18" charset="0"/>
              </a:rPr>
              <a:t>Сигнал – это что-либо, несущее информацию.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428309" y="2436575"/>
            <a:ext cx="7032368" cy="1061829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100" b="1" i="1" dirty="0">
                <a:solidFill>
                  <a:srgbClr val="FF0000"/>
                </a:solidFill>
                <a:latin typeface="lucida grande"/>
              </a:rPr>
              <a:t>Сигнал</a:t>
            </a:r>
            <a:r>
              <a:rPr lang="ru-RU" sz="2100" b="1" i="1" dirty="0">
                <a:solidFill>
                  <a:srgbClr val="000000"/>
                </a:solidFill>
                <a:latin typeface="lucida grande"/>
              </a:rPr>
              <a:t> </a:t>
            </a:r>
            <a:r>
              <a:rPr lang="ru-RU" sz="2100" b="1" dirty="0">
                <a:solidFill>
                  <a:srgbClr val="000000"/>
                </a:solidFill>
                <a:latin typeface="lucida grande"/>
              </a:rPr>
              <a:t>- это любая физическая величина (</a:t>
            </a:r>
            <a:r>
              <a:rPr lang="ru-RU" sz="2100" b="1" dirty="0">
                <a:solidFill>
                  <a:srgbClr val="000000"/>
                </a:solidFill>
                <a:latin typeface="Georgia" panose="02040502050405020303" pitchFamily="18" charset="0"/>
              </a:rPr>
              <a:t>температура, скорость, </a:t>
            </a:r>
            <a:r>
              <a:rPr lang="ru-RU" sz="2100" b="1" dirty="0">
                <a:solidFill>
                  <a:srgbClr val="000000"/>
                </a:solidFill>
                <a:latin typeface="lucida grande"/>
              </a:rPr>
              <a:t>давление), изменяющаяся со временем.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70108" y="4761107"/>
            <a:ext cx="11489167" cy="1708160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2100" b="1" i="1" dirty="0">
                <a:solidFill>
                  <a:srgbClr val="000000"/>
                </a:solidFill>
                <a:latin typeface="Georgia" panose="02040502050405020303" pitchFamily="18" charset="0"/>
              </a:rPr>
              <a:t>      </a:t>
            </a:r>
            <a:r>
              <a:rPr lang="ru-RU" sz="2100" b="1" i="1" dirty="0">
                <a:solidFill>
                  <a:srgbClr val="FF0000"/>
                </a:solidFill>
                <a:latin typeface="Georgia" panose="02040502050405020303" pitchFamily="18" charset="0"/>
              </a:rPr>
              <a:t>Электрический сигнал</a:t>
            </a:r>
            <a:r>
              <a:rPr lang="ru-RU" sz="2100" b="1" dirty="0">
                <a:solidFill>
                  <a:srgbClr val="000000"/>
                </a:solidFill>
                <a:latin typeface="Georgia" panose="02040502050405020303" pitchFamily="18" charset="0"/>
              </a:rPr>
              <a:t> </a:t>
            </a:r>
            <a:r>
              <a:rPr lang="ru-RU" sz="2100" b="1" dirty="0">
                <a:solidFill>
                  <a:srgbClr val="002060"/>
                </a:solidFill>
                <a:latin typeface="Georgia" panose="02040502050405020303" pitchFamily="18" charset="0"/>
              </a:rPr>
              <a:t>- это электрическая величина (напряжение, ток, мощность), изменяющаяся со временем. </a:t>
            </a:r>
          </a:p>
          <a:p>
            <a:r>
              <a:rPr lang="ru-RU" sz="2100" b="1" dirty="0">
                <a:solidFill>
                  <a:srgbClr val="002060"/>
                </a:solidFill>
                <a:latin typeface="Georgia" panose="02040502050405020303" pitchFamily="18" charset="0"/>
              </a:rPr>
              <a:t>      Вся электроника, в основном, работает с электрическими сигналами, хотя сейчас все больше используются световые сигналы, которые представляют собой изменяющуюся во времени интенсивность света.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99069" y="3720948"/>
            <a:ext cx="9690848" cy="707886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0000"/>
                </a:solidFill>
                <a:latin typeface="Georgia" panose="02040502050405020303" pitchFamily="18" charset="0"/>
              </a:rPr>
              <a:t>Именно благодаря этому изменению сигнал может нести в себе какую-то информацию</a:t>
            </a:r>
            <a:r>
              <a:rPr lang="ru-RU" dirty="0">
                <a:solidFill>
                  <a:srgbClr val="000000"/>
                </a:solidFill>
                <a:latin typeface="lucida grande"/>
              </a:rPr>
              <a:t>.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009B32F-2B9A-419C-B0A0-C86344CBF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1F2D-404C-4C0C-AA02-09EE73A693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017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61004" y="4085643"/>
            <a:ext cx="4500280" cy="132343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Устройства, работающие исключительно с цифровыми сигналами, называются </a:t>
            </a:r>
            <a:r>
              <a:rPr lang="ru-RU" sz="2000" b="1" dirty="0">
                <a:solidFill>
                  <a:srgbClr val="FF0000"/>
                </a:solidFill>
                <a:latin typeface="Georgia" panose="02040502050405020303" pitchFamily="18" charset="0"/>
              </a:rPr>
              <a:t>цифровыми</a:t>
            </a:r>
            <a:r>
              <a:rPr lang="ru-RU" sz="2000" b="1" dirty="0">
                <a:solidFill>
                  <a:srgbClr val="000000"/>
                </a:solidFill>
                <a:latin typeface="Georgia" panose="02040502050405020303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устройствами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59086" y="158729"/>
            <a:ext cx="3607398" cy="33239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100" b="1" i="1" dirty="0">
                <a:solidFill>
                  <a:srgbClr val="FF0000"/>
                </a:solidFill>
                <a:latin typeface="Georgia" panose="02040502050405020303" pitchFamily="18" charset="0"/>
              </a:rPr>
              <a:t>Аналоговый сигнал </a:t>
            </a:r>
            <a:r>
              <a:rPr lang="ru-RU" sz="2100" b="1" dirty="0">
                <a:solidFill>
                  <a:srgbClr val="FF0000"/>
                </a:solidFill>
                <a:latin typeface="Georgia" panose="02040502050405020303" pitchFamily="18" charset="0"/>
              </a:rPr>
              <a:t>- </a:t>
            </a:r>
            <a:r>
              <a:rPr lang="ru-RU" sz="2100" b="1" dirty="0">
                <a:solidFill>
                  <a:srgbClr val="002060"/>
                </a:solidFill>
                <a:latin typeface="Georgia" panose="02040502050405020303" pitchFamily="18" charset="0"/>
              </a:rPr>
              <a:t>может принимать любые значения в определенных пределах </a:t>
            </a:r>
            <a:endParaRPr lang="en-US" sz="21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r>
              <a:rPr lang="ru-RU" sz="2100" b="1" dirty="0">
                <a:solidFill>
                  <a:srgbClr val="002060"/>
                </a:solidFill>
                <a:latin typeface="Georgia" panose="02040502050405020303" pitchFamily="18" charset="0"/>
              </a:rPr>
              <a:t>(например, напряжение может плавно изменяться в пределах от нуля до десяти вольт).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4576" y="3687136"/>
            <a:ext cx="4636545" cy="132343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00"/>
                </a:solidFill>
                <a:latin typeface="Georgia" panose="02040502050405020303" pitchFamily="18" charset="0"/>
              </a:rPr>
              <a:t>Устройства, работающие с аналоговыми сигналами, называются </a:t>
            </a:r>
            <a:r>
              <a:rPr lang="ru-RU" sz="2000" b="1" dirty="0">
                <a:solidFill>
                  <a:srgbClr val="FF0000"/>
                </a:solidFill>
                <a:latin typeface="Georgia" panose="02040502050405020303" pitchFamily="18" charset="0"/>
              </a:rPr>
              <a:t>аналоговыми </a:t>
            </a:r>
            <a:r>
              <a:rPr lang="ru-RU" sz="2000" b="1" dirty="0">
                <a:solidFill>
                  <a:srgbClr val="000000"/>
                </a:solidFill>
                <a:latin typeface="Georgia" panose="02040502050405020303" pitchFamily="18" charset="0"/>
              </a:rPr>
              <a:t>устройствами.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161004" y="277321"/>
            <a:ext cx="4367604" cy="33239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100" b="1" i="1" dirty="0">
                <a:solidFill>
                  <a:srgbClr val="FF0000"/>
                </a:solidFill>
                <a:latin typeface="Georgia" panose="02040502050405020303" pitchFamily="18" charset="0"/>
              </a:rPr>
              <a:t>Цифровой сигнал </a:t>
            </a:r>
            <a:r>
              <a:rPr lang="ru-RU" sz="2100" b="1" dirty="0">
                <a:solidFill>
                  <a:srgbClr val="FF0000"/>
                </a:solidFill>
                <a:latin typeface="Georgia" panose="02040502050405020303" pitchFamily="18" charset="0"/>
              </a:rPr>
              <a:t>-</a:t>
            </a:r>
            <a:r>
              <a:rPr lang="ru-RU" sz="2100" b="1" dirty="0">
                <a:solidFill>
                  <a:srgbClr val="002060"/>
                </a:solidFill>
                <a:latin typeface="Georgia" panose="02040502050405020303" pitchFamily="18" charset="0"/>
              </a:rPr>
              <a:t>представляет собой последовательность импульсов, в которых закодирована информация. </a:t>
            </a:r>
            <a:endParaRPr lang="en-US" sz="21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r>
              <a:rPr lang="ru-RU" sz="2100" b="1" dirty="0">
                <a:solidFill>
                  <a:srgbClr val="002060"/>
                </a:solidFill>
                <a:latin typeface="Georgia" panose="02040502050405020303" pitchFamily="18" charset="0"/>
              </a:rPr>
              <a:t>При этом кодируются не все значения, а только в конкретные моменты времени – </a:t>
            </a:r>
            <a:r>
              <a:rPr lang="ru-RU" sz="2100" b="1" dirty="0">
                <a:solidFill>
                  <a:srgbClr val="FF0000"/>
                </a:solidFill>
                <a:latin typeface="Georgia" panose="02040502050405020303" pitchFamily="18" charset="0"/>
              </a:rPr>
              <a:t>дискретизация сигнала.</a:t>
            </a:r>
            <a:endParaRPr lang="en-US" sz="2100" b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4576" y="5214995"/>
            <a:ext cx="6096000" cy="1323439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000000"/>
                </a:solidFill>
                <a:latin typeface="Georgia" panose="02040502050405020303" pitchFamily="18" charset="0"/>
              </a:rPr>
              <a:t>Название </a:t>
            </a:r>
            <a:r>
              <a:rPr lang="ru-RU" sz="2000" b="1" dirty="0">
                <a:solidFill>
                  <a:srgbClr val="FF0000"/>
                </a:solidFill>
                <a:latin typeface="Georgia" panose="02040502050405020303" pitchFamily="18" charset="0"/>
              </a:rPr>
              <a:t>"аналоговый" </a:t>
            </a:r>
            <a:r>
              <a:rPr lang="ru-RU" sz="2000" b="1" dirty="0">
                <a:solidFill>
                  <a:srgbClr val="000000"/>
                </a:solidFill>
                <a:latin typeface="Georgia" panose="02040502050405020303" pitchFamily="18" charset="0"/>
              </a:rPr>
              <a:t>подразумевает, что сигнал изменяется аналогично физической величине, то есть </a:t>
            </a:r>
            <a:r>
              <a:rPr lang="ru-RU" sz="2000" b="1" dirty="0">
                <a:solidFill>
                  <a:srgbClr val="FF0000"/>
                </a:solidFill>
                <a:latin typeface="Georgia" panose="02040502050405020303" pitchFamily="18" charset="0"/>
              </a:rPr>
              <a:t>непрерывно</a:t>
            </a:r>
            <a:r>
              <a:rPr lang="ru-RU" sz="2000" b="1" dirty="0">
                <a:solidFill>
                  <a:srgbClr val="000000"/>
                </a:solidFill>
                <a:latin typeface="Georgia" panose="02040502050405020303" pitchFamily="18" charset="0"/>
              </a:rPr>
              <a:t>.</a:t>
            </a:r>
            <a:endParaRPr lang="ru-RU" sz="2000" b="1" dirty="0">
              <a:solidFill>
                <a:prstClr val="black"/>
              </a:solidFill>
              <a:latin typeface="Georgia" panose="02040502050405020303" pitchFamily="18" charset="0"/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456F958-4B67-4F63-BACE-C6E3FE08B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1F2D-404C-4C0C-AA02-09EE73A693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168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91877" y="159198"/>
            <a:ext cx="6096000" cy="615553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 w="76200">
            <a:solidFill>
              <a:srgbClr val="7030A0"/>
            </a:solidFill>
          </a:ln>
        </p:spPr>
        <p:txBody>
          <a:bodyPr>
            <a:spAutoFit/>
          </a:bodyPr>
          <a:lstStyle/>
          <a:p>
            <a:r>
              <a:rPr lang="ru-RU" sz="3400" b="1" dirty="0">
                <a:solidFill>
                  <a:srgbClr val="0070C0"/>
                </a:solidFill>
                <a:latin typeface="Georgia" panose="02040502050405020303" pitchFamily="18" charset="0"/>
              </a:rPr>
              <a:t>Аналоговая электроника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35231" y="149367"/>
            <a:ext cx="5237705" cy="1569660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Georgia" panose="02040502050405020303" pitchFamily="18" charset="0"/>
              </a:rPr>
              <a:t>В природе практически все сигналы - аналоговые, то есть они изменяются непрерывно в каких-то пределах.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91877" y="951116"/>
            <a:ext cx="4882949" cy="707886"/>
          </a:xfrm>
          <a:prstGeom prst="rect">
            <a:avLst/>
          </a:prstGeom>
          <a:solidFill>
            <a:schemeClr val="bg1"/>
          </a:solidFill>
          <a:ln w="762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7030A0"/>
                </a:solidFill>
                <a:latin typeface="Georgia" panose="02040502050405020303" pitchFamily="18" charset="0"/>
              </a:rPr>
              <a:t>Поэтому первые электронные </a:t>
            </a:r>
            <a:endParaRPr lang="en-US" sz="2000" b="1" dirty="0">
              <a:solidFill>
                <a:srgbClr val="7030A0"/>
              </a:solidFill>
              <a:latin typeface="Georgia" panose="02040502050405020303" pitchFamily="18" charset="0"/>
            </a:endParaRPr>
          </a:p>
          <a:p>
            <a:r>
              <a:rPr lang="ru-RU" sz="2000" b="1" dirty="0">
                <a:solidFill>
                  <a:srgbClr val="7030A0"/>
                </a:solidFill>
                <a:latin typeface="Georgia" panose="02040502050405020303" pitchFamily="18" charset="0"/>
              </a:rPr>
              <a:t>устройства были аналоговыми</a:t>
            </a:r>
            <a:r>
              <a:rPr lang="ru-RU" sz="2000" dirty="0">
                <a:solidFill>
                  <a:srgbClr val="7030A0"/>
                </a:solidFill>
                <a:latin typeface="Georgia" panose="02040502050405020303" pitchFamily="18" charset="0"/>
              </a:rPr>
              <a:t>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600731" y="2773655"/>
            <a:ext cx="4711579" cy="1200329"/>
          </a:xfrm>
          <a:prstGeom prst="rect">
            <a:avLst/>
          </a:prstGeom>
          <a:solidFill>
            <a:schemeClr val="bg1"/>
          </a:solidFill>
          <a:ln w="762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Georgia" panose="02040502050405020303" pitchFamily="18" charset="0"/>
              </a:rPr>
              <a:t>Аналоговый вольтметр с стрелочной индикацией (показаниями на экране).</a:t>
            </a:r>
          </a:p>
        </p:txBody>
      </p:sp>
      <p:cxnSp>
        <p:nvCxnSpPr>
          <p:cNvPr id="43" name="Скругленная соединительная линия 42"/>
          <p:cNvCxnSpPr/>
          <p:nvPr/>
        </p:nvCxnSpPr>
        <p:spPr>
          <a:xfrm>
            <a:off x="6055203" y="1828344"/>
            <a:ext cx="2730211" cy="198110"/>
          </a:xfrm>
          <a:prstGeom prst="curvedConnector3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Скругленная соединительная линия 44"/>
          <p:cNvCxnSpPr/>
          <p:nvPr/>
        </p:nvCxnSpPr>
        <p:spPr>
          <a:xfrm>
            <a:off x="8785414" y="2033720"/>
            <a:ext cx="1023871" cy="565658"/>
          </a:xfrm>
          <a:prstGeom prst="curvedConnector3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6336406" y="4996279"/>
            <a:ext cx="5551471" cy="1261884"/>
          </a:xfrm>
          <a:prstGeom prst="rect">
            <a:avLst/>
          </a:prstGeom>
          <a:solidFill>
            <a:schemeClr val="bg1"/>
          </a:solidFill>
          <a:ln w="762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Georgia" panose="02040502050405020303" pitchFamily="18" charset="0"/>
              </a:rPr>
              <a:t>Вольтметр - мультиметр с цифровой индикацией.</a:t>
            </a:r>
            <a:endParaRPr lang="en-US" sz="2400" b="1" dirty="0">
              <a:solidFill>
                <a:srgbClr val="7030A0"/>
              </a:solidFill>
              <a:latin typeface="Georgia" panose="02040502050405020303" pitchFamily="18" charset="0"/>
            </a:endParaRPr>
          </a:p>
          <a:p>
            <a:r>
              <a:rPr lang="ru-RU" sz="2800" b="1" dirty="0">
                <a:solidFill>
                  <a:srgbClr val="FF0000"/>
                </a:solidFill>
                <a:latin typeface="Georgia" panose="02040502050405020303" pitchFamily="18" charset="0"/>
              </a:rPr>
              <a:t>(дискретной-прерывистой)</a:t>
            </a:r>
          </a:p>
        </p:txBody>
      </p:sp>
      <p:cxnSp>
        <p:nvCxnSpPr>
          <p:cNvPr id="51" name="Скругленная соединительная линия 50"/>
          <p:cNvCxnSpPr/>
          <p:nvPr/>
        </p:nvCxnSpPr>
        <p:spPr>
          <a:xfrm rot="10800000">
            <a:off x="8558716" y="4585394"/>
            <a:ext cx="1198412" cy="286723"/>
          </a:xfrm>
          <a:prstGeom prst="curvedConnector3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Скругленная соединительная линия 52"/>
          <p:cNvCxnSpPr/>
          <p:nvPr/>
        </p:nvCxnSpPr>
        <p:spPr>
          <a:xfrm rot="10800000" flipV="1">
            <a:off x="6055203" y="4572269"/>
            <a:ext cx="2506000" cy="148915"/>
          </a:xfrm>
          <a:prstGeom prst="curvedConnector3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5" name="Рисунок 5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984" y="2026454"/>
            <a:ext cx="5728219" cy="4593287"/>
          </a:xfrm>
          <a:prstGeom prst="rect">
            <a:avLst/>
          </a:prstGeom>
          <a:ln>
            <a:solidFill>
              <a:srgbClr val="0070C0"/>
            </a:solidFill>
          </a:ln>
        </p:spPr>
      </p:pic>
      <p:cxnSp>
        <p:nvCxnSpPr>
          <p:cNvPr id="57" name="Скругленная соединительная линия 56"/>
          <p:cNvCxnSpPr/>
          <p:nvPr/>
        </p:nvCxnSpPr>
        <p:spPr>
          <a:xfrm rot="16200000" flipH="1">
            <a:off x="580896" y="2049313"/>
            <a:ext cx="866629" cy="534473"/>
          </a:xfrm>
          <a:prstGeom prst="curvedConnector3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Скругленная соединительная линия 65"/>
          <p:cNvCxnSpPr/>
          <p:nvPr/>
        </p:nvCxnSpPr>
        <p:spPr>
          <a:xfrm rot="10800000" flipV="1">
            <a:off x="746973" y="1828343"/>
            <a:ext cx="5308230" cy="54891"/>
          </a:xfrm>
          <a:prstGeom prst="curvedConnector3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Скругленная соединительная линия 68"/>
          <p:cNvCxnSpPr/>
          <p:nvPr/>
        </p:nvCxnSpPr>
        <p:spPr>
          <a:xfrm rot="10800000" flipV="1">
            <a:off x="9066727" y="1521951"/>
            <a:ext cx="1481071" cy="575905"/>
          </a:xfrm>
          <a:prstGeom prst="curvedConnector3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D627EA59-F958-4311-B879-81A48E815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1F2D-404C-4C0C-AA02-09EE73A693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510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29481" y="232193"/>
            <a:ext cx="7964040" cy="86177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 w="76200">
            <a:solidFill>
              <a:srgbClr val="7030A0"/>
            </a:solidFill>
          </a:ln>
        </p:spPr>
        <p:txBody>
          <a:bodyPr wrap="none">
            <a:spAutoFit/>
          </a:bodyPr>
          <a:lstStyle/>
          <a:p>
            <a:pPr algn="ctr">
              <a:lnSpc>
                <a:spcPts val="3000"/>
              </a:lnSpc>
            </a:pPr>
            <a:r>
              <a:rPr lang="ru-RU" sz="3200" b="1" dirty="0">
                <a:solidFill>
                  <a:srgbClr val="0070C0"/>
                </a:solidFill>
                <a:latin typeface="Georgia" panose="02040502050405020303" pitchFamily="18" charset="0"/>
              </a:rPr>
              <a:t>Отличия </a:t>
            </a:r>
          </a:p>
          <a:p>
            <a:pPr algn="ctr">
              <a:lnSpc>
                <a:spcPts val="3000"/>
              </a:lnSpc>
            </a:pPr>
            <a:r>
              <a:rPr lang="ru-RU" sz="3200" b="1" dirty="0">
                <a:solidFill>
                  <a:srgbClr val="0070C0"/>
                </a:solidFill>
                <a:latin typeface="Georgia" panose="02040502050405020303" pitchFamily="18" charset="0"/>
              </a:rPr>
              <a:t>аналогового сигнала от цифрового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402174" y="1295500"/>
            <a:ext cx="5216802" cy="1061829"/>
          </a:xfrm>
          <a:prstGeom prst="rect">
            <a:avLst/>
          </a:prstGeom>
          <a:solidFill>
            <a:schemeClr val="bg1"/>
          </a:solidFill>
          <a:ln w="762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2100" b="1" dirty="0">
                <a:solidFill>
                  <a:srgbClr val="7030A0"/>
                </a:solidFill>
                <a:latin typeface="Georgia" panose="02040502050405020303" pitchFamily="18" charset="0"/>
              </a:rPr>
              <a:t>Цифровой сигнал состоит из ограниченного набора координат (красные точки).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4546" y="1318472"/>
            <a:ext cx="4093614" cy="1061829"/>
          </a:xfrm>
          <a:prstGeom prst="rect">
            <a:avLst/>
          </a:prstGeom>
          <a:solidFill>
            <a:schemeClr val="bg1"/>
          </a:solidFill>
          <a:ln w="762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2100" b="1" dirty="0">
                <a:solidFill>
                  <a:srgbClr val="7030A0"/>
                </a:solidFill>
                <a:latin typeface="Georgia" panose="02040502050405020303" pitchFamily="18" charset="0"/>
              </a:rPr>
              <a:t>Аналоговый сигнал непрерывный во времени (голубая линия).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34546" y="3035629"/>
            <a:ext cx="2541712" cy="2354491"/>
          </a:xfrm>
          <a:prstGeom prst="rect">
            <a:avLst/>
          </a:prstGeom>
          <a:solidFill>
            <a:schemeClr val="bg1"/>
          </a:solidFill>
          <a:ln w="762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2100" b="1" dirty="0">
                <a:solidFill>
                  <a:srgbClr val="7030A0"/>
                </a:solidFill>
                <a:latin typeface="Georgia" panose="02040502050405020303" pitchFamily="18" charset="0"/>
              </a:rPr>
              <a:t>Любой отрезок аналогового сигнала состоит из бесконечного количества координат.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825486" y="2881740"/>
            <a:ext cx="2976997" cy="2677656"/>
          </a:xfrm>
          <a:prstGeom prst="rect">
            <a:avLst/>
          </a:prstGeom>
          <a:solidFill>
            <a:schemeClr val="bg1"/>
          </a:solidFill>
          <a:ln w="762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2100" b="1" dirty="0">
                <a:solidFill>
                  <a:srgbClr val="7030A0"/>
                </a:solidFill>
                <a:latin typeface="Georgia" panose="02040502050405020303" pitchFamily="18" charset="0"/>
              </a:rPr>
              <a:t>У цифрового сигнала координаты по горизонтальной оси расположены через равные промежутки времени.</a:t>
            </a:r>
            <a:r>
              <a:rPr lang="ru-RU" sz="2100" i="1" dirty="0">
                <a:solidFill>
                  <a:srgbClr val="7030A0"/>
                </a:solidFill>
                <a:latin typeface="Georgia" panose="02040502050405020303" pitchFamily="18" charset="0"/>
              </a:rPr>
              <a:t> </a:t>
            </a:r>
            <a:endParaRPr lang="ru-RU" sz="2100" dirty="0">
              <a:solidFill>
                <a:srgbClr val="7030A0"/>
              </a:solidFill>
              <a:latin typeface="Georgia" panose="02040502050405020303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l="1602" t="16476" r="1315" b="12054"/>
          <a:stretch/>
        </p:blipFill>
        <p:spPr>
          <a:xfrm>
            <a:off x="3050172" y="2581834"/>
            <a:ext cx="5501400" cy="3509873"/>
          </a:xfrm>
          <a:prstGeom prst="rect">
            <a:avLst/>
          </a:prstGeom>
          <a:ln w="76200">
            <a:solidFill>
              <a:srgbClr val="0070C0"/>
            </a:solidFill>
          </a:ln>
        </p:spPr>
      </p:pic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7C1B7FC2-2DED-470D-BAB4-B670A93A2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1F2D-404C-4C0C-AA02-09EE73A693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070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8796" y="127435"/>
            <a:ext cx="9841812" cy="87107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ru-RU" sz="3200" b="1" dirty="0">
                <a:solidFill>
                  <a:srgbClr val="7030A0"/>
                </a:solidFill>
                <a:latin typeface="Georgia" panose="02040502050405020303" pitchFamily="18" charset="0"/>
              </a:rPr>
              <a:t>Пример аналогового сигнала</a:t>
            </a:r>
          </a:p>
          <a:p>
            <a:pPr algn="ctr">
              <a:lnSpc>
                <a:spcPts val="3000"/>
              </a:lnSpc>
            </a:pPr>
            <a:r>
              <a:rPr lang="ru-RU" sz="3200" b="1" dirty="0">
                <a:solidFill>
                  <a:srgbClr val="7030A0"/>
                </a:solidFill>
                <a:latin typeface="Georgia" panose="02040502050405020303" pitchFamily="18" charset="0"/>
              </a:rPr>
              <a:t>(передатчик и приемник)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6792" y="4368079"/>
            <a:ext cx="11045820" cy="2123658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2200" b="1" dirty="0">
                <a:solidFill>
                  <a:srgbClr val="002060"/>
                </a:solidFill>
                <a:latin typeface="Georgia" panose="02040502050405020303" pitchFamily="18" charset="0"/>
              </a:rPr>
              <a:t>2. Модулированный сигнал идет в передающую антенну</a:t>
            </a:r>
          </a:p>
          <a:p>
            <a:r>
              <a:rPr lang="ru-RU" sz="2200" b="1" dirty="0">
                <a:solidFill>
                  <a:srgbClr val="002060"/>
                </a:solidFill>
                <a:latin typeface="Georgia" panose="02040502050405020303" pitchFamily="18" charset="0"/>
              </a:rPr>
              <a:t>3. В виде электромагнитного сигнала поступает в приемную антенну и преобразуется в высокочастотный электрический сигнал.</a:t>
            </a:r>
          </a:p>
          <a:p>
            <a:r>
              <a:rPr lang="ru-RU" sz="2200" b="1" dirty="0">
                <a:solidFill>
                  <a:srgbClr val="002060"/>
                </a:solidFill>
                <a:latin typeface="Georgia" panose="02040502050405020303" pitchFamily="18" charset="0"/>
              </a:rPr>
              <a:t>4. В детекторе преобразуется в низкочастотный электрический сигнал (аналоговый).</a:t>
            </a:r>
          </a:p>
          <a:p>
            <a:r>
              <a:rPr lang="ru-RU" sz="2200" b="1" dirty="0">
                <a:solidFill>
                  <a:srgbClr val="002060"/>
                </a:solidFill>
                <a:latin typeface="Georgia" panose="02040502050405020303" pitchFamily="18" charset="0"/>
              </a:rPr>
              <a:t>5. Поступает в громкоговоритель и преобразуется в звуковой сигнал.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58275" y="1339988"/>
            <a:ext cx="2965525" cy="2462213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2200" b="1" dirty="0">
                <a:solidFill>
                  <a:srgbClr val="002060"/>
                </a:solidFill>
                <a:latin typeface="Georgia" panose="02040502050405020303" pitchFamily="18" charset="0"/>
              </a:rPr>
              <a:t>1.Звуковой сигнал (аналоговый) в микрофоне преобразуется в электрический сигнал  (аналоговый). 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5136" y="1194816"/>
            <a:ext cx="8010144" cy="2930800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667B61D-1895-42F2-8355-DDB250E91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1F2D-404C-4C0C-AA02-09EE73A693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7991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9861" y="120150"/>
            <a:ext cx="8659905" cy="58477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prstClr val="black"/>
                </a:solidFill>
                <a:latin typeface="Georgia" panose="02040502050405020303" pitchFamily="18" charset="0"/>
              </a:rPr>
              <a:t>Дискретизация аналоговых сигналов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16884" y="743058"/>
            <a:ext cx="7971417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prstClr val="black"/>
                </a:solidFill>
                <a:latin typeface="Georgia" panose="02040502050405020303" pitchFamily="18" charset="0"/>
              </a:rPr>
              <a:t>Как заменить аналоговый сигнал цифровым?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l="2938" r="984"/>
          <a:stretch/>
        </p:blipFill>
        <p:spPr>
          <a:xfrm>
            <a:off x="4756315" y="1280988"/>
            <a:ext cx="6960197" cy="3722844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sp>
        <p:nvSpPr>
          <p:cNvPr id="11" name="Прямоугольник 10"/>
          <p:cNvSpPr/>
          <p:nvPr/>
        </p:nvSpPr>
        <p:spPr>
          <a:xfrm>
            <a:off x="283283" y="1438491"/>
            <a:ext cx="4267202" cy="5016758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prstClr val="black"/>
                </a:solidFill>
              </a:rPr>
              <a:t>     </a:t>
            </a:r>
            <a:r>
              <a:rPr lang="ru-RU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Если в цепь микрофона, где ток является непрерывной функцией времени (Рис.1), встроить ключ и периодически замыкать его, то ток в цепи будет иметь вид узких импульсов с амплитудами, повторяющими форму непрерывного сигнала </a:t>
            </a:r>
          </a:p>
          <a:p>
            <a:r>
              <a:rPr lang="ru-RU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(Рис.2). </a:t>
            </a:r>
            <a:r>
              <a:rPr lang="ru-RU" sz="2000" b="1" dirty="0">
                <a:solidFill>
                  <a:srgbClr val="FF0000"/>
                </a:solidFill>
                <a:latin typeface="Georgia" panose="02040502050405020303" pitchFamily="18" charset="0"/>
              </a:rPr>
              <a:t>Дискретный сигнал</a:t>
            </a:r>
            <a:r>
              <a:rPr lang="ru-RU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.</a:t>
            </a:r>
          </a:p>
          <a:p>
            <a:r>
              <a:rPr lang="ru-RU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      Интервал времени,  через который отсчитываются значения непрерывного сигнала, называется </a:t>
            </a:r>
            <a:r>
              <a:rPr lang="ru-RU" sz="2000" b="1" dirty="0">
                <a:solidFill>
                  <a:srgbClr val="FF0000"/>
                </a:solidFill>
                <a:latin typeface="Georgia" panose="02040502050405020303" pitchFamily="18" charset="0"/>
              </a:rPr>
              <a:t>интервалом дискретизации</a:t>
            </a:r>
            <a:r>
              <a:rPr lang="ru-RU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72230" y="5185663"/>
            <a:ext cx="6328366" cy="1384995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2100" b="1" dirty="0">
                <a:solidFill>
                  <a:srgbClr val="002060"/>
                </a:solidFill>
                <a:latin typeface="Georgia" panose="02040502050405020303" pitchFamily="18" charset="0"/>
              </a:rPr>
              <a:t>Цифровой  сигнал не может принимать промежуточные значения, а только определенные (количество значений вертикальных шагов сетки).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51FEBC23-41AE-40AC-A087-B3EDE8CD5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1F2D-404C-4C0C-AA02-09EE73A693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2564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766" y="169971"/>
            <a:ext cx="10058399" cy="107721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7030A0"/>
                </a:solidFill>
                <a:latin typeface="Georgia" panose="02040502050405020303" pitchFamily="18" charset="0"/>
              </a:rPr>
              <a:t>Электронная блок-схема преобразования аналоговых сигналов в цифровые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563" y="1417877"/>
            <a:ext cx="9962803" cy="5073864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03A166E4-7881-456D-9A96-59AF31BF5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1F2D-404C-4C0C-AA02-09EE73A693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2259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17976" y="176691"/>
            <a:ext cx="8475397" cy="58477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7030A0"/>
                </a:solidFill>
                <a:latin typeface="Georgia" panose="02040502050405020303" pitchFamily="18" charset="0"/>
              </a:rPr>
              <a:t>Аналоговая и цифровая электроника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49434" y="851562"/>
            <a:ext cx="5447832" cy="138499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100" b="1" dirty="0">
                <a:solidFill>
                  <a:srgbClr val="002060"/>
                </a:solidFill>
                <a:latin typeface="Georgia" panose="02040502050405020303" pitchFamily="18" charset="0"/>
              </a:rPr>
              <a:t>Аналоговая электроника изучает устройства, формирующие и обрабатывающие непрерывные во времени (аналоговые) сигналы.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33166" y="851562"/>
            <a:ext cx="5459864" cy="10618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100" b="1" dirty="0">
                <a:solidFill>
                  <a:srgbClr val="002060"/>
                </a:solidFill>
                <a:latin typeface="Georgia" panose="02040502050405020303" pitchFamily="18" charset="0"/>
              </a:rPr>
              <a:t>Цифровая электроника использует дискретные во времени (цифровые) сигналы.</a:t>
            </a:r>
            <a:endParaRPr lang="ru-RU" sz="2100" dirty="0">
              <a:solidFill>
                <a:srgbClr val="00206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222" y="2326653"/>
            <a:ext cx="5778256" cy="3951689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5675" y="2326654"/>
            <a:ext cx="5739101" cy="3951689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21595E1-BE2D-45AD-A1AF-5D74A4A26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1F2D-404C-4C0C-AA02-09EE73A693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8553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803</Words>
  <Application>Microsoft Office PowerPoint</Application>
  <PresentationFormat>Широкоэкранный</PresentationFormat>
  <Paragraphs>94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25" baseType="lpstr">
      <vt:lpstr>Arial</vt:lpstr>
      <vt:lpstr>Arial Black</vt:lpstr>
      <vt:lpstr>Calibri</vt:lpstr>
      <vt:lpstr>Calibri Light</vt:lpstr>
      <vt:lpstr>Georgia</vt:lpstr>
      <vt:lpstr>lucida grande</vt:lpstr>
      <vt:lpstr>Open Sans</vt:lpstr>
      <vt:lpstr>Times New Roman</vt:lpstr>
      <vt:lpstr>Times New Roman, serif</vt:lpstr>
      <vt:lpstr>Wingdings</vt:lpstr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 Скворцов</dc:creator>
  <cp:lastModifiedBy>Naila2410@yandex.ru</cp:lastModifiedBy>
  <cp:revision>11</cp:revision>
  <dcterms:created xsi:type="dcterms:W3CDTF">2020-03-15T08:24:39Z</dcterms:created>
  <dcterms:modified xsi:type="dcterms:W3CDTF">2022-01-28T11:55:42Z</dcterms:modified>
</cp:coreProperties>
</file>