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74" r:id="rId3"/>
    <p:sldId id="265" r:id="rId4"/>
    <p:sldId id="266" r:id="rId5"/>
    <p:sldId id="257" r:id="rId6"/>
    <p:sldId id="258" r:id="rId7"/>
    <p:sldId id="259" r:id="rId8"/>
    <p:sldId id="260" r:id="rId9"/>
    <p:sldId id="261" r:id="rId10"/>
    <p:sldId id="271" r:id="rId11"/>
    <p:sldId id="273" r:id="rId12"/>
    <p:sldId id="264" r:id="rId13"/>
    <p:sldId id="272" r:id="rId14"/>
    <p:sldId id="275" r:id="rId15"/>
    <p:sldId id="277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35443"/>
    <a:srgbClr val="000099"/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7D9D26-BA64-4370-A465-F8B66AB8056C}" type="datetimeFigureOut">
              <a:rPr lang="ru-RU" smtClean="0"/>
              <a:t>29.02.2016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1B2C49-ADA1-453C-9109-45F13D8704E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B2C49-ADA1-453C-9109-45F13D8704EE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B2C49-ADA1-453C-9109-45F13D8704EE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B2C49-ADA1-453C-9109-45F13D8704EE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B2C49-ADA1-453C-9109-45F13D8704EE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B2C49-ADA1-453C-9109-45F13D8704EE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B2C49-ADA1-453C-9109-45F13D8704EE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B2C49-ADA1-453C-9109-45F13D8704EE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B2C49-ADA1-453C-9109-45F13D8704EE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B2C49-ADA1-453C-9109-45F13D8704EE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B2C49-ADA1-453C-9109-45F13D8704EE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B2C49-ADA1-453C-9109-45F13D8704EE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B2C49-ADA1-453C-9109-45F13D8704EE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B2C49-ADA1-453C-9109-45F13D8704EE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B2C49-ADA1-453C-9109-45F13D8704EE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B2C49-ADA1-453C-9109-45F13D8704EE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DA13756-D9D8-4384-A976-8DAC6111AE35}" type="datetimeFigureOut">
              <a:rPr lang="ru-RU"/>
              <a:pPr>
                <a:defRPr/>
              </a:pPr>
              <a:t>29.02.2016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B966047-F86E-4278-AF69-FA30982946E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 advTm="1297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A2109-0260-4F93-8058-CD900CCAFC24}" type="datetimeFigureOut">
              <a:rPr lang="ru-RU"/>
              <a:pPr>
                <a:defRPr/>
              </a:pPr>
              <a:t>29.02.2016</a:t>
            </a:fld>
            <a:endParaRPr lang="ru-RU" dirty="0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D6F32-5E6D-43FD-9D8E-2EDB57ADFB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 advTm="1297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B7347-68B4-4626-B152-DEA06C58EFF7}" type="datetimeFigureOut">
              <a:rPr lang="ru-RU"/>
              <a:pPr>
                <a:defRPr/>
              </a:pPr>
              <a:t>29.02.2016</a:t>
            </a:fld>
            <a:endParaRPr lang="ru-RU" dirty="0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9B6EC-25E8-46E8-AFBE-087EC2A3BA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 advTm="1297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76E4F-F072-43A3-B8CC-0C783D42CDBE}" type="datetimeFigureOut">
              <a:rPr lang="ru-RU"/>
              <a:pPr>
                <a:defRPr/>
              </a:pPr>
              <a:t>29.02.2016</a:t>
            </a:fld>
            <a:endParaRPr lang="ru-RU" dirty="0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56974-C6ED-4E46-B3A0-79BA361D95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 advTm="1297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B855DBD-E765-49A7-B23B-3700847AFCB8}" type="datetimeFigureOut">
              <a:rPr lang="ru-RU"/>
              <a:pPr>
                <a:defRPr/>
              </a:pPr>
              <a:t>29.02.2016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A3ABED-E5A1-4AE7-9EDC-718AEF92C32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 advTm="1297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57D3E-F161-4860-80AC-5F1FC58D9425}" type="datetimeFigureOut">
              <a:rPr lang="ru-RU"/>
              <a:pPr>
                <a:defRPr/>
              </a:pPr>
              <a:t>29.02.2016</a:t>
            </a:fld>
            <a:endParaRPr lang="ru-RU" dirty="0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BE3B9-0210-40FD-A848-A81CB70EF54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 advTm="1297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9F017-2683-4B3D-B82A-821DE15A18A5}" type="datetimeFigureOut">
              <a:rPr lang="ru-RU"/>
              <a:pPr>
                <a:defRPr/>
              </a:pPr>
              <a:t>29.02.2016</a:t>
            </a:fld>
            <a:endParaRPr lang="ru-RU" dirty="0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B8B011-114E-4F84-9318-9467BFDC22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 advTm="1297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789F9-A044-4A5E-860B-1F86ACF77D7B}" type="datetimeFigureOut">
              <a:rPr lang="ru-RU"/>
              <a:pPr>
                <a:defRPr/>
              </a:pPr>
              <a:t>29.02.2016</a:t>
            </a:fld>
            <a:endParaRPr lang="ru-RU" dirty="0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8A204-2927-42FD-A412-2657392334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 advTm="1297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A3C643-7F45-421E-AFF5-5F6E6E668214}" type="datetimeFigureOut">
              <a:rPr lang="ru-RU"/>
              <a:pPr>
                <a:defRPr/>
              </a:pPr>
              <a:t>29.02.2016</a:t>
            </a:fld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DAD66BF-B179-4960-AFF1-5B3E372E81A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 advTm="1297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361C6-CD94-4F4B-B059-63A399498D8D}" type="datetimeFigureOut">
              <a:rPr lang="ru-RU"/>
              <a:pPr>
                <a:defRPr/>
              </a:pPr>
              <a:t>29.02.2016</a:t>
            </a:fld>
            <a:endParaRPr lang="ru-RU" dirty="0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EC29D-7C03-4BDE-A90F-C627B6054A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 advTm="1297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672DA3-5DB1-411F-B393-ED9A3D23890B}" type="datetimeFigureOut">
              <a:rPr lang="ru-RU"/>
              <a:pPr>
                <a:defRPr/>
              </a:pPr>
              <a:t>29.02.2016</a:t>
            </a:fld>
            <a:endParaRPr lang="ru-RU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19C2329-DF11-47E8-A29D-03AACFEB20C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 advTm="1297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1E3DB0D-ECB0-4A9C-9945-7C3FA130DA36}" type="datetimeFigureOut">
              <a:rPr lang="ru-RU"/>
              <a:pPr>
                <a:defRPr/>
              </a:pPr>
              <a:t>29.02.2016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B1F393FD-3BD0-4399-A406-4E4C8BFA10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78" r:id="rId2"/>
    <p:sldLayoutId id="2147483786" r:id="rId3"/>
    <p:sldLayoutId id="2147483779" r:id="rId4"/>
    <p:sldLayoutId id="2147483780" r:id="rId5"/>
    <p:sldLayoutId id="2147483781" r:id="rId6"/>
    <p:sldLayoutId id="2147483787" r:id="rId7"/>
    <p:sldLayoutId id="2147483782" r:id="rId8"/>
    <p:sldLayoutId id="2147483788" r:id="rId9"/>
    <p:sldLayoutId id="2147483783" r:id="rId10"/>
    <p:sldLayoutId id="2147483784" r:id="rId11"/>
  </p:sldLayoutIdLst>
  <p:transition spd="med" advTm="1297">
    <p:wipe dir="r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8E49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E49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E49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E49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8E49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E49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E49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E49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E49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5194FF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5194FF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FF3326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404813"/>
            <a:ext cx="6786563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Тема занятия:</a:t>
            </a:r>
            <a:endParaRPr lang="ru-RU" sz="40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684213" y="2060575"/>
            <a:ext cx="6767512" cy="1744663"/>
          </a:xfrm>
        </p:spPr>
        <p:txBody>
          <a:bodyPr>
            <a:normAutofit fontScale="70000" lnSpcReduction="20000"/>
          </a:bodyPr>
          <a:lstStyle/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sz="4500" b="1" dirty="0" smtClean="0">
                <a:solidFill>
                  <a:srgbClr val="FF8E4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Игровая зависимость</a:t>
            </a:r>
            <a:endParaRPr lang="ru-RU" sz="4500" b="1" dirty="0" smtClean="0">
              <a:solidFill>
                <a:schemeClr val="accent1"/>
              </a:solidFill>
              <a:latin typeface="Arial" charset="0"/>
            </a:endParaRPr>
          </a:p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endParaRPr lang="ru-RU" sz="4500" b="1" dirty="0" smtClean="0">
              <a:solidFill>
                <a:schemeClr val="accent1"/>
              </a:solidFill>
              <a:latin typeface="Arial" charset="0"/>
            </a:endParaRPr>
          </a:p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sz="4500" b="1" dirty="0" smtClean="0">
                <a:solidFill>
                  <a:schemeClr val="accent1"/>
                </a:solidFill>
              </a:rPr>
              <a:t>и 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ru-RU" sz="4500" b="1" dirty="0" smtClean="0">
              <a:solidFill>
                <a:schemeClr val="accent1"/>
              </a:solidFill>
            </a:endParaRPr>
          </a:p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sz="4500" b="1" dirty="0" smtClean="0">
                <a:solidFill>
                  <a:schemeClr val="accent1"/>
                </a:solidFill>
              </a:rPr>
              <a:t>здоровье</a:t>
            </a:r>
          </a:p>
        </p:txBody>
      </p:sp>
    </p:spTree>
  </p:cSld>
  <p:clrMapOvr>
    <a:masterClrMapping/>
  </p:clrMapOvr>
  <p:transition spd="med" advClick="0" advTm="1000">
    <p:wipe dir="r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 descr="mind.jpg"/>
          <p:cNvPicPr>
            <a:picLocks noGrp="1" noChangeAspect="1"/>
          </p:cNvPicPr>
          <p:nvPr isPhoto="1"/>
        </p:nvPicPr>
        <p:blipFill>
          <a:blip r:embed="rId4"/>
          <a:srcRect/>
          <a:stretch>
            <a:fillRect/>
          </a:stretch>
        </p:blipFill>
        <p:spPr bwMode="auto">
          <a:xfrm>
            <a:off x="214313" y="285750"/>
            <a:ext cx="8736012" cy="62865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5643563" y="285750"/>
            <a:ext cx="3286125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solidFill>
                  <a:srgbClr val="CC0000"/>
                </a:solidFill>
              </a:rPr>
              <a:t>3-я стадия игромании</a:t>
            </a:r>
            <a:r>
              <a:rPr lang="ru-RU" sz="3600">
                <a:solidFill>
                  <a:srgbClr val="CC0000"/>
                </a:solidFill>
              </a:rPr>
              <a:t> </a:t>
            </a:r>
          </a:p>
          <a:p>
            <a:pPr algn="just"/>
            <a:r>
              <a:rPr lang="ru-RU"/>
              <a:t>- На этой стадии игровая зависимость столь сильна, что борьбы мотивов уже нет. Вся жизнь сводится к игре. Игроман готов играть ежедневно и неограниченное время, в перерывах между игрой он живет в игровых фантазиях. </a:t>
            </a:r>
          </a:p>
        </p:txBody>
      </p:sp>
      <p:sp>
        <p:nvSpPr>
          <p:cNvPr id="14340" name="Содержимое 5"/>
          <p:cNvSpPr>
            <a:spLocks noGrp="1"/>
          </p:cNvSpPr>
          <p:nvPr>
            <p:ph sz="half" idx="2"/>
          </p:nvPr>
        </p:nvSpPr>
        <p:spPr>
          <a:xfrm>
            <a:off x="0" y="3714750"/>
            <a:ext cx="4646613" cy="2714625"/>
          </a:xfrm>
        </p:spPr>
        <p:txBody>
          <a:bodyPr/>
          <a:lstStyle/>
          <a:p>
            <a:pPr algn="just"/>
            <a:r>
              <a:rPr lang="ru-RU" sz="1800" smtClean="0"/>
              <a:t>Деньги воспринимаются как символ игры. Укорачивается период воздержания и увеличивается продолжительность игры. Желание играть практически неодолимо. Цель игры - сама игра, несмотря ни на большие долги, ни на возможность проигрыша.</a:t>
            </a:r>
          </a:p>
        </p:txBody>
      </p:sp>
    </p:spTree>
  </p:cSld>
  <p:clrMapOvr>
    <a:masterClrMapping/>
  </p:clrMapOvr>
  <p:transition spd="med" advTm="1297">
    <p:wipe dir="r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/>
          </p:cNvSpPr>
          <p:nvPr/>
        </p:nvSpPr>
        <p:spPr>
          <a:xfrm>
            <a:off x="285750" y="1714500"/>
            <a:ext cx="6572250" cy="442912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265176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/>
            </a:pPr>
            <a:r>
              <a:rPr lang="ru-RU" sz="2800" dirty="0">
                <a:latin typeface="+mn-lt"/>
              </a:rPr>
              <a:t>- степень опасности поведения для самого человека и его окружения, </a:t>
            </a:r>
          </a:p>
          <a:p>
            <a:pPr marL="265176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/>
            </a:pPr>
            <a:r>
              <a:rPr lang="ru-RU" sz="2800" dirty="0">
                <a:latin typeface="+mn-lt"/>
              </a:rPr>
              <a:t>- глубина вовлеченности в игру и способность отказаться от неё, </a:t>
            </a:r>
          </a:p>
          <a:p>
            <a:pPr marL="265176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/>
            </a:pPr>
            <a:r>
              <a:rPr lang="ru-RU" sz="2800" dirty="0">
                <a:latin typeface="+mn-lt"/>
              </a:rPr>
              <a:t>- неспособность самостоятельно справиться с тягой к игре, </a:t>
            </a:r>
          </a:p>
          <a:p>
            <a:pPr marL="265176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/>
            </a:pPr>
            <a:r>
              <a:rPr lang="ru-RU" sz="2800" dirty="0">
                <a:latin typeface="+mn-lt"/>
              </a:rPr>
              <a:t>- неадекватная оценка своего пристрастия, стремление его скрыть, лживость и утаивание затрат и как следствие –</a:t>
            </a:r>
          </a:p>
          <a:p>
            <a:pPr marL="265176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latin typeface="+mn-lt"/>
              </a:rPr>
              <a:t>  социальная, психическая или </a:t>
            </a:r>
          </a:p>
          <a:p>
            <a:pPr marL="265176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800" dirty="0">
                <a:latin typeface="+mn-lt"/>
              </a:rPr>
              <a:t>  соматическая    </a:t>
            </a:r>
            <a:r>
              <a:rPr lang="ru-RU" sz="2800" dirty="0" err="1">
                <a:latin typeface="+mn-lt"/>
              </a:rPr>
              <a:t>дезадаптация</a:t>
            </a:r>
            <a:r>
              <a:rPr lang="ru-RU" sz="2800" dirty="0">
                <a:latin typeface="+mn-lt"/>
              </a:rPr>
              <a:t>. </a:t>
            </a:r>
          </a:p>
          <a:p>
            <a:pPr marL="265176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/>
            </a:pPr>
            <a:endParaRPr lang="ru-RU" sz="2800" dirty="0">
              <a:latin typeface="+mn-lt"/>
            </a:endParaRPr>
          </a:p>
          <a:p>
            <a:pPr marL="265176" indent="-265176" fontAlgn="auto"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v"/>
              <a:defRPr/>
            </a:pPr>
            <a:endParaRPr lang="ru-RU" sz="2800" dirty="0"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50825" y="476250"/>
            <a:ext cx="7915275" cy="1255713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зависимость от азартного </a:t>
            </a:r>
            <a:r>
              <a:rPr lang="ru-RU" sz="2800" i="1" dirty="0" err="1" smtClean="0">
                <a:solidFill>
                  <a:schemeClr val="accent1">
                    <a:lumMod val="75000"/>
                  </a:schemeClr>
                </a:solidFill>
              </a:rPr>
              <a:t>поведенияопределяется</a:t>
            </a:r>
            <a:r>
              <a:rPr lang="ru-RU" sz="2800" i="1" dirty="0" smtClean="0">
                <a:solidFill>
                  <a:schemeClr val="accent1">
                    <a:lumMod val="75000"/>
                  </a:schemeClr>
                </a:solidFill>
              </a:rPr>
              <a:t> несколькими факторами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: 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6388" name="Picture 6" descr="j043930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1468" t="22958" r="3868" b="12779"/>
          <a:stretch>
            <a:fillRect/>
          </a:stretch>
        </p:blipFill>
        <p:spPr bwMode="auto">
          <a:xfrm>
            <a:off x="6588125" y="593725"/>
            <a:ext cx="230505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297">
    <p:wipe dir="r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188" y="0"/>
            <a:ext cx="7416800" cy="194468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i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Последствия игровой зависимости.</a:t>
            </a:r>
            <a:endParaRPr lang="ru-RU" sz="32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68313" y="2205038"/>
            <a:ext cx="4608512" cy="3409950"/>
          </a:xfrm>
        </p:spPr>
        <p:txBody>
          <a:bodyPr/>
          <a:lstStyle/>
          <a:p>
            <a:pPr algn="just" eaLnBrk="1" hangingPunct="1">
              <a:buClr>
                <a:srgbClr val="CC0000"/>
              </a:buClr>
              <a:buSzPct val="130000"/>
              <a:buFont typeface="Wingdings 2" pitchFamily="18" charset="2"/>
              <a:buChar char="F"/>
            </a:pPr>
            <a:r>
              <a:rPr lang="ru-RU" smtClean="0"/>
              <a:t>Деградация личности.</a:t>
            </a:r>
          </a:p>
          <a:p>
            <a:pPr algn="just" eaLnBrk="1" hangingPunct="1">
              <a:buClr>
                <a:srgbClr val="CC0000"/>
              </a:buClr>
              <a:buSzPct val="130000"/>
              <a:buFont typeface="Wingdings 2" pitchFamily="18" charset="2"/>
              <a:buNone/>
            </a:pPr>
            <a:r>
              <a:rPr lang="ru-RU" sz="1200" smtClean="0"/>
              <a:t> </a:t>
            </a:r>
          </a:p>
          <a:p>
            <a:pPr algn="just" eaLnBrk="1" hangingPunct="1">
              <a:buClr>
                <a:srgbClr val="CC0000"/>
              </a:buClr>
              <a:buSzPct val="130000"/>
              <a:buFont typeface="Wingdings 2" pitchFamily="18" charset="2"/>
              <a:buChar char="F"/>
            </a:pPr>
            <a:r>
              <a:rPr lang="ru-RU" smtClean="0"/>
              <a:t> Большой денежный долг.</a:t>
            </a:r>
          </a:p>
          <a:p>
            <a:pPr algn="just" eaLnBrk="1" hangingPunct="1">
              <a:buClr>
                <a:srgbClr val="CC0000"/>
              </a:buClr>
              <a:buSzPct val="130000"/>
              <a:buFont typeface="Wingdings 2" pitchFamily="18" charset="2"/>
              <a:buChar char="F"/>
            </a:pPr>
            <a:endParaRPr lang="ru-RU" sz="1000" smtClean="0"/>
          </a:p>
          <a:p>
            <a:pPr algn="just" eaLnBrk="1" hangingPunct="1">
              <a:buClr>
                <a:srgbClr val="CC0000"/>
              </a:buClr>
              <a:buSzPct val="130000"/>
              <a:buFont typeface="Wingdings 2" pitchFamily="18" charset="2"/>
              <a:buChar char="F"/>
            </a:pPr>
            <a:r>
              <a:rPr lang="ru-RU" smtClean="0"/>
              <a:t>Распад семьи.</a:t>
            </a:r>
          </a:p>
          <a:p>
            <a:pPr algn="just" eaLnBrk="1" hangingPunct="1">
              <a:buClr>
                <a:srgbClr val="CC0000"/>
              </a:buClr>
              <a:buSzPct val="130000"/>
              <a:buFont typeface="Wingdings 2" pitchFamily="18" charset="2"/>
              <a:buChar char="F"/>
            </a:pPr>
            <a:endParaRPr lang="ru-RU" sz="1000" smtClean="0"/>
          </a:p>
          <a:p>
            <a:pPr algn="just" eaLnBrk="1" hangingPunct="1">
              <a:buClr>
                <a:srgbClr val="CC0000"/>
              </a:buClr>
              <a:buSzPct val="130000"/>
              <a:buFont typeface="Wingdings 2" pitchFamily="18" charset="2"/>
              <a:buChar char="F"/>
            </a:pPr>
            <a:r>
              <a:rPr lang="ru-RU" smtClean="0"/>
              <a:t> Потеря друзей.</a:t>
            </a:r>
          </a:p>
          <a:p>
            <a:pPr algn="just" eaLnBrk="1" hangingPunct="1">
              <a:buClr>
                <a:srgbClr val="CC0000"/>
              </a:buClr>
              <a:buSzPct val="130000"/>
              <a:buFont typeface="Wingdings 2" pitchFamily="18" charset="2"/>
              <a:buNone/>
            </a:pPr>
            <a:r>
              <a:rPr lang="ru-RU" sz="1000" smtClean="0"/>
              <a:t> </a:t>
            </a:r>
          </a:p>
          <a:p>
            <a:pPr algn="just" eaLnBrk="1" hangingPunct="1">
              <a:buClr>
                <a:srgbClr val="CC0000"/>
              </a:buClr>
              <a:buSzPct val="130000"/>
              <a:buFont typeface="Wingdings 2" pitchFamily="18" charset="2"/>
              <a:buChar char="F"/>
            </a:pPr>
            <a:r>
              <a:rPr lang="ru-RU" smtClean="0"/>
              <a:t> Потеря социального статуса.</a:t>
            </a:r>
          </a:p>
          <a:p>
            <a:pPr eaLnBrk="1" hangingPunct="1"/>
            <a:endParaRPr lang="ru-RU" smtClean="0"/>
          </a:p>
        </p:txBody>
      </p:sp>
      <p:pic>
        <p:nvPicPr>
          <p:cNvPr id="17412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7400" y="2095500"/>
            <a:ext cx="28765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297">
    <p:wipe dir="r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627313" y="476250"/>
            <a:ext cx="5756275" cy="54737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ru-RU" sz="2000" smtClean="0"/>
              <a:t>Запомните главное - путь излечение от гемблинга не связан с разубеждением во взглядах, теоретические и религиозные споры не только не помогут, а скорее помешают, тем более что родственники редко являются специалистами в игровом бизнесе и теории вероятности. Но даже если они специалисты, парадокс в том, что зависимый их не послушает, поскольку он сам не специалист, а запутавшийся, недоверчивый и настороженный человек. К тому же споры подстегнут интерес к поиску "других систем выигрыша" и новых "доказательств" своей правоты (вот выиграю, и Вы все увидите как я прав, а ещё и спасибо скажете</a:t>
            </a:r>
            <a:r>
              <a:rPr lang="en-US" sz="2000" smtClean="0"/>
              <a:t>)</a:t>
            </a:r>
            <a:r>
              <a:rPr lang="ru-RU" sz="2000" smtClean="0"/>
              <a:t>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600" smtClean="0"/>
              <a:t> </a:t>
            </a:r>
          </a:p>
          <a:p>
            <a:pPr eaLnBrk="1" hangingPunct="1">
              <a:lnSpc>
                <a:spcPct val="80000"/>
              </a:lnSpc>
            </a:pPr>
            <a:endParaRPr lang="ru-RU" sz="700" smtClean="0"/>
          </a:p>
        </p:txBody>
      </p:sp>
      <p:pic>
        <p:nvPicPr>
          <p:cNvPr id="18435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1628775"/>
            <a:ext cx="274320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297">
    <p:wipe dir="r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539750" y="530225"/>
            <a:ext cx="5688013" cy="5275263"/>
          </a:xfrm>
        </p:spPr>
        <p:txBody>
          <a:bodyPr/>
          <a:lstStyle/>
          <a:p>
            <a:pPr algn="just" eaLnBrk="1" hangingPunct="1"/>
            <a:r>
              <a:rPr lang="ru-RU" sz="2400" smtClean="0"/>
              <a:t>Игровая зависимость является психологической, поэтому и лечение надо осуществлять психологическими методами. Чтобы преодолеть игровую зависимость, человек должен переключиться в состояние, для которого стремление играть не характерно. </a:t>
            </a:r>
            <a:endParaRPr lang="ru-RU" smtClean="0"/>
          </a:p>
        </p:txBody>
      </p:sp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4188" t="11748" r="14000" b="48065"/>
          <a:stretch>
            <a:fillRect/>
          </a:stretch>
        </p:blipFill>
        <p:spPr bwMode="auto">
          <a:xfrm>
            <a:off x="6227763" y="692150"/>
            <a:ext cx="2484437" cy="2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4588" y="2781300"/>
            <a:ext cx="24130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4076700"/>
            <a:ext cx="3024187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575" y="3937000"/>
            <a:ext cx="3529013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297">
    <p:wipe dir="r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8" descr="www.yeniresim.com_-_Renkli_Papatyalar_5.jpg"/>
          <p:cNvPicPr>
            <a:picLocks noChangeAspect="1"/>
          </p:cNvPicPr>
          <p:nvPr isPhoto="1"/>
        </p:nvPicPr>
        <p:blipFill>
          <a:blip r:embed="rId4"/>
          <a:stretch>
            <a:fillRect/>
          </a:stretch>
        </p:blipFill>
        <p:spPr bwMode="auto">
          <a:xfrm>
            <a:off x="5643570" y="4429132"/>
            <a:ext cx="3286125" cy="22145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484" name="Рисунок 12" descr="2ad3ad4bff73.jpg"/>
          <p:cNvPicPr>
            <a:picLocks noGrp="1" noChangeAspect="1"/>
          </p:cNvPicPr>
          <p:nvPr isPhoto="1"/>
        </p:nvPicPr>
        <p:blipFill>
          <a:blip r:embed="rId5"/>
          <a:srcRect/>
          <a:stretch>
            <a:fillRect/>
          </a:stretch>
        </p:blipFill>
        <p:spPr bwMode="auto">
          <a:xfrm>
            <a:off x="142844" y="1285860"/>
            <a:ext cx="3312000" cy="2484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13" descr="hearts2.jpg"/>
          <p:cNvPicPr>
            <a:picLocks noGrp="1" noChangeAspect="1"/>
          </p:cNvPicPr>
          <p:nvPr isPhoto="1">
            <p:ph idx="1"/>
          </p:nvPr>
        </p:nvPicPr>
        <p:blipFill>
          <a:blip r:embed="rId6"/>
          <a:srcRect/>
          <a:stretch>
            <a:fillRect/>
          </a:stretch>
        </p:blipFill>
        <p:spPr>
          <a:xfrm>
            <a:off x="5857884" y="214290"/>
            <a:ext cx="3071034" cy="2214000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0485" name="Содержимое 2"/>
          <p:cNvSpPr>
            <a:spLocks noGrp="1"/>
          </p:cNvSpPr>
          <p:nvPr>
            <p:ph sz="half" idx="1"/>
          </p:nvPr>
        </p:nvSpPr>
        <p:spPr>
          <a:xfrm>
            <a:off x="785786" y="571480"/>
            <a:ext cx="7643813" cy="5214937"/>
          </a:xfrm>
        </p:spPr>
        <p:txBody>
          <a:bodyPr/>
          <a:lstStyle/>
          <a:p>
            <a:pPr algn="ctr">
              <a:lnSpc>
                <a:spcPct val="150000"/>
              </a:lnSpc>
              <a:buFont typeface="Wingdings 2" pitchFamily="18" charset="2"/>
              <a:buNone/>
            </a:pPr>
            <a:r>
              <a:rPr lang="ru-RU" sz="4800" dirty="0" smtClean="0"/>
              <a:t>В игре нужно не больше </a:t>
            </a:r>
          </a:p>
          <a:p>
            <a:pPr algn="ctr">
              <a:lnSpc>
                <a:spcPct val="150000"/>
              </a:lnSpc>
              <a:buFont typeface="Wingdings 2" pitchFamily="18" charset="2"/>
              <a:buNone/>
            </a:pPr>
            <a:r>
              <a:rPr lang="ru-RU" sz="4800" dirty="0" smtClean="0"/>
              <a:t>чем играть, </a:t>
            </a:r>
            <a:endParaRPr lang="en-US" sz="4800" dirty="0" smtClean="0"/>
          </a:p>
          <a:p>
            <a:pPr algn="ctr">
              <a:lnSpc>
                <a:spcPct val="150000"/>
              </a:lnSpc>
              <a:buFont typeface="Wingdings 2" pitchFamily="18" charset="2"/>
              <a:buNone/>
            </a:pPr>
            <a:r>
              <a:rPr lang="ru-RU" sz="4800" dirty="0" smtClean="0"/>
              <a:t>а в жизни - не </a:t>
            </a:r>
          </a:p>
          <a:p>
            <a:pPr algn="ctr">
              <a:lnSpc>
                <a:spcPct val="150000"/>
              </a:lnSpc>
              <a:buFont typeface="Wingdings 2" pitchFamily="18" charset="2"/>
              <a:buNone/>
            </a:pPr>
            <a:r>
              <a:rPr lang="ru-RU" sz="4800" dirty="0" smtClean="0"/>
              <a:t>меньше чем жить...</a:t>
            </a:r>
          </a:p>
        </p:txBody>
      </p:sp>
    </p:spTree>
  </p:cSld>
  <p:clrMapOvr>
    <a:masterClrMapping/>
  </p:clrMapOvr>
  <p:transition spd="med" advTm="1297">
    <p:wipe dir="r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 bwMode="auto">
          <a:xfrm>
            <a:off x="500034" y="4357694"/>
            <a:ext cx="8183562" cy="10509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r>
              <a:rPr lang="ru-RU" sz="6000" dirty="0" smtClean="0">
                <a:effectLst/>
                <a:latin typeface="+mn-lt"/>
              </a:rPr>
              <a:t>Вся наша жизнь – игра ?</a:t>
            </a:r>
          </a:p>
        </p:txBody>
      </p:sp>
      <p:pic>
        <p:nvPicPr>
          <p:cNvPr id="7171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14348" y="214290"/>
            <a:ext cx="4633913" cy="3162300"/>
          </a:xfrm>
          <a:noFill/>
        </p:spPr>
      </p:pic>
    </p:spTree>
  </p:cSld>
  <p:clrMapOvr>
    <a:masterClrMapping/>
  </p:clrMapOvr>
  <p:transition spd="med" advTm="1297">
    <p:wipe dir="r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>
          <a:xfrm>
            <a:off x="571500" y="428625"/>
            <a:ext cx="7929563" cy="1714500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171" name="Содержимое 3"/>
          <p:cNvSpPr>
            <a:spLocks noGrp="1"/>
          </p:cNvSpPr>
          <p:nvPr>
            <p:ph idx="1"/>
          </p:nvPr>
        </p:nvSpPr>
        <p:spPr>
          <a:xfrm>
            <a:off x="785813" y="785813"/>
            <a:ext cx="8358187" cy="928687"/>
          </a:xfrm>
        </p:spPr>
        <p:txBody>
          <a:bodyPr/>
          <a:lstStyle/>
          <a:p>
            <a:pPr eaLnBrk="1" hangingPunct="1"/>
            <a:r>
              <a:rPr lang="ru-RU" smtClean="0"/>
              <a:t>Что же такое игровая зависимость?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1214438" y="2143125"/>
            <a:ext cx="6715125" cy="1643063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chemeClr val="tx1"/>
                </a:solidFill>
              </a:rPr>
              <a:t>Как она формируется?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1258888" y="4076700"/>
            <a:ext cx="7527925" cy="1928813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Положительное или отрицательное влияние  компьютерных игр на здоровье человека ?</a:t>
            </a:r>
          </a:p>
        </p:txBody>
      </p:sp>
      <p:pic>
        <p:nvPicPr>
          <p:cNvPr id="8198" name="Picture 8" descr="j043930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213" t="24178" r="61455" b="9573"/>
          <a:stretch>
            <a:fillRect/>
          </a:stretch>
        </p:blipFill>
        <p:spPr bwMode="auto">
          <a:xfrm>
            <a:off x="0" y="908050"/>
            <a:ext cx="1873250" cy="594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297">
    <p:wipe dir="r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171" grpId="0" build="p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1643063"/>
            <a:ext cx="5248275" cy="4737100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1900" smtClean="0"/>
              <a:t>        В настоящее время по количеству игроманов лидирует Гонконг, на втором месте находятся США и Канада.  По различным данным, в России, от 1 до 2-х % населения являются азартными игроками. Это число может показаться небольшим, но в масштабах, например, Санкт-Петербурга, количество играющих колеблется от 50 000 до 100 000 человек. </a:t>
            </a:r>
            <a:r>
              <a:rPr lang="ru-RU" sz="1900" u="sng" smtClean="0"/>
              <a:t>Из них, лишь немногие осознают, что справиться с этой проблемой самостоятельно они не могут.</a:t>
            </a:r>
            <a:endParaRPr lang="ru-RU" sz="1900" smtClean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928688" y="530225"/>
            <a:ext cx="7758112" cy="1184275"/>
          </a:xfrm>
        </p:spPr>
        <p:txBody>
          <a:bodyPr/>
          <a:lstStyle/>
          <a:p>
            <a:pPr>
              <a:defRPr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Проблема игровой зависимости достаточно распространена в мире.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220" name="Picture 6" descr="casino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26" r="11565"/>
          <a:stretch>
            <a:fillRect/>
          </a:stretch>
        </p:blipFill>
        <p:spPr bwMode="auto">
          <a:xfrm>
            <a:off x="5357813" y="1643063"/>
            <a:ext cx="3560762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297">
    <p:wipe dir="r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549275"/>
            <a:ext cx="4344987" cy="261302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  <a:defRPr/>
            </a:pPr>
            <a:r>
              <a:rPr lang="ru-RU" sz="2800" dirty="0" smtClean="0">
                <a:solidFill>
                  <a:schemeClr val="accent1"/>
                </a:solidFill>
                <a:latin typeface="Arial" charset="0"/>
              </a:rPr>
              <a:t>	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Игровая зависимость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-</a:t>
            </a:r>
            <a:r>
              <a:rPr lang="ru-RU" sz="2800" dirty="0" smtClean="0">
                <a:solidFill>
                  <a:schemeClr val="accent1"/>
                </a:solidFill>
                <a:latin typeface="Arial" charset="0"/>
              </a:rPr>
              <a:t> </a:t>
            </a:r>
            <a:r>
              <a:rPr lang="ru-RU" sz="2200" dirty="0" smtClean="0">
                <a:latin typeface="Comic Sans MS" pitchFamily="66" charset="0"/>
              </a:rPr>
              <a:t>(</a:t>
            </a:r>
            <a:r>
              <a:rPr lang="ru-RU" sz="2200" dirty="0" err="1" smtClean="0">
                <a:latin typeface="Comic Sans MS" pitchFamily="66" charset="0"/>
              </a:rPr>
              <a:t>игромания</a:t>
            </a:r>
            <a:r>
              <a:rPr lang="ru-RU" sz="2200" dirty="0" smtClean="0">
                <a:latin typeface="Comic Sans MS" pitchFamily="66" charset="0"/>
              </a:rPr>
              <a:t>, </a:t>
            </a:r>
            <a:r>
              <a:rPr lang="ru-RU" sz="2200" dirty="0" err="1" smtClean="0">
                <a:latin typeface="Comic Sans MS" pitchFamily="66" charset="0"/>
              </a:rPr>
              <a:t>лудомания</a:t>
            </a:r>
            <a:r>
              <a:rPr lang="ru-RU" sz="2200" dirty="0" smtClean="0">
                <a:latin typeface="Comic Sans MS" pitchFamily="66" charset="0"/>
              </a:rPr>
              <a:t>, патологический </a:t>
            </a:r>
            <a:r>
              <a:rPr lang="ru-RU" sz="2200" dirty="0" err="1" smtClean="0">
                <a:latin typeface="Comic Sans MS" pitchFamily="66" charset="0"/>
              </a:rPr>
              <a:t>гэмблинг</a:t>
            </a:r>
            <a:r>
              <a:rPr lang="ru-RU" sz="2200" dirty="0" smtClean="0">
                <a:latin typeface="Comic Sans MS" pitchFamily="66" charset="0"/>
              </a:rPr>
              <a:t>) –неконтролируемая тяга к игре</a:t>
            </a:r>
            <a:r>
              <a:rPr lang="en-US" sz="2200" dirty="0" smtClean="0">
                <a:latin typeface="Comic Sans MS" pitchFamily="66" charset="0"/>
              </a:rPr>
              <a:t>.</a:t>
            </a:r>
            <a:endParaRPr lang="ru-RU" dirty="0" smtClean="0">
              <a:solidFill>
                <a:srgbClr val="CC0000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dirty="0" smtClean="0">
              <a:solidFill>
                <a:srgbClr val="CC000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3714750" y="4000500"/>
            <a:ext cx="4933950" cy="223202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ru-RU" sz="2200" smtClean="0">
                <a:solidFill>
                  <a:srgbClr val="CC0000"/>
                </a:solidFill>
                <a:latin typeface="Times New Roman" pitchFamily="18" charset="0"/>
              </a:rPr>
              <a:t>Это нехимическая, информационная зависимость от игровых автоматов, казино, компьютерных игр, Интернета, SMS-общений.</a:t>
            </a:r>
          </a:p>
        </p:txBody>
      </p:sp>
      <p:pic>
        <p:nvPicPr>
          <p:cNvPr id="8" name="Рисунок 7" descr="casino-13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188" y="3003550"/>
            <a:ext cx="3313112" cy="2922588"/>
          </a:xfrm>
          <a:prstGeom prst="rect">
            <a:avLst/>
          </a:prstGeom>
          <a:noFill/>
          <a:ln w="9525" cmpd="thickThin">
            <a:noFill/>
            <a:miter lim="800000"/>
            <a:headEnd/>
            <a:tailEnd/>
          </a:ln>
        </p:spPr>
      </p:pic>
      <p:pic>
        <p:nvPicPr>
          <p:cNvPr id="10245" name="Picture 7" descr="j040968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549275"/>
            <a:ext cx="4105275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297">
    <p:wipe dir="r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63" y="4357688"/>
            <a:ext cx="4576762" cy="16795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just" eaLnBrk="1" hangingPunct="1">
              <a:defRPr/>
            </a:pPr>
            <a:r>
              <a:rPr lang="ru-RU" sz="2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Так, в октябре 2005 года умерла от истощения китайская девочка после многосуточной игры в </a:t>
            </a:r>
            <a:r>
              <a:rPr lang="ru-RU" sz="2000" b="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World</a:t>
            </a:r>
            <a:r>
              <a:rPr lang="ru-RU" sz="2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 b="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of</a:t>
            </a:r>
            <a:r>
              <a:rPr lang="ru-RU" sz="2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 b="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Warcraft</a:t>
            </a:r>
            <a:r>
              <a:rPr lang="ru-RU" sz="2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 В </a:t>
            </a:r>
            <a:r>
              <a:rPr lang="ru-RU" sz="2000" b="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онлайне</a:t>
            </a:r>
            <a:r>
              <a:rPr lang="ru-RU" sz="2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прошли широчайшие похороны </a:t>
            </a:r>
            <a:r>
              <a:rPr lang="ru-RU" sz="2000" b="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Snowly</a:t>
            </a:r>
            <a:r>
              <a:rPr lang="ru-RU" sz="20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(такой был ник девочки).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55875" y="549275"/>
            <a:ext cx="5864225" cy="2808288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Играми, вызывающими самую сильную зависимость, чаще всего считаются сетевые, особенно MMORPG. Известны случаи, когда слишком долгая игра приводила к фатальным последствиям. </a:t>
            </a:r>
          </a:p>
        </p:txBody>
      </p:sp>
      <p:pic>
        <p:nvPicPr>
          <p:cNvPr id="5" name="Содержимое 4" descr="8.jpeg"/>
          <p:cNvPicPr>
            <a:picLocks noGrp="1" noChangeAspect="1"/>
          </p:cNvPicPr>
          <p:nvPr>
            <p:ph sz="half" idx="2"/>
          </p:nvPr>
        </p:nvPicPr>
        <p:blipFill>
          <a:blip r:embed="rId4">
            <a:clrChange>
              <a:clrFrom>
                <a:srgbClr val="FBFFFF"/>
              </a:clrFrom>
              <a:clrTo>
                <a:srgbClr val="FB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148263" y="3357563"/>
            <a:ext cx="3995737" cy="2797175"/>
          </a:xfrm>
          <a:noFill/>
        </p:spPr>
      </p:pic>
      <p:pic>
        <p:nvPicPr>
          <p:cNvPr id="11269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0200" b="79640"/>
          <a:stretch>
            <a:fillRect/>
          </a:stretch>
        </p:blipFill>
        <p:spPr bwMode="auto">
          <a:xfrm>
            <a:off x="428625" y="428625"/>
            <a:ext cx="30384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297">
    <p:wipe dir="r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642938" y="857250"/>
            <a:ext cx="7858125" cy="12144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Основные психологические причины игровой зависимости</a:t>
            </a:r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dirty="0" smtClean="0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563938" y="1989138"/>
            <a:ext cx="4711700" cy="10509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0" dirty="0" smtClean="0">
                <a:solidFill>
                  <a:schemeClr val="tx1"/>
                </a:solidFill>
              </a:rPr>
              <a:t>- </a:t>
            </a:r>
            <a:r>
              <a:rPr lang="ru-RU" sz="2400" b="0" dirty="0" smtClean="0">
                <a:solidFill>
                  <a:schemeClr val="tx1"/>
                </a:solidFill>
                <a:effectLst/>
              </a:rPr>
              <a:t>Безрадостная</a:t>
            </a:r>
            <a:r>
              <a:rPr lang="ru-RU" sz="2400" b="0" dirty="0" smtClean="0">
                <a:solidFill>
                  <a:schemeClr val="tx1"/>
                </a:solidFill>
              </a:rPr>
              <a:t> </a:t>
            </a:r>
            <a:r>
              <a:rPr lang="ru-RU" sz="2400" b="0" dirty="0" smtClean="0">
                <a:solidFill>
                  <a:schemeClr val="tx1"/>
                </a:solidFill>
                <a:effectLst/>
              </a:rPr>
              <a:t>жизнь</a:t>
            </a:r>
            <a:r>
              <a:rPr lang="ru-RU" sz="2400" b="0" dirty="0" smtClean="0">
                <a:solidFill>
                  <a:schemeClr val="tx1"/>
                </a:solidFill>
              </a:rPr>
              <a:t>. </a:t>
            </a:r>
            <a:br>
              <a:rPr lang="ru-RU" sz="2400" b="0" dirty="0" smtClean="0">
                <a:solidFill>
                  <a:schemeClr val="tx1"/>
                </a:solidFill>
              </a:rPr>
            </a:br>
            <a:endParaRPr lang="ru-RU" sz="2400" b="0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635375" y="3141663"/>
            <a:ext cx="3932238" cy="792162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- </a:t>
            </a:r>
            <a:r>
              <a:rPr lang="ru-RU" sz="2800" b="0" dirty="0" smtClean="0"/>
              <a:t>Неудовлетворённость личной жизнью.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3708400" y="4076700"/>
            <a:ext cx="4572000" cy="1357313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  <a:r>
              <a:rPr lang="ru-RU" b="0" smtClean="0"/>
              <a:t>- Психологическая фиксация в детском или подростковом состоянии</a:t>
            </a:r>
            <a:r>
              <a:rPr lang="ru-RU" smtClean="0"/>
              <a:t>. </a:t>
            </a:r>
          </a:p>
          <a:p>
            <a:pPr eaLnBrk="1" hangingPunct="1"/>
            <a:endParaRPr lang="ru-RU" smtClean="0"/>
          </a:p>
        </p:txBody>
      </p:sp>
      <p:pic>
        <p:nvPicPr>
          <p:cNvPr id="12294" name="Picture 8" descr="j043048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276475"/>
            <a:ext cx="36004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9" descr="j043930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695" t="21730" r="23431" b="6935"/>
          <a:stretch>
            <a:fillRect/>
          </a:stretch>
        </p:blipFill>
        <p:spPr bwMode="auto">
          <a:xfrm>
            <a:off x="7415213" y="0"/>
            <a:ext cx="17287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297">
    <p:wipe dir="r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11" grpId="0"/>
      <p:bldP spid="5" grpId="0" build="p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63" y="357188"/>
            <a:ext cx="4535487" cy="1512887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2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Стадии игровой зависимости:</a:t>
            </a:r>
            <a:endParaRPr lang="ru-RU" sz="3200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28625" y="2071688"/>
            <a:ext cx="3932238" cy="44291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i="1" smtClean="0">
                <a:solidFill>
                  <a:srgbClr val="CC0000"/>
                </a:solidFill>
              </a:rPr>
              <a:t>1-я стадия игромании</a:t>
            </a:r>
            <a:endParaRPr lang="en-US" sz="2000" smtClean="0">
              <a:solidFill>
                <a:srgbClr val="CC0000"/>
              </a:solidFill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en-US" sz="2000" smtClean="0">
              <a:solidFill>
                <a:srgbClr val="CC0000"/>
              </a:solidFill>
            </a:endParaRP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sz="1700" smtClean="0"/>
              <a:t>   </a:t>
            </a:r>
            <a:r>
              <a:rPr lang="ru-RU" sz="1700" smtClean="0"/>
              <a:t>Начало формирования игровой зависимости, проявляется в усилении желания </a:t>
            </a:r>
            <a:r>
              <a:rPr lang="ru-RU" sz="1700" smtClean="0">
                <a:latin typeface="Candara" pitchFamily="34" charset="0"/>
              </a:rPr>
              <a:t>играть</a:t>
            </a:r>
            <a:r>
              <a:rPr lang="ru-RU" sz="1700" smtClean="0"/>
              <a:t>. При этом борьбы мотивов «играть – не играть» ещё нет, и человек может отказаться играть даже при наличии желания. Однако никакого осознания зависимости нет, поэтому частота игр растет. Ставки тоже растут. Игровые сеансы удлиняются. </a:t>
            </a:r>
          </a:p>
          <a:p>
            <a:pPr eaLnBrk="1" hangingPunct="1">
              <a:lnSpc>
                <a:spcPct val="80000"/>
              </a:lnSpc>
            </a:pPr>
            <a:endParaRPr lang="ru-RU" sz="1700" smtClean="0"/>
          </a:p>
        </p:txBody>
      </p:sp>
      <p:pic>
        <p:nvPicPr>
          <p:cNvPr id="8" name="Содержимое 7" descr="1249647639_4054.jpg"/>
          <p:cNvPicPr>
            <a:picLocks noGrp="1" noChangeAspect="1"/>
          </p:cNvPicPr>
          <p:nvPr>
            <p:ph sz="quarter" idx="2"/>
          </p:nvPr>
        </p:nvPicPr>
        <p:blipFill>
          <a:blip r:embed="rId4"/>
          <a:stretch>
            <a:fillRect/>
          </a:stretch>
        </p:blipFill>
        <p:spPr>
          <a:xfrm>
            <a:off x="4714875" y="2786063"/>
            <a:ext cx="3930650" cy="2947987"/>
          </a:xfr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3317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333375"/>
            <a:ext cx="4195763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297">
    <p:wipe dir="r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286125" y="4143375"/>
            <a:ext cx="5400675" cy="2108200"/>
          </a:xfrm>
        </p:spPr>
        <p:txBody>
          <a:bodyPr>
            <a:normAutofit fontScale="90000"/>
          </a:bodyPr>
          <a:lstStyle/>
          <a:p>
            <a:pPr algn="just">
              <a:defRPr/>
            </a:pPr>
            <a:r>
              <a:rPr lang="ru-RU" sz="2000" b="0" dirty="0" smtClean="0">
                <a:solidFill>
                  <a:schemeClr val="tx1"/>
                </a:solidFill>
                <a:effectLst/>
                <a:latin typeface="+mn-lt"/>
              </a:rPr>
              <a:t>Поведение определяют возрастающий азарт и иллюзии игромана: вера в свою удачливость, везение, фарт и счастливый случай. Игроман строит свои системы игры, выделяет «счастливые» комбинации цифр или изображений. Игровой процесс обрастает ритуалами, суевериями. </a:t>
            </a:r>
            <a:r>
              <a:rPr lang="ru-RU" dirty="0" smtClean="0">
                <a:latin typeface="Consolas" pitchFamily="49" charset="0"/>
              </a:rPr>
              <a:t/>
            </a:r>
            <a:br>
              <a:rPr lang="ru-RU" dirty="0" smtClean="0">
                <a:latin typeface="Consolas" pitchFamily="49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88" y="500063"/>
            <a:ext cx="5272087" cy="304165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ru-RU" sz="2800" i="1" smtClean="0">
                <a:solidFill>
                  <a:srgbClr val="CC0000"/>
                </a:solidFill>
                <a:latin typeface="Consolas" pitchFamily="49" charset="0"/>
              </a:rPr>
              <a:t>2-я стадия игромании</a:t>
            </a:r>
            <a:r>
              <a:rPr lang="ru-RU" sz="2800" smtClean="0">
                <a:solidFill>
                  <a:srgbClr val="CC0000"/>
                </a:solidFill>
                <a:latin typeface="Consolas" pitchFamily="49" charset="0"/>
              </a:rPr>
              <a:t>.</a:t>
            </a:r>
            <a:r>
              <a:rPr lang="ru-RU" sz="2800" smtClean="0">
                <a:solidFill>
                  <a:schemeClr val="accent1"/>
                </a:solidFill>
                <a:latin typeface="Consolas" pitchFamily="49" charset="0"/>
              </a:rPr>
              <a:t> </a:t>
            </a:r>
            <a:endParaRPr lang="en-US" sz="1600" smtClean="0">
              <a:latin typeface="Consolas" pitchFamily="49" charset="0"/>
            </a:endParaRPr>
          </a:p>
          <a:p>
            <a:pPr algn="just" eaLnBrk="1" hangingPunct="1">
              <a:lnSpc>
                <a:spcPct val="80000"/>
              </a:lnSpc>
            </a:pPr>
            <a:endParaRPr lang="en-US" sz="1600" smtClean="0">
              <a:latin typeface="Consolas" pitchFamily="49" charset="0"/>
            </a:endParaRP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en-US" sz="1800" smtClean="0"/>
              <a:t>   </a:t>
            </a:r>
            <a:r>
              <a:rPr lang="ru-RU" sz="1800" smtClean="0"/>
              <a:t>Игроману всё реже удается волевым усилием запретить себе играть. Появляется и становится напряжённой борьба мотивов «играть — не играть». Игровые сеансы всё более удлиняются и увеличивается частота игр. Сама игра становится безудержной. Выигрыш здесь же пускается в игру. </a:t>
            </a:r>
          </a:p>
        </p:txBody>
      </p:sp>
      <p:pic>
        <p:nvPicPr>
          <p:cNvPr id="5" name="Содержимое 4" descr="casino.gif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786438" y="714375"/>
            <a:ext cx="2520950" cy="2520950"/>
          </a:xfr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4" name="Рисунок 3" descr="7151.jpg"/>
          <p:cNvPicPr>
            <a:picLocks noGrp="1" noChangeAspect="1"/>
          </p:cNvPicPr>
          <p:nvPr isPhoto="1"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3573463"/>
            <a:ext cx="3351213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297">
    <p:wipe dir="r"/>
    <p:sndAc>
      <p:stSnd>
        <p:snd r:embed="rId3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гровая зависимость и здоровье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Игровая зависимость и здоровье</Template>
  <TotalTime>576</TotalTime>
  <Words>712</Words>
  <Application>Microsoft Office PowerPoint</Application>
  <PresentationFormat>Экран (4:3)</PresentationFormat>
  <Paragraphs>70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Игровая зависимость и здоровье</vt:lpstr>
      <vt:lpstr>Тема занятия:</vt:lpstr>
      <vt:lpstr>Вся наша жизнь – игра ?</vt:lpstr>
      <vt:lpstr>Слайд 3</vt:lpstr>
      <vt:lpstr>Слайд 4</vt:lpstr>
      <vt:lpstr>Слайд 5</vt:lpstr>
      <vt:lpstr>Так, в октябре 2005 года умерла от истощения китайская девочка после многосуточной игры в World of Warcraft. В онлайне прошли широчайшие похороны Snowly (такой был ник девочки).</vt:lpstr>
      <vt:lpstr>- Безрадостная жизнь.  </vt:lpstr>
      <vt:lpstr>Стадии игровой зависимости:</vt:lpstr>
      <vt:lpstr>Поведение определяют возрастающий азарт и иллюзии игромана: вера в свою удачливость, везение, фарт и счастливый случай. Игроман строит свои системы игры, выделяет «счастливые» комбинации цифр или изображений. Игровой процесс обрастает ритуалами, суевериями.  </vt:lpstr>
      <vt:lpstr>Слайд 10</vt:lpstr>
      <vt:lpstr>Слайд 11</vt:lpstr>
      <vt:lpstr>Последствия игровой зависимости.</vt:lpstr>
      <vt:lpstr>Слайд 13</vt:lpstr>
      <vt:lpstr>Слайд 14</vt:lpstr>
      <vt:lpstr>Слайд 15</vt:lpstr>
    </vt:vector>
  </TitlesOfParts>
  <Company>ok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Игровая зависимость</dc:title>
  <dc:creator>yurkez</dc:creator>
  <cp:lastModifiedBy>Андрей</cp:lastModifiedBy>
  <cp:revision>40</cp:revision>
  <dcterms:created xsi:type="dcterms:W3CDTF">2009-10-22T17:43:00Z</dcterms:created>
  <dcterms:modified xsi:type="dcterms:W3CDTF">2016-02-28T23:34:30Z</dcterms:modified>
</cp:coreProperties>
</file>