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2"/>
  </p:notesMasterIdLst>
  <p:sldIdLst>
    <p:sldId id="294" r:id="rId2"/>
    <p:sldId id="284" r:id="rId3"/>
    <p:sldId id="287" r:id="rId4"/>
    <p:sldId id="265" r:id="rId5"/>
    <p:sldId id="292" r:id="rId6"/>
    <p:sldId id="285" r:id="rId7"/>
    <p:sldId id="286" r:id="rId8"/>
    <p:sldId id="293" r:id="rId9"/>
    <p:sldId id="288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278945"/>
    <a:srgbClr val="97E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18B03-C764-41DD-9EA2-D1ED108CB90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DC8F9-1B63-4007-90EB-1624BD12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35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BEAC7"/>
            </a:gs>
            <a:gs pos="0">
              <a:srgbClr val="FEE7F2">
                <a:alpha val="70000"/>
              </a:srgbClr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D029D7-44A9-46F6-B107-07321BA29386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117C7E-E88E-4CC0-848F-49E95A24AD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ites.google.com/site/zvuklandia/logopedam/logopediceskie-upraznenia/stihi-i-cistogovorki/stihi-na-bukvu-zvuk-z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39552" y="476673"/>
            <a:ext cx="7992888" cy="864095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Гагинский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№1</a:t>
            </a:r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83568" y="2204864"/>
            <a:ext cx="7848872" cy="172819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Автоматизация звука 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[</a:t>
            </a:r>
            <a:r>
              <a:rPr lang="ru-RU" sz="40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Ж</a:t>
            </a:r>
            <a:r>
              <a:rPr lang="en-US" sz="40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] 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в </a:t>
            </a:r>
            <a:endParaRPr lang="ru-RU" sz="4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чистоговорках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 и стихах</a:t>
            </a:r>
            <a:endParaRPr lang="ru-RU" sz="4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427984" y="5434463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Georgia" panose="02040502050405020303" pitchFamily="18" charset="0"/>
                <a:cs typeface="Times New Roman" panose="02020603050405020304" pitchFamily="18" charset="0"/>
              </a:rPr>
              <a:t>Составила: учитель – логопед</a:t>
            </a:r>
          </a:p>
          <a:p>
            <a:r>
              <a:rPr lang="ru-RU" sz="2000" i="1" dirty="0">
                <a:latin typeface="Georgia" panose="02040502050405020303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000" i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Бурлакова</a:t>
            </a:r>
            <a:r>
              <a:rPr lang="ru-RU" sz="2000" i="1" dirty="0">
                <a:latin typeface="Georgia" panose="02040502050405020303" pitchFamily="18" charset="0"/>
                <a:cs typeface="Times New Roman" panose="02020603050405020304" pitchFamily="18" charset="0"/>
              </a:rPr>
              <a:t> Е.В.</a:t>
            </a:r>
          </a:p>
        </p:txBody>
      </p:sp>
    </p:spTree>
    <p:extLst>
      <p:ext uri="{BB962C8B-B14F-4D97-AF65-F5344CB8AC3E}">
        <p14:creationId xmlns:p14="http://schemas.microsoft.com/office/powerpoint/2010/main" val="1091311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67544" y="1316037"/>
            <a:ext cx="8280920" cy="34091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solidFill>
                <a:srgbClr val="27894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solidFill>
                <a:srgbClr val="27894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848711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64904"/>
            <a:ext cx="6264696" cy="41601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04248" y="4644978"/>
            <a:ext cx="1080120" cy="1967378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23528" y="260648"/>
            <a:ext cx="8712968" cy="244827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Этажи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Жи-жи-жи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жи-жи-жи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в нашем доме этажи.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Жа-жа-жа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жа-жа-жа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подо мной два этажа.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Жа-жа-жа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жа-жа-жа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надо мной два этажа.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Же-же-же, же-же-же, на каком я этаже?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6944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51519" y="476671"/>
            <a:ext cx="8720257" cy="61206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Жа-жа-жа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, 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жа-жа-жа</a:t>
            </a:r>
            <a:endParaRPr lang="ru-RU" sz="2500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Тут ежата у ежа. </a:t>
            </a:r>
          </a:p>
          <a:p>
            <a:pPr marL="0" indent="0">
              <a:buNone/>
            </a:pP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Жу-жу-жу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,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жу-жу-жу</a:t>
            </a:r>
            <a:endParaRPr lang="ru-RU" sz="2500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Как-то уж пришёл к ежу.</a:t>
            </a:r>
          </a:p>
          <a:p>
            <a:pPr marL="0" indent="0">
              <a:buNone/>
            </a:pP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Жи-жи-жи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,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жи-жи-жи</a:t>
            </a:r>
            <a:endParaRPr lang="ru-RU" sz="2500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Мне 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ежаток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  покажи. </a:t>
            </a:r>
          </a:p>
          <a:p>
            <a:pPr marL="0" indent="0">
              <a:buNone/>
            </a:pP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Жу-жу-жу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,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жу-жу-жу</a:t>
            </a:r>
            <a:endParaRPr lang="ru-RU" sz="2500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Я с ужами не дружу.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                                                       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 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                                             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</a:t>
            </a: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, 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</a:t>
            </a: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</a:t>
            </a:r>
            <a:r>
              <a:rPr lang="ru-RU" sz="2500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жа</a:t>
            </a:r>
            <a:endParaRPr lang="ru-RU" sz="2500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                                               Уж</a:t>
            </a: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  уходит от ежа.</a:t>
            </a:r>
          </a:p>
          <a:p>
            <a:pPr marL="0" indent="271463">
              <a:buNone/>
            </a:pPr>
            <a:endParaRPr lang="ru-RU" sz="2500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9552" y="4347410"/>
            <a:ext cx="2762498" cy="2218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836712"/>
            <a:ext cx="4903832" cy="346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8539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427984" y="620688"/>
            <a:ext cx="4320480" cy="1224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Лежебока - рыжий кот,   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Отлежал себе живот. 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0375" y="3573016"/>
            <a:ext cx="4183633" cy="1224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Ель на ежика похожа: 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еж в иголках, елка </a:t>
            </a: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 тоже</a:t>
            </a: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AutoShape 2" descr="http://trenmay.com/wp-content/uploads/realistic-pine-tree-png-clip-art-110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8" t="2757" r="2803" b="3794"/>
          <a:stretch/>
        </p:blipFill>
        <p:spPr>
          <a:xfrm flipH="1">
            <a:off x="6571034" y="4206192"/>
            <a:ext cx="2678397" cy="238377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22" y="2241153"/>
            <a:ext cx="2475446" cy="3598370"/>
          </a:xfrm>
          <a:prstGeom prst="rect">
            <a:avLst/>
          </a:prstGeom>
        </p:spPr>
      </p:pic>
      <p:pic>
        <p:nvPicPr>
          <p:cNvPr id="16" name="Рисунок 15" descr="https://avatars.mds.yandex.net/get-pdb/25978/3476c72b-8575-4d7a-ab61-0e180fbc9172/s1200?webp=false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11112" r="4601" b="8870"/>
          <a:stretch/>
        </p:blipFill>
        <p:spPr bwMode="auto">
          <a:xfrm>
            <a:off x="313705" y="650752"/>
            <a:ext cx="4114279" cy="23039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37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3832" y="692696"/>
            <a:ext cx="4915272" cy="208823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Жук упал и встать не может.</a:t>
            </a:r>
            <a:b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Ждет он, кто ему поможет.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995936" y="3933056"/>
            <a:ext cx="4995664" cy="23915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Над лужайкой жук кружит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И жужжит, жужжит, жужжит!</a:t>
            </a:r>
            <a:endParaRPr lang="ru-RU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0" r="4530"/>
          <a:stretch/>
        </p:blipFill>
        <p:spPr>
          <a:xfrm>
            <a:off x="4549552" y="1701961"/>
            <a:ext cx="4032448" cy="17851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2" t="38223" r="11950" b="16736"/>
          <a:stretch/>
        </p:blipFill>
        <p:spPr>
          <a:xfrm>
            <a:off x="395536" y="3212977"/>
            <a:ext cx="335009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727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2"/>
          </p:nvPr>
        </p:nvSpPr>
        <p:spPr>
          <a:xfrm>
            <a:off x="281444" y="836712"/>
            <a:ext cx="4002524" cy="2520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Еж с ежонком и ежихой</a:t>
            </a:r>
            <a:b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Собирают ежевику.</a:t>
            </a:r>
            <a:b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2500" dirty="0" err="1">
                <a:solidFill>
                  <a:srgbClr val="7030A0"/>
                </a:solidFill>
                <a:latin typeface="Georgia" panose="02040502050405020303" pitchFamily="18" charset="0"/>
              </a:rPr>
              <a:t>Рыжебокая</a:t>
            </a: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 лисица</a:t>
            </a:r>
            <a:b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Тоже хочет поживиться.</a:t>
            </a:r>
            <a:b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Призадумалась кума:</a:t>
            </a:r>
            <a:b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2500" dirty="0">
                <a:solidFill>
                  <a:srgbClr val="7030A0"/>
                </a:solidFill>
                <a:latin typeface="Georgia" panose="02040502050405020303" pitchFamily="18" charset="0"/>
              </a:rPr>
              <a:t>У ежей иголок тьма!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3" t="2779" r="11986" b="2779"/>
          <a:stretch/>
        </p:blipFill>
        <p:spPr>
          <a:xfrm>
            <a:off x="3995936" y="1556792"/>
            <a:ext cx="4896544" cy="496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101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22" y="3140968"/>
            <a:ext cx="2834922" cy="354365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67544" y="182426"/>
            <a:ext cx="5616624" cy="4110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На базаре ёжик накупил сапожек.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Сапожки по ножке — себе,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поменьше немножко — жене,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с пряжками — сыну,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с застёжками — дочке.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И всё уложил в мешочке.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Сколько в семействе у ёжика ножек?</a:t>
            </a:r>
          </a:p>
          <a:p>
            <a:pPr marL="0" indent="271463">
              <a:buNone/>
            </a:pPr>
            <a:endParaRPr lang="ru-RU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82426"/>
            <a:ext cx="2952328" cy="3662938"/>
          </a:xfrm>
          <a:prstGeom prst="rect">
            <a:avLst/>
          </a:prstGeom>
        </p:spPr>
      </p:pic>
      <p:pic>
        <p:nvPicPr>
          <p:cNvPr id="7" name="Рисунок 6" descr="https://im0-tub-ru.yandex.net/i?id=fe17a89cd8bf57e1133637777a83b9a0&amp;n=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515" y="4149080"/>
            <a:ext cx="5409152" cy="2535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35831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" t="61512" r="52061" b="1805"/>
          <a:stretch/>
        </p:blipFill>
        <p:spPr>
          <a:xfrm>
            <a:off x="4499992" y="836712"/>
            <a:ext cx="4407133" cy="4193885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7545" y="692696"/>
            <a:ext cx="417646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Не знали медвежата,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Что колются ежата,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И давай с ежатами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Играть, как с медвежатами.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Вдруг медвежата в слезы: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Ёжики- занозы!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Испугались ёжики: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Несут щипцы и ножики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И давай по штучке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Georgia" panose="02040502050405020303" pitchFamily="18" charset="0"/>
              </a:rPr>
              <a:t>Вынимать колючки.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342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179512" y="908720"/>
            <a:ext cx="8782269" cy="4824536"/>
          </a:xfrm>
        </p:spPr>
        <p:txBody>
          <a:bodyPr>
            <a:noAutofit/>
          </a:bodyPr>
          <a:lstStyle/>
          <a:p>
            <a:pPr marL="0" indent="271463"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Литература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1. </a:t>
            </a:r>
            <a:r>
              <a:rPr lang="ru-RU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Новоторцева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Н.В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. «Рабочая тетрадь по развитию речи на звуки </a:t>
            </a:r>
            <a:r>
              <a:rPr lang="en-US" dirty="0" smtClean="0">
                <a:solidFill>
                  <a:srgbClr val="002060"/>
                </a:solidFill>
                <a:latin typeface="Georgia" panose="02040502050405020303" pitchFamily="18" charset="0"/>
              </a:rPr>
              <a:t>[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ш</a:t>
            </a:r>
            <a:r>
              <a:rPr lang="en-US" dirty="0" smtClean="0">
                <a:solidFill>
                  <a:srgbClr val="002060"/>
                </a:solidFill>
                <a:latin typeface="Georgia" panose="02040502050405020303" pitchFamily="18" charset="0"/>
              </a:rPr>
              <a:t>]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Georgia" panose="02040502050405020303" pitchFamily="18" charset="0"/>
              </a:rPr>
              <a:t>[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ж</a:t>
            </a:r>
            <a:r>
              <a:rPr lang="en-US" dirty="0" smtClean="0">
                <a:solidFill>
                  <a:srgbClr val="002060"/>
                </a:solidFill>
                <a:latin typeface="Georgia" panose="02040502050405020303" pitchFamily="18" charset="0"/>
              </a:rPr>
              <a:t>]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2. Кыласова Л.Е. «Коррекция  звукопроизношения  у детей: дидактические материалы».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3. </a:t>
            </a:r>
            <a:r>
              <a:rPr lang="ru-RU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Асташина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И. А. «Логопедические игры и упражнения для детей»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Источник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  <a:latin typeface="Georgia" panose="02040502050405020303" pitchFamily="18" charset="0"/>
                <a:hlinkClick r:id="rId2"/>
              </a:rPr>
              <a:t>https://www.sites.google.com/site/zvuklandia/logopedam/logopediceskie-upraznenia/stihi-i-cistogovorki/stihi-na-bukvu-zvuk-z</a:t>
            </a:r>
            <a:endParaRPr lang="ru-RU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575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6564</TotalTime>
  <Words>246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Bookman Old Style</vt:lpstr>
      <vt:lpstr>Calibri</vt:lpstr>
      <vt:lpstr>Franklin Gothic Book</vt:lpstr>
      <vt:lpstr>Franklin Gothic Medium</vt:lpstr>
      <vt:lpstr>Georgia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наглядных средств при коррекции звукопроизношения у дошкольников с дислолией</dc:title>
  <dc:creator>Customer</dc:creator>
  <cp:lastModifiedBy>Lena</cp:lastModifiedBy>
  <cp:revision>353</cp:revision>
  <dcterms:created xsi:type="dcterms:W3CDTF">2010-11-23T17:37:50Z</dcterms:created>
  <dcterms:modified xsi:type="dcterms:W3CDTF">2020-05-17T18:50:50Z</dcterms:modified>
</cp:coreProperties>
</file>