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notesMasterIdLst>
    <p:notesMasterId r:id="rId2"/>
  </p:notesMasterIdLst>
  <p:sldIdLst>
    <p:sldId id="256" r:id="rId3"/>
    <p:sldId id="261" r:id="rId4"/>
    <p:sldId id="263" r:id="rId5"/>
    <p:sldId id="267" r:id="rId6"/>
    <p:sldId id="262" r:id="rId7"/>
    <p:sldId id="264" r:id="rId8"/>
    <p:sldId id="266" r:id="rId9"/>
    <p:sldId id="269" r:id="rId10"/>
    <p:sldId id="275" r:id="rId11"/>
    <p:sldId id="270" r:id="rId12"/>
    <p:sldId id="272" r:id="rId13"/>
    <p:sldId id="273" r:id="rId14"/>
    <p:sldId id="274" r:id="rId15"/>
    <p:sldId id="276" r:id="rId16"/>
    <p:sldId id="277" r:id="rId17"/>
    <p:sldId id="278" r:id="rId18"/>
    <p:sldId id="271" r:id="rId19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3" d="100"/>
          <a:sy n="153" d="100"/>
        </p:scale>
        <p:origin x="280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tags" Target="tags/tag1.xml" /><Relationship Id="rId21" Type="http://schemas.openxmlformats.org/officeDocument/2006/relationships/presProps" Target="presProps.xml" /><Relationship Id="rId22" Type="http://schemas.openxmlformats.org/officeDocument/2006/relationships/viewProps" Target="viewProps.xml" /><Relationship Id="rId23" Type="http://schemas.openxmlformats.org/officeDocument/2006/relationships/theme" Target="theme/theme1.xml" /><Relationship Id="rId24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27942-E3D2-410F-ADEF-9698C7E2D539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F8828-5BAD-4B1C-8129-5CDBD70FE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827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F8828-5BAD-4B1C-8129-5CDBD70FE9B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385915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420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255166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320133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909621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278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406003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696243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682739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033408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074717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511853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F458254B-282C-484A-A30C-838260DB62FB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33D343A-5214-4967-8DEE-E46E108ED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98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image" Target="../media/image13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image" Target="../media/image1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1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image" Target="../media/image2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image" Target="../media/image11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image" Target="../media/image1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3202DD-9ECF-4616-A25F-EE0CB6F98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523" y="1925515"/>
            <a:ext cx="4494998" cy="1452953"/>
          </a:xfrm>
        </p:spPr>
        <p:txBody>
          <a:bodyPr/>
          <a:lstStyle/>
          <a:p>
            <a:r>
              <a:rPr lang="ru-RU" sz="3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Куликовская битва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3E10B2C-6C17-4B4F-9485-39235C54005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4" b="3174"/>
          <a:stretch>
            <a:fillRect/>
          </a:stretch>
        </p:blipFill>
        <p:spPr>
          <a:xfrm>
            <a:off x="6089903" y="0"/>
            <a:ext cx="6102097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5AF1CAEE-85D7-473C-A5D7-BDC3885DF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(23) сентября </a:t>
            </a:r>
          </a:p>
          <a:p>
            <a:r>
              <a:rPr lang="ru-RU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1380 года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519472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65D7DBD-DEB7-4C7D-A4FC-CE758409946C}"/>
              </a:ext>
            </a:extLst>
          </p:cNvPr>
          <p:cNvSpPr txBox="1"/>
          <p:nvPr/>
        </p:nvSpPr>
        <p:spPr>
          <a:xfrm>
            <a:off x="167054" y="1626082"/>
            <a:ext cx="121920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/>
              <a:t>Великая Отечественная война, закончившаяся в мае 1945 г., не стала окончательным завершением участия СССР во Второй мировой войне. На Дальнем Востоке продолжал сопротивление союзник гитлеровской Германии – милитаристская Япония. 13 апреля 1941 г. между СССР и Японией был подписан Пакт о нейтралитете. Этот документ позволил Японии продолжить экспансию в юго-восточную Азии, избегая конфликта с СССР.</a:t>
            </a:r>
          </a:p>
          <a:p>
            <a:pPr algn="ctr"/>
            <a:r>
              <a:rPr lang="ru-RU" sz="2500"/>
              <a:t>Несмотря на свое обязательство проводить политику нейтралитета, за четыре года войны (1941–1945) подразделения Квантунской армии более 900 раз нарушали советскую сухопутную границу, а японские самолеты 433 раза вторгались в наше воздушное пространство. Это заставляло Советский Союз держать здесь 40 боеготовых дивизий. Под постоянной угрозой находились морские коммуникации с США, по которым в Советский Союз шли поставки вооружения и боевой техники по ленд-лизу.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A8929AB-88E4-41C8-9A79-5495EC38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38216"/>
            <a:ext cx="7729728" cy="1013576"/>
          </a:xfrm>
        </p:spPr>
        <p:txBody>
          <a:bodyPr>
            <a:normAutofit/>
          </a:bodyPr>
          <a:lstStyle/>
          <a:p>
            <a:r>
              <a:rPr lang="ru-RU"/>
              <a:t>Предпосылки</a:t>
            </a:r>
          </a:p>
        </p:txBody>
      </p:sp>
    </p:spTree>
    <p:extLst>
      <p:ext uri="{BB962C8B-B14F-4D97-AF65-F5344CB8AC3E}">
        <p14:creationId xmlns:p14="http://schemas.microsoft.com/office/powerpoint/2010/main" val="1762396757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E63D45C-6715-4E0C-9114-70D5EE3393F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 t="-737" r="72" b="737"/>
          <a:stretch>
            <a:fillRect/>
          </a:stretch>
        </p:blipFill>
        <p:spPr>
          <a:xfrm>
            <a:off x="0" y="0"/>
            <a:ext cx="6488723" cy="68580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E764C0-588A-41FA-9994-A2C6BCB7EEA5}"/>
              </a:ext>
            </a:extLst>
          </p:cNvPr>
          <p:cNvSpPr txBox="1"/>
          <p:nvPr/>
        </p:nvSpPr>
        <p:spPr>
          <a:xfrm>
            <a:off x="6696807" y="140677"/>
            <a:ext cx="549519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500"/>
          </a:p>
          <a:p>
            <a:pPr algn="ctr"/>
            <a:r>
              <a:rPr lang="ru-RU" sz="2500"/>
              <a:t>Советский Союз во время Тегеранской конференции 1943 г. дал союзникам обязательство вступить в войну против Японии не позднее, чем через три месяца после окончания войны в Европе. Это обещание было подтверждено Сталиным на конференциях в Ялте и Потсдаме.</a:t>
            </a:r>
          </a:p>
          <a:p>
            <a:pPr algn="ctr"/>
            <a:r>
              <a:rPr lang="ru-RU" sz="2500"/>
              <a:t>Выполняя свои союзнические обязательства, Советский Союз 5 апреля 1945 г. денонсировал договор с Японией о нейтралитете, 8 августа последовало официальное объявление войны,а 9августа начались боевые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1399997693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99F47C-672E-4A5F-8730-F0163224C5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"/>
          <a:stretch>
            <a:fillRect/>
          </a:stretch>
        </p:blipFill>
        <p:spPr>
          <a:xfrm>
            <a:off x="1111992" y="0"/>
            <a:ext cx="9968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840829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5004F7B-BB01-4F34-B3A5-305FB9C7304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" r="-41"/>
          <a:stretch>
            <a:fillRect/>
          </a:stretch>
        </p:blipFill>
        <p:spPr>
          <a:xfrm>
            <a:off x="3610709" y="0"/>
            <a:ext cx="8581291" cy="68580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F52EFFF-2C0B-4FCD-9666-CD8272488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847" y="87923"/>
            <a:ext cx="3410075" cy="5187462"/>
          </a:xfrm>
        </p:spPr>
        <p:txBody>
          <a:bodyPr>
            <a:noAutofit/>
          </a:bodyPr>
          <a:lstStyle/>
          <a:p>
            <a:endParaRPr lang="ru-RU" sz="2600"/>
          </a:p>
          <a:p>
            <a:r>
              <a:rPr lang="ru-RU" sz="2600"/>
              <a:t>Война была стремительной. Обладая богатым опытом боевых действий против немцев, советские войска серией быстрых и решительных ударов прорвали японскую оборону и начали наступление вглубь Маньчжурии.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5ACBF4-8605-43DE-9413-0E52A95BA5BD}"/>
              </a:ext>
            </a:extLst>
          </p:cNvPr>
          <p:cNvSpPr txBox="1"/>
          <p:nvPr/>
        </p:nvSpPr>
        <p:spPr>
          <a:xfrm>
            <a:off x="3804139" y="5275385"/>
            <a:ext cx="8194430" cy="13234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/>
              <a:t>Командование 39-й армии в Порт-Артуре. Слева направо: </a:t>
            </a:r>
          </a:p>
          <a:p>
            <a:pPr algn="ctr"/>
            <a:r>
              <a:rPr lang="ru-RU" sz="1600"/>
              <a:t>- командующий артиллерией армии генерал-лейтенант Ю. П. Бажанов;</a:t>
            </a:r>
          </a:p>
          <a:p>
            <a:pPr algn="ctr"/>
            <a:r>
              <a:rPr lang="ru-RU" sz="1600"/>
              <a:t>- Герой Советского Союза, член Военного совета армии генерал-лейтенант В. Р. Бойко,</a:t>
            </a:r>
          </a:p>
          <a:p>
            <a:pPr algn="ctr"/>
            <a:r>
              <a:rPr lang="ru-RU" sz="1600"/>
              <a:t>- Герой Советского Союза, командующий 39-й армией генерал полковник И. И. Людников, </a:t>
            </a:r>
          </a:p>
          <a:p>
            <a:pPr algn="ctr"/>
            <a:r>
              <a:rPr lang="ru-RU" sz="1600"/>
              <a:t>- член Военного совета армии по тылу генерал-майор Д. А. Зорин.</a:t>
            </a:r>
          </a:p>
        </p:txBody>
      </p:sp>
    </p:spTree>
    <p:extLst>
      <p:ext uri="{BB962C8B-B14F-4D97-AF65-F5344CB8AC3E}">
        <p14:creationId xmlns:p14="http://schemas.microsoft.com/office/powerpoint/2010/main" val="165478007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C10B57F9-94D0-46A0-8D3F-B523937F9EC4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96716" y="103066"/>
            <a:ext cx="4800599" cy="358091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/>
              <a:t>В результате проведения ряда крупных наступательных операций в течение 23 дней была полностью разгромлена миллионная Квантунская армия, освобождены обширные территории Северо-Восточного Китая и Северной Кореи, Курильские острова и Южный Сахалин, воздушным десантом был взят Порт-Артур и город Дальний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E4A26F9-9916-4A2D-8DAA-72ABEA0D3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66"/>
          <a:stretch>
            <a:fillRect/>
          </a:stretch>
        </p:blipFill>
        <p:spPr>
          <a:xfrm>
            <a:off x="5042473" y="103066"/>
            <a:ext cx="7018619" cy="41084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0CC21BF-50D5-4FF9-AD03-481CAAE707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6" y="3051043"/>
            <a:ext cx="5442438" cy="3720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A3AAF99-0744-466B-9CF4-8932204B97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94"/>
          <a:stretch>
            <a:fillRect/>
          </a:stretch>
        </p:blipFill>
        <p:spPr>
          <a:xfrm>
            <a:off x="5718419" y="3982915"/>
            <a:ext cx="6163407" cy="27720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4444747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ADB2B3-9CB4-4091-A0E3-0ED5ACDE33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9" t="11421" r="0" b="0"/>
          <a:stretch>
            <a:fillRect/>
          </a:stretch>
        </p:blipFill>
        <p:spPr>
          <a:xfrm>
            <a:off x="5222630" y="2594764"/>
            <a:ext cx="6876679" cy="41577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9FD84C-C1DC-4B4F-98BD-3948D18856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0" y="105508"/>
            <a:ext cx="6599465" cy="4237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1A86FC-0F37-4B7B-9539-34B0A652A520}"/>
              </a:ext>
            </a:extLst>
          </p:cNvPr>
          <p:cNvSpPr txBox="1"/>
          <p:nvPr/>
        </p:nvSpPr>
        <p:spPr>
          <a:xfrm>
            <a:off x="6822830" y="123092"/>
            <a:ext cx="527647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/>
              <a:t>Большой вклад в победу над Японией внесли военные моряки Тихоокеанского флота. Освобождение Кореи, Южного Сахалина и Курильских островов производилось путем высадки морских десантов. Активно действовала морская авиация, наносившая удары по портам и кораблям противника в море. В результате Япония лишилась не только морских, но и кратчайших наземных путей снабжения Квантунской армии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71BB64-3793-4EC8-B513-EFF50144E8CD}"/>
              </a:ext>
            </a:extLst>
          </p:cNvPr>
          <p:cNvSpPr txBox="1"/>
          <p:nvPr/>
        </p:nvSpPr>
        <p:spPr>
          <a:xfrm>
            <a:off x="92690" y="4431323"/>
            <a:ext cx="5006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/>
          </a:p>
          <a:p>
            <a:pPr algn="ctr"/>
            <a:r>
              <a:rPr lang="ru-RU"/>
              <a:t>Возвращение Южного Сахалина и Курильских островов обеспечило свободный выход в океан нашего Тихоокеанского флота и укрепило оборону восточных рубежей нашей страны.</a:t>
            </a:r>
          </a:p>
          <a:p>
            <a:pPr algn="ctr"/>
            <a:r>
              <a:rPr lang="ru-RU"/>
              <a:t>Важные геополитические последствия имело оперативное введение наших войск в Порт-Артур.</a:t>
            </a:r>
          </a:p>
        </p:txBody>
      </p:sp>
    </p:spTree>
    <p:extLst>
      <p:ext uri="{BB962C8B-B14F-4D97-AF65-F5344CB8AC3E}">
        <p14:creationId xmlns:p14="http://schemas.microsoft.com/office/powerpoint/2010/main" val="2098648626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3BC716-BBC0-43B2-B6E8-A92EA0848A85}"/>
              </a:ext>
            </a:extLst>
          </p:cNvPr>
          <p:cNvSpPr txBox="1"/>
          <p:nvPr/>
        </p:nvSpPr>
        <p:spPr>
          <a:xfrm>
            <a:off x="0" y="0"/>
            <a:ext cx="121304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/>
              <a:t>Разгром японского милитаризма положил конец планам реакционных кругов Японии превратить эту страну в крупную колониальную державу. Важнейшее значение в этих планах придавалось захвату российских территорий Сахалина, Приамурья и Восточной Сибири.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7E89BE0-51FC-498E-B96C-630B80DAE9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76" y="1705766"/>
            <a:ext cx="9966447" cy="51522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1607010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487DC33-2A0A-4299-AB2B-DA398BF10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7" y="98505"/>
            <a:ext cx="5776546" cy="1134640"/>
          </a:xfrm>
        </p:spPr>
        <p:txBody>
          <a:bodyPr/>
          <a:lstStyle/>
          <a:p>
            <a:r>
              <a:rPr lang="ru-RU"/>
              <a:t>Подписание Японией акта о капитуляции и завершение второй мировой войны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34F070F-32DF-46AB-814E-7C364AF4D3C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" b="15571"/>
          <a:stretch>
            <a:fillRect/>
          </a:stretch>
        </p:blipFill>
        <p:spPr>
          <a:xfrm>
            <a:off x="6096000" y="0"/>
            <a:ext cx="6102097" cy="6858000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B89590E9-9A2D-414D-938C-2358F5C37B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0677" y="1345223"/>
            <a:ext cx="5776546" cy="5414271"/>
          </a:xfrm>
        </p:spPr>
        <p:txBody>
          <a:bodyPr>
            <a:normAutofit/>
          </a:bodyPr>
          <a:lstStyle/>
          <a:p>
            <a:r>
              <a:rPr lang="ru-RU" sz="2500"/>
              <a:t>Император Японии 15 августа заявил о безоговорочной капитуляции. Несмотря на это, организованное сопротивление японских войск продолжалось до 22 августа, а отдельные японские гарнизоны сражались вплотьдо 26 августа. Подписание акта о безоговорочной капитуляции Японии состоялось 2 сентября 1945 г. в Токийском заливе на борту американского линкора «Миссури». С советской стороны его подписал генерал-лейтенант К. Н. Деревянко.</a:t>
            </a:r>
          </a:p>
        </p:txBody>
      </p:sp>
    </p:spTree>
    <p:extLst>
      <p:ext uri="{BB962C8B-B14F-4D97-AF65-F5344CB8AC3E}">
        <p14:creationId xmlns:p14="http://schemas.microsoft.com/office/powerpoint/2010/main" val="275826022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15173FF-055D-4080-8DC4-FB4839109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58022"/>
            <a:ext cx="5789734" cy="1188720"/>
          </a:xfrm>
        </p:spPr>
        <p:txBody>
          <a:bodyPr>
            <a:noAutofit/>
          </a:bodyPr>
          <a:lstStyle/>
          <a:p>
            <a:r>
              <a:rPr lang="ru-RU" sz="3000"/>
              <a:t>Предпосылки куликовской битвы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90CA5AE-E11C-4ED1-A7C0-C93931E2F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265" y="358022"/>
            <a:ext cx="5602166" cy="596611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ru-RU" sz="7700"/>
          </a:p>
          <a:p>
            <a:pPr marL="0" indent="0" algn="ctr">
              <a:buNone/>
            </a:pPr>
            <a:r>
              <a:rPr lang="ru-RU" sz="7700"/>
              <a:t>Начиная с </a:t>
            </a:r>
            <a:r>
              <a:rPr lang="ru-RU" sz="7700" b="1"/>
              <a:t>1245 г.</a:t>
            </a:r>
            <a:r>
              <a:rPr lang="ru-RU" sz="7700"/>
              <a:t> Русь вынуждена платить </a:t>
            </a:r>
            <a:r>
              <a:rPr lang="ru-RU" sz="7700" b="1"/>
              <a:t>«выход» </a:t>
            </a:r>
            <a:r>
              <a:rPr lang="ru-RU" sz="7700"/>
              <a:t>(дань) Золотой Орде. Формируется </a:t>
            </a:r>
            <a:r>
              <a:rPr lang="ru-RU" sz="7700" b="1"/>
              <a:t>татаро-монгольское иго </a:t>
            </a:r>
            <a:r>
              <a:rPr lang="ru-RU" sz="7700"/>
              <a:t>- система даннической зависимости русских княжеств от Орды. </a:t>
            </a:r>
          </a:p>
          <a:p>
            <a:pPr marL="0" indent="0" algn="ctr">
              <a:buNone/>
            </a:pPr>
            <a:r>
              <a:rPr lang="ru-RU" sz="7700"/>
              <a:t>Со стороны русских неоднократно предпринимались попытки освободиться этой зависимости но все они раз за разом терпели неудачу. </a:t>
            </a:r>
          </a:p>
          <a:p>
            <a:pPr marL="0" indent="0" algn="ctr">
              <a:buNone/>
            </a:pPr>
            <a:r>
              <a:rPr lang="ru-RU" sz="7700"/>
              <a:t>Лишь в </a:t>
            </a:r>
            <a:r>
              <a:rPr lang="ru-RU" sz="7700" b="1"/>
              <a:t>1378 г.</a:t>
            </a:r>
            <a:r>
              <a:rPr lang="ru-RU" sz="7700"/>
              <a:t> русским войскам удалось одержать первую победу над монгольскими войсками в битве на реке Воже. </a:t>
            </a:r>
          </a:p>
          <a:p>
            <a:pPr marL="0" indent="0" algn="ctr">
              <a:buNone/>
            </a:pPr>
            <a:r>
              <a:rPr lang="ru-RU" sz="7700"/>
              <a:t>Затем ордынцы были вновь были разбиты </a:t>
            </a:r>
            <a:r>
              <a:rPr lang="ru-RU" sz="7700" b="1"/>
              <a:t>в сражении на поле Куликовом в 1380г.</a:t>
            </a:r>
          </a:p>
          <a:p>
            <a:endParaRPr lang="ru-RU" sz="300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F1FE272-E9DD-4C1D-9AAA-36D0C41986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6"/>
          <a:stretch>
            <a:fillRect/>
          </a:stretch>
        </p:blipFill>
        <p:spPr>
          <a:xfrm>
            <a:off x="6096000" y="1840405"/>
            <a:ext cx="5789734" cy="4483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2100530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" name="Объект 19">
            <a:extLst>
              <a:ext uri="{FF2B5EF4-FFF2-40B4-BE49-F238E27FC236}">
                <a16:creationId xmlns:a16="http://schemas.microsoft.com/office/drawing/2014/main" id="{8AA0C729-37A2-4EAE-BC4E-CB5742400B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" r="0"/>
          <a:stretch>
            <a:fillRect/>
          </a:stretch>
        </p:blipFill>
        <p:spPr>
          <a:xfrm>
            <a:off x="162287" y="153855"/>
            <a:ext cx="4356959" cy="6076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812BD7A-9EC6-46E1-973F-53A281A7D3C0}"/>
              </a:ext>
            </a:extLst>
          </p:cNvPr>
          <p:cNvSpPr txBox="1"/>
          <p:nvPr/>
        </p:nvSpPr>
        <p:spPr>
          <a:xfrm>
            <a:off x="272190" y="5215835"/>
            <a:ext cx="3262318" cy="92333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/>
              <a:t>Дмитрий Иванович, </a:t>
            </a:r>
          </a:p>
          <a:p>
            <a:pPr algn="ctr"/>
            <a:r>
              <a:rPr lang="ru-RU"/>
              <a:t>Великий князь Владимирский и князь Московский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EEF6D4C3-6118-47E1-81C8-D5E4D19468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9" r="4525"/>
          <a:stretch>
            <a:fillRect/>
          </a:stretch>
        </p:blipFill>
        <p:spPr>
          <a:xfrm>
            <a:off x="4268295" y="390743"/>
            <a:ext cx="4356959" cy="63134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3157D5F-983C-47DD-A4D0-62AE75432BD2}"/>
              </a:ext>
            </a:extLst>
          </p:cNvPr>
          <p:cNvSpPr txBox="1"/>
          <p:nvPr/>
        </p:nvSpPr>
        <p:spPr>
          <a:xfrm>
            <a:off x="4519246" y="5906890"/>
            <a:ext cx="2560946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/>
              <a:t>Владимир Андреевич, </a:t>
            </a:r>
          </a:p>
          <a:p>
            <a:pPr algn="ctr"/>
            <a:r>
              <a:rPr lang="ru-RU"/>
              <a:t>князь Серпуховский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351FED4-A7D6-4F49-806E-9333B9B736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197" y="2324082"/>
            <a:ext cx="5199516" cy="34576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D1C5111-06C3-4F1A-AA39-04B9762556D8}"/>
              </a:ext>
            </a:extLst>
          </p:cNvPr>
          <p:cNvSpPr txBox="1"/>
          <p:nvPr/>
        </p:nvSpPr>
        <p:spPr>
          <a:xfrm>
            <a:off x="8876205" y="6051156"/>
            <a:ext cx="3153508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/>
              <a:t>Дмитрий Михайлович Боброк-Волынский</a:t>
            </a:r>
          </a:p>
        </p:txBody>
      </p:sp>
    </p:spTree>
    <p:extLst>
      <p:ext uri="{BB962C8B-B14F-4D97-AF65-F5344CB8AC3E}">
        <p14:creationId xmlns:p14="http://schemas.microsoft.com/office/powerpoint/2010/main" val="2787575213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F057C95-CFFD-44D2-9DCC-621373CC5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41"/>
          <a:stretch>
            <a:fillRect/>
          </a:stretch>
        </p:blipFill>
        <p:spPr>
          <a:xfrm>
            <a:off x="101112" y="70338"/>
            <a:ext cx="4530067" cy="59787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22A830A-0787-4DE2-8CAC-E5FB1CFAAF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172" y="615461"/>
            <a:ext cx="3981659" cy="59787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E3BC025-5157-43A5-AA02-B182907CAE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5" t="4849" r="4697" b="8283"/>
          <a:stretch>
            <a:fillRect/>
          </a:stretch>
        </p:blipFill>
        <p:spPr>
          <a:xfrm>
            <a:off x="7825153" y="835268"/>
            <a:ext cx="4277278" cy="52138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CD512EB-F5A0-44D1-A508-9026E4115F46}"/>
              </a:ext>
            </a:extLst>
          </p:cNvPr>
          <p:cNvSpPr txBox="1"/>
          <p:nvPr/>
        </p:nvSpPr>
        <p:spPr>
          <a:xfrm>
            <a:off x="318899" y="5517146"/>
            <a:ext cx="348817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/>
              <a:t>Мамай, темник Золотой Орды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CC9C5F-C43F-4859-8A40-EC4B09895771}"/>
              </a:ext>
            </a:extLst>
          </p:cNvPr>
          <p:cNvSpPr txBox="1"/>
          <p:nvPr/>
        </p:nvSpPr>
        <p:spPr>
          <a:xfrm>
            <a:off x="4366848" y="5725941"/>
            <a:ext cx="3193975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/>
              <a:t>Ягайло Ольгердович, Великий Князь Литовский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622669-EC1A-4FC3-910C-C238647BB398}"/>
              </a:ext>
            </a:extLst>
          </p:cNvPr>
          <p:cNvSpPr txBox="1"/>
          <p:nvPr/>
        </p:nvSpPr>
        <p:spPr>
          <a:xfrm>
            <a:off x="8014553" y="5240147"/>
            <a:ext cx="3898478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/>
              <a:t>Олег Иванович, </a:t>
            </a:r>
          </a:p>
          <a:p>
            <a:pPr algn="ctr"/>
            <a:r>
              <a:rPr lang="ru-RU"/>
              <a:t>Великий князь Рязанский</a:t>
            </a:r>
          </a:p>
        </p:txBody>
      </p:sp>
    </p:spTree>
    <p:extLst>
      <p:ext uri="{BB962C8B-B14F-4D97-AF65-F5344CB8AC3E}">
        <p14:creationId xmlns:p14="http://schemas.microsoft.com/office/powerpoint/2010/main" val="737789252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C16C50F-B6E8-432C-8C64-FC61AA59D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185" y="124882"/>
            <a:ext cx="5257800" cy="989163"/>
          </a:xfrm>
        </p:spPr>
        <p:txBody>
          <a:bodyPr/>
          <a:lstStyle/>
          <a:p>
            <a:r>
              <a:rPr lang="ru-RU"/>
              <a:t>Место сражения</a:t>
            </a:r>
            <a:r>
              <a:rPr lang="en-US"/>
              <a:t> </a:t>
            </a:r>
            <a:r>
              <a:rPr lang="ru-RU"/>
              <a:t>и силы сторон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41BE0FC2-0745-44BB-9038-F7685A83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185" y="1234963"/>
            <a:ext cx="5257800" cy="5498155"/>
          </a:xfrm>
        </p:spPr>
        <p:txBody>
          <a:bodyPr>
            <a:noAutofit/>
          </a:bodyPr>
          <a:lstStyle/>
          <a:p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Для сражения Дмитрий Иванович выбрал небольшое поле в месте впадения реки Непрядвы в реку Дон. </a:t>
            </a:r>
          </a:p>
          <a:p>
            <a:r>
              <a:rPr lang="ru-RU" sz="2400" b="0" i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Численность русских войск перед Куликовской битвой оценивается от 40 до 70 тысяч человек, монгол — 100-150 тысяч человек. </a:t>
            </a:r>
            <a:endParaRPr lang="en-US" sz="2400" b="0" i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стороне Москвы сражались Псковичи и Новгородцы, </a:t>
            </a:r>
            <a:r>
              <a:rPr lang="ru-RU" sz="240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Переяславцы</a:t>
            </a:r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Смоляне и др. На стороне Мамая выступило войско рязанского князя. Кроме того Мамай </a:t>
            </a:r>
            <a:r>
              <a:rPr lang="ru-RU" sz="240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расчитывал</a:t>
            </a:r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на помощь Великого князя Литовского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C0D8937-66B1-4269-B80F-6717E58DF67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" t="1666" r="6752" b="0"/>
          <a:stretch>
            <a:fillRect/>
          </a:stretch>
        </p:blipFill>
        <p:spPr>
          <a:xfrm>
            <a:off x="5741377" y="6618"/>
            <a:ext cx="6450623" cy="68513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7333297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EDE07331-B27D-46ED-ACA8-C32E0B190A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3" r="1412" b="245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8417746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CC3C15B-E3AB-4254-89AA-23CE1E59E1B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" t="1981" r="2069" b="1856"/>
          <a:stretch>
            <a:fillRect/>
          </a:stretch>
        </p:blipFill>
        <p:spPr>
          <a:xfrm>
            <a:off x="28506" y="39565"/>
            <a:ext cx="6067494" cy="67788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DA6B554-8BCD-4937-95DD-E4C20D784C65}"/>
              </a:ext>
            </a:extLst>
          </p:cNvPr>
          <p:cNvSpPr txBox="1"/>
          <p:nvPr/>
        </p:nvSpPr>
        <p:spPr>
          <a:xfrm>
            <a:off x="6163408" y="0"/>
            <a:ext cx="6000086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2500">
                <a:solidFill>
                  <a:schemeClr val="tx1"/>
                </a:solidFill>
                <a:effectLst/>
              </a:rPr>
              <a:t>Дмитрий, несмотря на свой статус, одел на себя доспехи простого воина и встал во главе Большого полка. </a:t>
            </a:r>
          </a:p>
          <a:p>
            <a:pPr algn="ctr" fontAlgn="t"/>
            <a:r>
              <a:rPr lang="ru-RU" sz="2500">
                <a:solidFill>
                  <a:schemeClr val="tx1"/>
                </a:solidFill>
                <a:effectLst/>
              </a:rPr>
              <a:t>Всю силу своего удара ордынцы бросили на полк левой руки, где русские войска стали заметно сдавать позиции. В момент, когда армия Мамая прорвала оборону в этом месте и начала заходить в тыл, в бой вступил Засадный полк, который со страшной силой и неожиданно ударил  в тыл самими атаковавшим ордынцам. В войске Мамая началась паника.</a:t>
            </a:r>
          </a:p>
          <a:p>
            <a:pPr algn="ctr" fontAlgn="t"/>
            <a:r>
              <a:rPr lang="ru-RU" sz="2500">
                <a:solidFill>
                  <a:schemeClr val="tx1"/>
                </a:solidFill>
                <a:effectLst/>
              </a:rPr>
              <a:t>Началась паника. В таком состоянии сражение было ими проиграно достаточно быстро и Мамай со своей ордой был вынужден спешно отступать.</a:t>
            </a:r>
          </a:p>
        </p:txBody>
      </p:sp>
    </p:spTree>
    <p:extLst>
      <p:ext uri="{BB962C8B-B14F-4D97-AF65-F5344CB8AC3E}">
        <p14:creationId xmlns:p14="http://schemas.microsoft.com/office/powerpoint/2010/main" val="1740287675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240E7E-CDF1-48F8-8E68-40AA855541EF}"/>
              </a:ext>
            </a:extLst>
          </p:cNvPr>
          <p:cNvSpPr txBox="1"/>
          <p:nvPr/>
        </p:nvSpPr>
        <p:spPr>
          <a:xfrm>
            <a:off x="0" y="1"/>
            <a:ext cx="12192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400" b="0" i="0">
                <a:solidFill>
                  <a:srgbClr val="000000"/>
                </a:solidFill>
                <a:effectLst/>
                <a:latin typeface="+mj-lt"/>
              </a:rPr>
              <a:t>Куликовская битва – это предвестник конца золотоордынского ига. Из-под власти золотоордынских ханов Русь вышла лишь через 100 лет после Мамаева побоища, но именно в 1380 году в историю России была вписана самая крупная победная страница антиордынской борьбы.</a:t>
            </a:r>
          </a:p>
          <a:p>
            <a:pPr marL="457200" indent="-457200" algn="ctr">
              <a:buAutoNum type="arabicPeriod"/>
            </a:pPr>
            <a:endParaRPr lang="ru-RU" sz="2400" b="0" i="0">
              <a:solidFill>
                <a:srgbClr val="000000"/>
              </a:solidFill>
              <a:effectLst/>
              <a:latin typeface="+mj-lt"/>
            </a:endParaRPr>
          </a:p>
          <a:p>
            <a:pPr algn="ctr"/>
            <a:r>
              <a:rPr lang="ru-RU" sz="2400">
                <a:solidFill>
                  <a:srgbClr val="000000"/>
                </a:solidFill>
                <a:latin typeface="+mj-lt"/>
              </a:rPr>
              <a:t>2</a:t>
            </a:r>
            <a:r>
              <a:rPr lang="ru-RU" sz="2400" b="0" i="0">
                <a:solidFill>
                  <a:srgbClr val="000000"/>
                </a:solidFill>
                <a:effectLst/>
                <a:latin typeface="+mj-lt"/>
              </a:rPr>
              <a:t>. Победа в Куликовской битве развенчала миф о непобедимости и военном превосходстве Золотой Орды. Куликовская битва показала, что есть предпосылки для окончательного освобождения, что созрели силы для отпора врагу.</a:t>
            </a:r>
          </a:p>
          <a:p>
            <a:pPr algn="ctr"/>
            <a:endParaRPr lang="ru-RU" sz="2400" b="0" i="0">
              <a:solidFill>
                <a:srgbClr val="000000"/>
              </a:solidFill>
              <a:effectLst/>
              <a:latin typeface="+mj-lt"/>
            </a:endParaRPr>
          </a:p>
          <a:p>
            <a:pPr algn="ctr"/>
            <a:r>
              <a:rPr lang="ru-RU" sz="2400">
                <a:solidFill>
                  <a:srgbClr val="000000"/>
                </a:solidFill>
                <a:latin typeface="+mj-lt"/>
              </a:rPr>
              <a:t>3. </a:t>
            </a:r>
            <a:r>
              <a:rPr lang="ru-RU" sz="2400" b="0" i="0">
                <a:solidFill>
                  <a:srgbClr val="000000"/>
                </a:solidFill>
                <a:effectLst/>
                <a:latin typeface="+mj-lt"/>
              </a:rPr>
              <a:t>Куликовская битва в русской истории – это и возвышение Москвы, как столицы единого и независимого государства, объединяющего политического, военного и духовного центра страны.</a:t>
            </a:r>
          </a:p>
          <a:p>
            <a:pPr algn="ctr"/>
            <a:endParaRPr lang="ru-RU" sz="2400" b="0" i="0">
              <a:solidFill>
                <a:srgbClr val="000000"/>
              </a:solidFill>
              <a:effectLst/>
              <a:latin typeface="+mj-lt"/>
            </a:endParaRPr>
          </a:p>
          <a:p>
            <a:pPr algn="ctr"/>
            <a:r>
              <a:rPr lang="ru-RU" sz="2400">
                <a:solidFill>
                  <a:srgbClr val="000000"/>
                </a:solidFill>
                <a:latin typeface="+mj-lt"/>
              </a:rPr>
              <a:t>4. </a:t>
            </a:r>
            <a:r>
              <a:rPr lang="ru-RU" sz="2400" b="0" i="0">
                <a:solidFill>
                  <a:srgbClr val="000000"/>
                </a:solidFill>
                <a:effectLst/>
                <a:latin typeface="+mj-lt"/>
              </a:rPr>
              <a:t>В истории России и народной памяти Куликовская битва навсегда останется великим событием, великими сражением, которое дало мощный толчок росту национального самосознания и созиданию общерусской государственности с центром в Москве.</a:t>
            </a:r>
          </a:p>
          <a:p>
            <a:pPr algn="ctr"/>
            <a:r>
              <a:rPr lang="ru-RU" sz="2400" b="0" i="0" u="none" strike="noStrike">
                <a:solidFill>
                  <a:srgbClr val="000000"/>
                </a:solidFill>
                <a:effectLst/>
                <a:latin typeface="+mj-lt"/>
              </a:rPr>
              <a:t>«На Куликово поле пришли москвичи, владимирцы и так далее, в том числе и литовцы, а вернулись с Куликова поля русские» (Л. Гумилев).</a:t>
            </a:r>
          </a:p>
          <a:p>
            <a:endParaRPr lang="ru-RU" sz="2400">
              <a:solidFill>
                <a:srgbClr val="000000"/>
              </a:solidFill>
              <a:latin typeface="+mj-lt"/>
            </a:endParaRPr>
          </a:p>
          <a:p>
            <a:endParaRPr lang="ru-RU" sz="2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6453868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7986302-2FC5-4916-8CCD-AD8A6680C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08" y="160052"/>
            <a:ext cx="11911384" cy="953994"/>
          </a:xfrm>
        </p:spPr>
        <p:txBody>
          <a:bodyPr/>
          <a:lstStyle/>
          <a:p>
            <a:r>
              <a:rPr lang="ru-RU"/>
              <a:t>Подписание Японией акта о капитуляции </a:t>
            </a:r>
            <a:br>
              <a:rPr lang="ru-RU"/>
            </a:br>
            <a:r>
              <a:rPr lang="ru-RU"/>
              <a:t>и завершение второй мировой войны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3346AA-1C80-4196-9132-3C1AA3B2142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7" t="12051" r="24974" b="16244"/>
          <a:stretch>
            <a:fillRect/>
          </a:stretch>
        </p:blipFill>
        <p:spPr>
          <a:xfrm>
            <a:off x="4739054" y="1361149"/>
            <a:ext cx="7312638" cy="533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04ED0230-A682-4055-AB83-692009463B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0307" y="1234963"/>
            <a:ext cx="4414107" cy="5462985"/>
          </a:xfrm>
        </p:spPr>
        <p:txBody>
          <a:bodyPr>
            <a:noAutofit/>
          </a:bodyPr>
          <a:lstStyle/>
          <a:p>
            <a:r>
              <a:rPr lang="ru-RU" sz="2400"/>
              <a:t>Федеральным законом № 126-ФЗ от 24 апреля 2020 года установлен новый день воинской славы России — «3 сентября — День окончания Второй мировой войны (1945 год)». Основанием для установления этого праздника считается Акт о капитуляции Японии, подписанный 2 сентября 1945.</a:t>
            </a:r>
          </a:p>
          <a:p>
            <a:r>
              <a:rPr lang="ru-RU" sz="2400"/>
              <a:t>Этот документ ознаменовал окончание Второй мировой войны.</a:t>
            </a:r>
            <a:endParaRPr lang="en-US" sz="2400"/>
          </a:p>
          <a:p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1136041865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Посылка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сылка">
      <a:majorFont>
        <a:latin typeface="Gill Sans MT" panose="020b0502020104020203"/>
        <a:ea typeface="Arial"/>
        <a:cs typeface="Arial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Arial"/>
        <a:cs typeface="Arial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TM10001115[[fn=Посылка]]</Template>
  <Company/>
  <PresentationFormat>Широкоэкранный</PresentationFormat>
  <Paragraphs>50</Paragraphs>
  <Slides>17</Slides>
  <Notes>1</Notes>
  <TotalTime>192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18">
      <vt:lpstr>Посылка</vt:lpstr>
      <vt:lpstr>Куликовская битва</vt:lpstr>
      <vt:lpstr>Предпосылки куликовской битвы</vt:lpstr>
      <vt:lpstr>Slide 3</vt:lpstr>
      <vt:lpstr>Slide 4</vt:lpstr>
      <vt:lpstr>Место сражения и силы сторон</vt:lpstr>
      <vt:lpstr>Slide 6</vt:lpstr>
      <vt:lpstr>Slide 7</vt:lpstr>
      <vt:lpstr>Slide 8</vt:lpstr>
      <vt:lpstr>Подписание Японией акта о капитуляции и завершение второй мировой войны</vt:lpstr>
      <vt:lpstr>Предпосылки</vt:lpstr>
      <vt:lpstr>Slide 11</vt:lpstr>
      <vt:lpstr>Slide 12</vt:lpstr>
      <vt:lpstr>Slide 13</vt:lpstr>
      <vt:lpstr>Slide 14</vt:lpstr>
      <vt:lpstr>Slide 15</vt:lpstr>
      <vt:lpstr>Slide 16</vt:lpstr>
      <vt:lpstr>Подписание Японией акта о капитуляции и завершение второй мировой войны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Александр</dc:creator>
  <cp:lastModifiedBy>Александр</cp:lastModifiedBy>
  <cp:revision>20</cp:revision>
  <dcterms:created xsi:type="dcterms:W3CDTF">2021-09-20T17:43:57Z</dcterms:created>
  <dcterms:modified xsi:type="dcterms:W3CDTF">2022-02-06T20:16:52Z</dcterms:modified>
</cp:coreProperties>
</file>