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9" r:id="rId2"/>
    <p:sldId id="274" r:id="rId3"/>
    <p:sldId id="260" r:id="rId4"/>
    <p:sldId id="257" r:id="rId5"/>
    <p:sldId id="268" r:id="rId6"/>
    <p:sldId id="263" r:id="rId7"/>
    <p:sldId id="261" r:id="rId8"/>
    <p:sldId id="275" r:id="rId9"/>
    <p:sldId id="276" r:id="rId10"/>
    <p:sldId id="277" r:id="rId11"/>
    <p:sldId id="280" r:id="rId12"/>
    <p:sldId id="278" r:id="rId13"/>
    <p:sldId id="279" r:id="rId14"/>
    <p:sldId id="266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956" y="-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DA52EB-BA00-45D8-9D1D-72A011A4223E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7FEE54-D5DE-4C57-8431-A72218407F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16468-7398-4C1B-9AA1-D1D15E908E08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30012-D6A2-4EC0-A432-DB5499846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16468-7398-4C1B-9AA1-D1D15E908E08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30012-D6A2-4EC0-A432-DB5499846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16468-7398-4C1B-9AA1-D1D15E908E08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30012-D6A2-4EC0-A432-DB5499846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16468-7398-4C1B-9AA1-D1D15E908E08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30012-D6A2-4EC0-A432-DB5499846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16468-7398-4C1B-9AA1-D1D15E908E08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30012-D6A2-4EC0-A432-DB5499846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16468-7398-4C1B-9AA1-D1D15E908E08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30012-D6A2-4EC0-A432-DB5499846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16468-7398-4C1B-9AA1-D1D15E908E08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30012-D6A2-4EC0-A432-DB5499846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16468-7398-4C1B-9AA1-D1D15E908E08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30012-D6A2-4EC0-A432-DB5499846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16468-7398-4C1B-9AA1-D1D15E908E08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30012-D6A2-4EC0-A432-DB5499846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16468-7398-4C1B-9AA1-D1D15E908E08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30012-D6A2-4EC0-A432-DB5499846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16468-7398-4C1B-9AA1-D1D15E908E08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30012-D6A2-4EC0-A432-DB5499846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16468-7398-4C1B-9AA1-D1D15E908E08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30012-D6A2-4EC0-A432-DB5499846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4;&#1086;&#1084;\Desktop\&#1079;&#1074;&#1091;&#1082;&#1080;\diktor_Igor_Kirilov_i_YU.A.Gagarin_-_soobcshenie_o_polyote_cheloveka_v_kosmos_12_aprelya_1961_goda_(iPleer.fm).mp3" TargetMode="Externa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00042"/>
            <a:ext cx="9144000" cy="242889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_AntiqueTitulGr" pitchFamily="82" charset="-52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_AntiqueTitulGr" pitchFamily="82" charset="-52"/>
              </a:rPr>
            </a:br>
            <a:endParaRPr lang="ru-RU" b="1" dirty="0">
              <a:solidFill>
                <a:schemeClr val="tx2">
                  <a:lumMod val="75000"/>
                </a:schemeClr>
              </a:solidFill>
              <a:latin typeface="A La Russ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620" y="4500570"/>
            <a:ext cx="4986350" cy="2000264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a_AlternaBrk" pitchFamily="34" charset="-52"/>
              </a:rPr>
              <a:t>МБДОУ « Детский сад № 17 </a:t>
            </a:r>
          </a:p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a_AlternaBrk" pitchFamily="34" charset="-52"/>
              </a:rPr>
              <a:t>« Звездочка»» Воспитатель группы</a:t>
            </a:r>
          </a:p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a_AlternaBrk" pitchFamily="34" charset="-52"/>
              </a:rPr>
              <a:t> « Ромашки»: </a:t>
            </a:r>
          </a:p>
          <a:p>
            <a:r>
              <a:rPr lang="ru-RU" sz="2800" b="1" i="1" dirty="0" err="1" smtClean="0">
                <a:solidFill>
                  <a:schemeClr val="tx2">
                    <a:lumMod val="75000"/>
                  </a:schemeClr>
                </a:solidFill>
                <a:latin typeface="a_AlternaBrk" pitchFamily="34" charset="-52"/>
              </a:rPr>
              <a:t>Шефер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a_AlternaBrk" pitchFamily="34" charset="-52"/>
              </a:rPr>
              <a:t> Е.М.</a:t>
            </a:r>
          </a:p>
          <a:p>
            <a:pPr algn="l"/>
            <a:endParaRPr lang="ru-RU" sz="1800" b="1" i="1" dirty="0" smtClean="0">
              <a:solidFill>
                <a:schemeClr val="tx2">
                  <a:lumMod val="75000"/>
                </a:schemeClr>
              </a:solidFill>
              <a:latin typeface="a_AlbionicTitulInfl" pitchFamily="34" charset="-52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57166"/>
            <a:ext cx="8715404" cy="769441"/>
          </a:xfrm>
          <a:prstGeom prst="rect">
            <a:avLst/>
          </a:prstGeom>
          <a:effectLst>
            <a:outerShdw blurRad="50800" dist="25000" dir="5400000" rotWithShape="0">
              <a:schemeClr val="accent1">
                <a:shade val="30000"/>
                <a:satMod val="150000"/>
                <a:alpha val="38000"/>
              </a:schemeClr>
            </a:outerShdw>
            <a:softEdge rad="12700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chemeClr val="tx2">
                    <a:lumMod val="75000"/>
                  </a:schemeClr>
                </a:solidFill>
                <a:latin typeface="a_AlternaBrk" pitchFamily="34" charset="-52"/>
              </a:rPr>
              <a:t>ТАИНСТВЕННЫЙ КОСМОС</a:t>
            </a:r>
            <a:endParaRPr lang="ru-RU" sz="4400" i="1" dirty="0">
              <a:latin typeface="a_AlternaBrk" pitchFamily="34" charset="-52"/>
            </a:endParaRPr>
          </a:p>
        </p:txBody>
      </p:sp>
      <p:pic>
        <p:nvPicPr>
          <p:cNvPr id="8" name="Picture 2" descr="C:\Users\viki\AppData\Local\Microsoft\Windows\Temporary Internet Files\Content.IE5\M4P7N6CI\MCj043031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928802"/>
            <a:ext cx="307183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Стоковые векторные изображения Stargazer Depositphotos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149046">
            <a:off x="126011" y="2459935"/>
            <a:ext cx="3725396" cy="2171449"/>
          </a:xfrm>
          <a:prstGeom prst="rect">
            <a:avLst/>
          </a:prstGeom>
          <a:noFill/>
        </p:spPr>
      </p:pic>
      <p:pic>
        <p:nvPicPr>
          <p:cNvPr id="3074" name="Picture 2" descr="C:\Users\Дом\Desktop\бабочки\0_ae770_83ce3f8c_orig (1)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5286388"/>
            <a:ext cx="1214446" cy="857256"/>
          </a:xfrm>
          <a:prstGeom prst="rect">
            <a:avLst/>
          </a:prstGeom>
          <a:noFill/>
        </p:spPr>
      </p:pic>
      <p:pic>
        <p:nvPicPr>
          <p:cNvPr id="3078" name="Picture 6" descr="C:\Users\Дом\Desktop\бабочки\0_b1d38_7ff1cfe6_orig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5929330"/>
            <a:ext cx="1071570" cy="12144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26 -0.03726 L 0.00226 0.29607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63" y="1214438"/>
            <a:ext cx="4038600" cy="45259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5" name="Содержимое 5" descr="http://eventsinrussia.com/eventsimages/otherevent/6d908d53b5b9aa54d68e9e8d17163353.jpg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1071546"/>
            <a:ext cx="6500858" cy="57864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Овальная выноска 5"/>
          <p:cNvSpPr/>
          <p:nvPr/>
        </p:nvSpPr>
        <p:spPr>
          <a:xfrm>
            <a:off x="4286248" y="857232"/>
            <a:ext cx="4857752" cy="5715040"/>
          </a:xfrm>
          <a:prstGeom prst="wedgeEllipseCallout">
            <a:avLst>
              <a:gd name="adj1" fmla="val -64291"/>
              <a:gd name="adj2" fmla="val -442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ru-RU" dirty="0" smtClean="0"/>
              <a:t> </a:t>
            </a:r>
            <a:r>
              <a:rPr lang="ru-RU" sz="2800" dirty="0" smtClean="0"/>
              <a:t>В космосе нет воздуха, чтобы дышать, там нет воды, тем более там нет еды. Всё это загружается в космический корабль на земле и затем расходуется в полёте. </a:t>
            </a:r>
          </a:p>
        </p:txBody>
      </p:sp>
      <p:sp>
        <p:nvSpPr>
          <p:cNvPr id="7" name="Овальная выноска 6"/>
          <p:cNvSpPr/>
          <p:nvPr/>
        </p:nvSpPr>
        <p:spPr>
          <a:xfrm>
            <a:off x="0" y="0"/>
            <a:ext cx="2214546" cy="2143116"/>
          </a:xfrm>
          <a:prstGeom prst="wedgeEllipseCallout">
            <a:avLst>
              <a:gd name="adj1" fmla="val 28867"/>
              <a:gd name="adj2" fmla="val 5324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714356"/>
            <a:ext cx="3000364" cy="1285884"/>
          </a:xfrm>
        </p:spPr>
        <p:txBody>
          <a:bodyPr>
            <a:noAutofit/>
          </a:bodyPr>
          <a:lstStyle/>
          <a:p>
            <a:pPr lvl="0"/>
            <a:r>
              <a:rPr lang="ru-RU" sz="3200" dirty="0" smtClean="0">
                <a:solidFill>
                  <a:schemeClr val="bg1"/>
                </a:solidFill>
              </a:rPr>
              <a:t>Как живут космонавты в ракете?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00063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" grpId="1" animBg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214282" y="0"/>
            <a:ext cx="8929718" cy="32146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71500" y="214313"/>
            <a:ext cx="8229600" cy="7969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Что едят космонавты?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1071538" y="428604"/>
            <a:ext cx="7000924" cy="3071834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dirty="0" smtClean="0"/>
              <a:t>     </a:t>
            </a:r>
            <a:r>
              <a:rPr lang="ru-RU" dirty="0" smtClean="0"/>
              <a:t>Едят космонавты продукты питания, которые хранятся в консервированном виде. Перед использованием консервы и тюбики разогревают, а пакеты с первым и вторым блюдами, разводят  водой.</a:t>
            </a:r>
          </a:p>
        </p:txBody>
      </p:sp>
      <p:pic>
        <p:nvPicPr>
          <p:cNvPr id="2050" name="Picture 2" descr="C:\Users\Дом\Desktop\hello_html_3115e1bf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348706"/>
            <a:ext cx="9144000" cy="48665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Дом\Desktop\e84d00089769b15335ba199331a20d7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71744"/>
            <a:ext cx="9144000" cy="46434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Дом\Desktop\glavnoe_beshbarmak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214346" y="2428868"/>
            <a:ext cx="9358346" cy="47863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Дом\Desktop\image4_11692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285784" y="2214554"/>
            <a:ext cx="9429784" cy="52864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7" grpId="1"/>
      <p:bldP spid="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m0-tub-ru.yandex.net/i?id=90fe541e4b610c0d05493a5314c528ab&amp;n=33&amp;w=251&amp;h=1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3500438"/>
            <a:ext cx="4429156" cy="33575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5" descr="http://eventsinrussia.com/eventsimages/otherevent/6d908d53b5b9aa54d68e9e8d17163353.jpg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643314"/>
            <a:ext cx="4377179" cy="32146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Овальная выноска 8"/>
          <p:cNvSpPr/>
          <p:nvPr/>
        </p:nvSpPr>
        <p:spPr>
          <a:xfrm>
            <a:off x="3786182" y="0"/>
            <a:ext cx="5715040" cy="3357562"/>
          </a:xfrm>
          <a:prstGeom prst="wedgeEllipseCallout">
            <a:avLst>
              <a:gd name="adj1" fmla="val -50552"/>
              <a:gd name="adj2" fmla="val 883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ru-RU" dirty="0" smtClean="0"/>
              <a:t> </a:t>
            </a:r>
            <a:r>
              <a:rPr lang="ru-RU" sz="2600" b="1" dirty="0" smtClean="0"/>
              <a:t>А вы знали?</a:t>
            </a:r>
            <a:endParaRPr lang="ru-RU" sz="2600" dirty="0" smtClean="0"/>
          </a:p>
          <a:p>
            <a:pPr>
              <a:lnSpc>
                <a:spcPct val="90000"/>
              </a:lnSpc>
            </a:pPr>
            <a:r>
              <a:rPr lang="ru-RU" sz="2600" dirty="0" smtClean="0"/>
              <a:t>   В космосе на корабле, все предметы находятся в состоянии невесомости, сила притяжения здесь не действует и всё летает</a:t>
            </a:r>
            <a:r>
              <a:rPr lang="ru-RU" sz="2400" dirty="0" smtClean="0">
                <a:latin typeface="Arial" charset="0"/>
              </a:rPr>
              <a:t>. </a:t>
            </a:r>
            <a:endParaRPr lang="ru-RU" sz="2400" dirty="0"/>
          </a:p>
        </p:txBody>
      </p:sp>
      <p:pic>
        <p:nvPicPr>
          <p:cNvPr id="10" name="Содержимое 9" descr="https://naked-science.ru/sites/default/files/article/2_51.jpg"/>
          <p:cNvPicPr>
            <a:picLocks noGrp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285728"/>
            <a:ext cx="3714745" cy="34290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79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7411" name="Содержимое 5"/>
          <p:cNvSpPr>
            <a:spLocks noGrp="1"/>
          </p:cNvSpPr>
          <p:nvPr>
            <p:ph sz="half" idx="2"/>
          </p:nvPr>
        </p:nvSpPr>
        <p:spPr>
          <a:xfrm>
            <a:off x="357188" y="1785938"/>
            <a:ext cx="3714750" cy="45259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400" dirty="0" smtClean="0"/>
              <a:t>     </a:t>
            </a:r>
          </a:p>
        </p:txBody>
      </p:sp>
      <p:pic>
        <p:nvPicPr>
          <p:cNvPr id="4" name="Содержимое 5" descr="http://eventsinrussia.com/eventsimages/otherevent/6d908d53b5b9aa54d68e9e8d17163353.jpg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2143116"/>
            <a:ext cx="5429288" cy="4714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Овальная выноска 4"/>
          <p:cNvSpPr/>
          <p:nvPr/>
        </p:nvSpPr>
        <p:spPr>
          <a:xfrm>
            <a:off x="5000628" y="1214422"/>
            <a:ext cx="4143372" cy="4929222"/>
          </a:xfrm>
          <a:prstGeom prst="wedgeEllipseCallout">
            <a:avLst>
              <a:gd name="adj1" fmla="val -68578"/>
              <a:gd name="adj2" fmla="val 462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      Одежда космонавта - </a:t>
            </a:r>
          </a:p>
          <a:p>
            <a:pPr algn="ctr"/>
            <a:r>
              <a:rPr lang="ru-RU" sz="2800" dirty="0" smtClean="0"/>
              <a:t>     скафандр. Его космонавты надевают при запуске и спуске ракеты, когда выходят в открытый космос. 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7" presetClass="entr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2.5E-6 0 L -0.00139 0.73495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367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0.01319 0.1669 L -0.01319 0.8886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://www.findwall.ru/images/wallpapers/1920x1200/3/g/3/g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&amp;Ocy;&amp;bcy;&amp;ocy;&amp;icy; &amp;Gcy;&amp;acy;&amp;lcy;&amp;acy;&amp;kcy;&amp;tcy;&amp;icy;&amp;kcy;&amp;acy; &amp;Mcy;&amp;lcy;&amp;iecy;&amp;chcy;&amp;ncy;&amp;ycy;&amp;jcy; &amp;pcy;&amp;ucy;&amp;tcy;&amp;softcy;, &amp;Mcy;&amp;lcy;&amp;iecy;&amp;chcy;&amp;ncy;&amp;ycy;&amp;jcy; &amp;pcy;&amp;ucy;&amp;tcy;&amp;softcy; &amp;vcy; &amp;ncy;&amp;ocy;&amp;chcy;&amp;ncy;&amp;ocy;&amp;mcy; &amp;ncy;&amp;iecy;&amp;bcy;&amp;iecy;, &amp;Zcy;&amp;vcy;&amp;iecy;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2786106"/>
            <a:ext cx="9644130" cy="7858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429132"/>
            <a:ext cx="8229600" cy="2428868"/>
          </a:xfrm>
          <a:effectLst>
            <a:outerShdw blurRad="39000" dist="25400" dir="5400000" rotWithShape="0">
              <a:schemeClr val="accent1">
                <a:shade val="33000"/>
                <a:alpha val="83000"/>
              </a:schemeClr>
            </a:outerShdw>
            <a:softEdge rad="1270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так мало в своей жизни смотрим на небо. Смотрите чаще на небо – оно завораживает своей красотой…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80996" y="2214554"/>
            <a:ext cx="8229600" cy="24288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Спасибо за внимание!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ьная выноска 4"/>
          <p:cNvSpPr/>
          <p:nvPr/>
        </p:nvSpPr>
        <p:spPr>
          <a:xfrm>
            <a:off x="-214346" y="214290"/>
            <a:ext cx="5786478" cy="5072098"/>
          </a:xfrm>
          <a:prstGeom prst="wedgeEllipseCallout">
            <a:avLst>
              <a:gd name="adj1" fmla="val 49582"/>
              <a:gd name="adj2" fmla="val 34355"/>
            </a:avLst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28596" y="571480"/>
            <a:ext cx="4429156" cy="4214842"/>
          </a:xfrm>
          <a:prstGeom prst="rect">
            <a:avLst/>
          </a:prstGeom>
          <a:effectLst>
            <a:outerShdw blurRad="50800" dist="25000" dir="5400000" rotWithShape="0">
              <a:schemeClr val="accent1">
                <a:shade val="30000"/>
                <a:satMod val="150000"/>
                <a:alpha val="38000"/>
              </a:schemeClr>
            </a:outerShdw>
            <a:softEdge rad="6350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Ребята, сегодня мы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</a:t>
            </a:r>
            <a:r>
              <a:rPr kumimoji="0" lang="ru-RU" sz="3800" b="0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вами отправимся в путешествие и узнаем много тайного</a:t>
            </a:r>
            <a:r>
              <a:rPr kumimoji="0" lang="ru-RU" sz="3800" b="0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загадочного о Космосе!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800" dirty="0" smtClean="0"/>
              <a:t>Вы готовы отправится в путешествие?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3800" dirty="0" smtClean="0"/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Ну тогда ПОЛЕТЕЛИ!!!!!!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648200" y="2714620"/>
            <a:ext cx="2567006" cy="341154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" name="Picture 2" descr="C:\Users\Дом\Desktop\0_a2fa2_b7dca990_orig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1714488"/>
            <a:ext cx="4857752" cy="398622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wind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65 -0.01806 L 0.18351 -0.0713 C 0.19757 -0.08333 0.21858 -0.09005 0.24045 -0.09005 C 0.26545 -0.09005 0.28542 -0.08333 0.29948 -0.0713 L 0.3665 -0.01806 " pathEditMode="relative" rAng="0" ptsTypes="FffFF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0.00393 C -0.00677 -0.01273 -0.03055 -0.02129 -0.03871 -0.02129 C -0.09131 -0.02129 -0.14532 0.11597 -0.14532 0.25347 C -0.14532 0.18403 -0.17223 0.11597 -0.19775 0.11597 C -0.22466 0.11597 -0.25018 0.18519 -0.25018 0.25347 C -0.25018 0.21922 -0.26372 0.18403 -0.27726 0.18403 C -0.29063 0.18403 -0.30417 0.21829 -0.30417 0.25347 C -0.30417 0.23588 -0.31094 0.21922 -0.31771 0.21922 C -0.32448 0.21922 -0.33125 0.23681 -0.33125 0.25347 C -0.33125 0.24468 -0.33473 0.23588 -0.33785 0.23588 C -0.33976 0.23588 -0.34462 0.24468 -0.34462 0.25347 C -0.34462 0.24908 -0.34636 0.24468 -0.34827 0.24468 C -0.34827 0.24352 -0.35174 0.24908 -0.35174 0.25347 C -0.35174 0.25116 -0.35174 0.24908 -0.35348 0.24908 C -0.35348 0.25 -0.35521 0.25116 -0.35521 0.25347 C -0.35521 0.25232 -0.35521 0.25116 -0.35521 0.25 C -0.35695 0.25 -0.35695 0.25116 -0.35695 0.25232 C -0.35869 0.25232 -0.35869 0.25116 -0.35869 0.25 C -0.36042 0.25 -0.36042 0.25116 -0.36042 0.25232 " pathEditMode="relative" rAng="0" ptsTypes="fffffffffffffffffff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" y="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ytimg.com/vi/xXJOIiw9fi8/hqdefaul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6" name="Рисунок 5" descr="http://eventsinrussia.com/eventsimages/otherevent/6d908d53b5b9aa54d68e9e8d1716335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0694" y="3157232"/>
            <a:ext cx="3643306" cy="370076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5072066" y="0"/>
            <a:ext cx="3714776" cy="2643182"/>
          </a:xfrm>
          <a:prstGeom prst="wedgeRoundRectCallout">
            <a:avLst>
              <a:gd name="adj1" fmla="val -20439"/>
              <a:gd name="adj2" fmla="val 85788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держимое 2"/>
          <p:cNvSpPr>
            <a:spLocks noGrp="1"/>
          </p:cNvSpPr>
          <p:nvPr>
            <p:ph idx="1"/>
          </p:nvPr>
        </p:nvSpPr>
        <p:spPr>
          <a:xfrm>
            <a:off x="5357818" y="214290"/>
            <a:ext cx="3071834" cy="242889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 вы знаете, что первыми настоящими космонавтами были собаки?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http://eventsinrussia.com/eventsimages/otherevent/6d908d53b5b9aa54d68e9e8d17163353.jpg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1" y="3000372"/>
            <a:ext cx="4286249" cy="3857628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9" name="Picture 2" descr="http://sm12bmstu.ru/wp-content/uploads/2010/08/belka-i-strelk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42984"/>
            <a:ext cx="5214942" cy="57150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32" name="5-конечная звезда 31"/>
          <p:cNvSpPr/>
          <p:nvPr/>
        </p:nvSpPr>
        <p:spPr>
          <a:xfrm rot="19695654">
            <a:off x="642910" y="500042"/>
            <a:ext cx="500066" cy="571504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5-конечная звезда 32"/>
          <p:cNvSpPr/>
          <p:nvPr/>
        </p:nvSpPr>
        <p:spPr>
          <a:xfrm rot="1851185">
            <a:off x="3643306" y="1000108"/>
            <a:ext cx="500066" cy="500066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5-конечная звезда 33"/>
          <p:cNvSpPr/>
          <p:nvPr/>
        </p:nvSpPr>
        <p:spPr>
          <a:xfrm rot="1911758">
            <a:off x="2237420" y="737229"/>
            <a:ext cx="500066" cy="500066"/>
          </a:xfrm>
          <a:prstGeom prst="star5">
            <a:avLst>
              <a:gd name="adj" fmla="val 24717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5-конечная звезда 34"/>
          <p:cNvSpPr/>
          <p:nvPr/>
        </p:nvSpPr>
        <p:spPr>
          <a:xfrm rot="19622133">
            <a:off x="2214546" y="0"/>
            <a:ext cx="571504" cy="571504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5-конечная звезда 36"/>
          <p:cNvSpPr/>
          <p:nvPr/>
        </p:nvSpPr>
        <p:spPr>
          <a:xfrm rot="19413527">
            <a:off x="5429256" y="0"/>
            <a:ext cx="642942" cy="50004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5-конечная звезда 37"/>
          <p:cNvSpPr/>
          <p:nvPr/>
        </p:nvSpPr>
        <p:spPr>
          <a:xfrm rot="1216831">
            <a:off x="1426241" y="869340"/>
            <a:ext cx="571504" cy="500066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5-конечная звезда 38"/>
          <p:cNvSpPr/>
          <p:nvPr/>
        </p:nvSpPr>
        <p:spPr>
          <a:xfrm>
            <a:off x="5000628" y="571480"/>
            <a:ext cx="428628" cy="500066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5-конечная звезда 40"/>
          <p:cNvSpPr/>
          <p:nvPr/>
        </p:nvSpPr>
        <p:spPr>
          <a:xfrm rot="1682840" flipH="1">
            <a:off x="3071802" y="571480"/>
            <a:ext cx="500066" cy="571504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5-конечная звезда 42"/>
          <p:cNvSpPr/>
          <p:nvPr/>
        </p:nvSpPr>
        <p:spPr>
          <a:xfrm rot="19999680">
            <a:off x="4357686" y="1000108"/>
            <a:ext cx="628648" cy="428628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5-конечная звезда 43"/>
          <p:cNvSpPr/>
          <p:nvPr/>
        </p:nvSpPr>
        <p:spPr>
          <a:xfrm rot="1339675">
            <a:off x="285720" y="1071546"/>
            <a:ext cx="500066" cy="64294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5-конечная звезда 44"/>
          <p:cNvSpPr/>
          <p:nvPr/>
        </p:nvSpPr>
        <p:spPr>
          <a:xfrm rot="1988566">
            <a:off x="4429124" y="0"/>
            <a:ext cx="571504" cy="57148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5-конечная звезда 46"/>
          <p:cNvSpPr/>
          <p:nvPr/>
        </p:nvSpPr>
        <p:spPr>
          <a:xfrm rot="19725402">
            <a:off x="6535417" y="106978"/>
            <a:ext cx="571504" cy="568641"/>
          </a:xfrm>
          <a:prstGeom prst="star5">
            <a:avLst>
              <a:gd name="adj" fmla="val 18090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5-конечная звезда 47"/>
          <p:cNvSpPr/>
          <p:nvPr/>
        </p:nvSpPr>
        <p:spPr>
          <a:xfrm rot="1703748">
            <a:off x="5429256" y="928670"/>
            <a:ext cx="500066" cy="428628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5-конечная звезда 49"/>
          <p:cNvSpPr/>
          <p:nvPr/>
        </p:nvSpPr>
        <p:spPr>
          <a:xfrm rot="3014431">
            <a:off x="6000760" y="1285860"/>
            <a:ext cx="500066" cy="428628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5-конечная звезда 50"/>
          <p:cNvSpPr/>
          <p:nvPr/>
        </p:nvSpPr>
        <p:spPr>
          <a:xfrm rot="20582873">
            <a:off x="7643834" y="1428736"/>
            <a:ext cx="500066" cy="428628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5-конечная звезда 51"/>
          <p:cNvSpPr/>
          <p:nvPr/>
        </p:nvSpPr>
        <p:spPr>
          <a:xfrm>
            <a:off x="8143900" y="714356"/>
            <a:ext cx="428628" cy="571504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5-конечная звезда 52"/>
          <p:cNvSpPr/>
          <p:nvPr/>
        </p:nvSpPr>
        <p:spPr>
          <a:xfrm>
            <a:off x="4643438" y="1643050"/>
            <a:ext cx="428628" cy="500066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5-конечная звезда 53"/>
          <p:cNvSpPr/>
          <p:nvPr/>
        </p:nvSpPr>
        <p:spPr>
          <a:xfrm rot="20346781">
            <a:off x="5337080" y="1459101"/>
            <a:ext cx="642942" cy="54496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5-конечная звезда 55"/>
          <p:cNvSpPr/>
          <p:nvPr/>
        </p:nvSpPr>
        <p:spPr>
          <a:xfrm rot="1555710">
            <a:off x="6786578" y="928670"/>
            <a:ext cx="500066" cy="500066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5-конечная звезда 57"/>
          <p:cNvSpPr/>
          <p:nvPr/>
        </p:nvSpPr>
        <p:spPr>
          <a:xfrm rot="12573771" flipV="1">
            <a:off x="8500432" y="1469451"/>
            <a:ext cx="571504" cy="44292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5-конечная звезда 59"/>
          <p:cNvSpPr/>
          <p:nvPr/>
        </p:nvSpPr>
        <p:spPr>
          <a:xfrm rot="19811990">
            <a:off x="6643702" y="1643050"/>
            <a:ext cx="700086" cy="428628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5-конечная звезда 60"/>
          <p:cNvSpPr/>
          <p:nvPr/>
        </p:nvSpPr>
        <p:spPr>
          <a:xfrm>
            <a:off x="3000364" y="0"/>
            <a:ext cx="571504" cy="50004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5-конечная звезда 61"/>
          <p:cNvSpPr/>
          <p:nvPr/>
        </p:nvSpPr>
        <p:spPr>
          <a:xfrm rot="2328917">
            <a:off x="8429652" y="214290"/>
            <a:ext cx="500066" cy="428628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5-конечная звезда 62"/>
          <p:cNvSpPr/>
          <p:nvPr/>
        </p:nvSpPr>
        <p:spPr>
          <a:xfrm rot="1332744">
            <a:off x="0" y="0"/>
            <a:ext cx="714348" cy="642918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5-конечная звезда 63"/>
          <p:cNvSpPr/>
          <p:nvPr/>
        </p:nvSpPr>
        <p:spPr>
          <a:xfrm rot="19985310">
            <a:off x="7358082" y="714356"/>
            <a:ext cx="500066" cy="500066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ьная выноска 65"/>
          <p:cNvSpPr/>
          <p:nvPr/>
        </p:nvSpPr>
        <p:spPr>
          <a:xfrm>
            <a:off x="4572000" y="1000108"/>
            <a:ext cx="4572000" cy="2500330"/>
          </a:xfrm>
          <a:prstGeom prst="wedgeEllipseCallout">
            <a:avLst>
              <a:gd name="adj1" fmla="val -5685"/>
              <a:gd name="adj2" fmla="val 62684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Заголовок 1"/>
          <p:cNvSpPr txBox="1">
            <a:spLocks/>
          </p:cNvSpPr>
          <p:nvPr/>
        </p:nvSpPr>
        <p:spPr>
          <a:xfrm>
            <a:off x="4857752" y="928670"/>
            <a:ext cx="3829048" cy="2286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Познакомьтесь!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Это мы !!! Советские собаки – космонавты Белка и Стрелка</a:t>
            </a:r>
            <a:endParaRPr kumimoji="0" lang="ru-RU" sz="31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8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4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6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8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0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4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8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30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3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8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4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3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3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5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6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7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8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9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7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1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7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3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74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5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7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7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7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7" grpId="0" animBg="1"/>
      <p:bldP spid="38" grpId="0" animBg="1"/>
      <p:bldP spid="38" grpId="1" animBg="1"/>
      <p:bldP spid="39" grpId="0" animBg="1"/>
      <p:bldP spid="39" grpId="1" animBg="1"/>
      <p:bldP spid="41" grpId="0" animBg="1"/>
      <p:bldP spid="43" grpId="0" animBg="1"/>
      <p:bldP spid="44" grpId="0" animBg="1"/>
      <p:bldP spid="44" grpId="1" animBg="1"/>
      <p:bldP spid="45" grpId="0" animBg="1"/>
      <p:bldP spid="47" grpId="0" animBg="1"/>
      <p:bldP spid="48" grpId="0" animBg="1"/>
      <p:bldP spid="48" grpId="1" animBg="1"/>
      <p:bldP spid="50" grpId="0" animBg="1"/>
      <p:bldP spid="51" grpId="0" animBg="1"/>
      <p:bldP spid="51" grpId="1" animBg="1"/>
      <p:bldP spid="52" grpId="0" animBg="1"/>
      <p:bldP spid="52" grpId="1" animBg="1"/>
      <p:bldP spid="53" grpId="0" animBg="1"/>
      <p:bldP spid="54" grpId="0" animBg="1"/>
      <p:bldP spid="56" grpId="0" animBg="1"/>
      <p:bldP spid="56" grpId="1" animBg="1"/>
      <p:bldP spid="58" grpId="0" animBg="1"/>
      <p:bldP spid="58" grpId="1" animBg="1"/>
      <p:bldP spid="61" grpId="0" animBg="1"/>
      <p:bldP spid="62" grpId="0" animBg="1"/>
      <p:bldP spid="63" grpId="0" animBg="1"/>
      <p:bldP spid="64" grpId="0" animBg="1"/>
      <p:bldP spid="66" grpId="0" animBg="1"/>
      <p:bldP spid="6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eventsinrussia.com/eventsimages/otherevent/6d908d53b5b9aa54d68e9e8d17163353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3429000"/>
            <a:ext cx="4429155" cy="314327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https://aboutspacejornal.net/wp-content/uploads/2016/12/maxresdefault1-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-214337"/>
            <a:ext cx="4572000" cy="378621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Овальная выноска 10"/>
          <p:cNvSpPr/>
          <p:nvPr/>
        </p:nvSpPr>
        <p:spPr>
          <a:xfrm>
            <a:off x="3571868" y="0"/>
            <a:ext cx="5857916" cy="4786322"/>
          </a:xfrm>
          <a:prstGeom prst="wedgeEllipseCallout">
            <a:avLst>
              <a:gd name="adj1" fmla="val -46780"/>
              <a:gd name="adj2" fmla="val 38874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58072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4286248" y="857232"/>
            <a:ext cx="4857752" cy="33575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Мы отправились в Космос в 1960 году 19 августа, пробыли  там 25 часов, вернулись целыми и невредимыми. Полет в 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космос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 произвели на 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космическом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 корабле «Спутник-5». 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 descr="C:\Users\Дом\Desktop\1fdab46cc40b34d49ff3d8c25bf1fa17-ful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928934"/>
            <a:ext cx="4786345" cy="39290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1365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68" decel="50000" autoRev="1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8" fill="hold">
                                          <p:stCondLst>
                                            <p:cond delay="259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32" presetID="2" presetClass="exit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3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000"/>
                            </p:stCondLst>
                            <p:childTnLst>
                              <p:par>
                                <p:cTn id="37" presetID="52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38" dur="5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39" dur="5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40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9000"/>
                            </p:stCondLst>
                            <p:childTnLst>
                              <p:par>
                                <p:cTn id="43" presetID="35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4000"/>
                            </p:stCondLst>
                            <p:childTnLst>
                              <p:par>
                                <p:cTn id="56" presetID="28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3" grpId="0"/>
      <p:bldP spid="1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mir-s3-cdn-cf.behance.net/project_modules/disp/29e6f118580479.562cbd4e58e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0"/>
            <a:ext cx="7572428" cy="685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5" descr="http://eventsinrussia.com/eventsimages/otherevent/6d908d53b5b9aa54d68e9e8d17163353.jpg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2643182"/>
            <a:ext cx="2500330" cy="17145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s://mota.ru/upload/wallpapers/source/2009/07/16/12/03/14936/space_029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357221" y="3929066"/>
            <a:ext cx="5072098" cy="2928934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10" name="Овальная выноска 9"/>
          <p:cNvSpPr/>
          <p:nvPr/>
        </p:nvSpPr>
        <p:spPr>
          <a:xfrm>
            <a:off x="1357290" y="214290"/>
            <a:ext cx="4214842" cy="1000132"/>
          </a:xfrm>
          <a:prstGeom prst="wedgeEllipseCallout">
            <a:avLst>
              <a:gd name="adj1" fmla="val 39425"/>
              <a:gd name="adj2" fmla="val 717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857356" y="428604"/>
            <a:ext cx="321471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Полетели !!!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33  E" pathEditMode="relative" ptsTypes="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http://eventsinrussia.com/eventsimages/otherevent/6d908d53b5b9aa54d68e9e8d17163353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3000348"/>
            <a:ext cx="8163393" cy="38576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Овальная выноска 6"/>
          <p:cNvSpPr/>
          <p:nvPr/>
        </p:nvSpPr>
        <p:spPr>
          <a:xfrm>
            <a:off x="2643174" y="0"/>
            <a:ext cx="3786182" cy="3714752"/>
          </a:xfrm>
          <a:prstGeom prst="wedgeEllipseCallout">
            <a:avLst>
              <a:gd name="adj1" fmla="val 19382"/>
              <a:gd name="adj2" fmla="val 60901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ьная выноска 9"/>
          <p:cNvSpPr/>
          <p:nvPr/>
        </p:nvSpPr>
        <p:spPr>
          <a:xfrm>
            <a:off x="0" y="0"/>
            <a:ext cx="5143504" cy="3500438"/>
          </a:xfrm>
          <a:prstGeom prst="wedgeEllipseCallout">
            <a:avLst>
              <a:gd name="adj1" fmla="val -2867"/>
              <a:gd name="adj2" fmla="val 66425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Первый человек побывавший в Космосе – </a:t>
            </a:r>
            <a:r>
              <a:rPr lang="ru-RU" sz="2800" dirty="0" smtClean="0">
                <a:solidFill>
                  <a:schemeClr val="bg2"/>
                </a:solidFill>
              </a:rPr>
              <a:t>Юрий </a:t>
            </a:r>
            <a:r>
              <a:rPr lang="ru-RU" sz="2800" dirty="0" err="1" smtClean="0">
                <a:solidFill>
                  <a:schemeClr val="bg2"/>
                </a:solidFill>
              </a:rPr>
              <a:t>Алесеевич</a:t>
            </a:r>
            <a:r>
              <a:rPr lang="ru-RU" sz="2800" dirty="0" smtClean="0">
                <a:solidFill>
                  <a:schemeClr val="bg2"/>
                </a:solidFill>
              </a:rPr>
              <a:t> Гагарин</a:t>
            </a:r>
            <a:r>
              <a:rPr lang="ru-RU" sz="2800" dirty="0" smtClean="0"/>
              <a:t>, </a:t>
            </a:r>
          </a:p>
          <a:p>
            <a:pPr algn="ctr"/>
            <a:r>
              <a:rPr lang="ru-RU" sz="2800" dirty="0" smtClean="0"/>
              <a:t>12 апреля 1961 года  на космическом корабле «Восток-1»</a:t>
            </a:r>
            <a:endParaRPr lang="ru-RU" sz="2800" dirty="0"/>
          </a:p>
        </p:txBody>
      </p:sp>
      <p:sp>
        <p:nvSpPr>
          <p:cNvPr id="11" name="Овальная выноска 10"/>
          <p:cNvSpPr/>
          <p:nvPr/>
        </p:nvSpPr>
        <p:spPr>
          <a:xfrm>
            <a:off x="4643406" y="0"/>
            <a:ext cx="4500594" cy="3571876"/>
          </a:xfrm>
          <a:prstGeom prst="wedgeEllipseCallout">
            <a:avLst>
              <a:gd name="adj1" fmla="val 7551"/>
              <a:gd name="adj2" fmla="val 63313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Как только ракета началась подниматься, Гагарин крикнул:  </a:t>
            </a:r>
            <a:r>
              <a:rPr lang="ru-RU" sz="2800" dirty="0" smtClean="0">
                <a:solidFill>
                  <a:schemeClr val="bg2"/>
                </a:solidFill>
              </a:rPr>
              <a:t>«Поехали!» </a:t>
            </a:r>
            <a:r>
              <a:rPr lang="ru-RU" sz="2800" dirty="0" smtClean="0"/>
              <a:t>Это обычное слово вошло в историю.</a:t>
            </a:r>
            <a:endParaRPr lang="ru-RU" sz="2800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786050" y="428604"/>
            <a:ext cx="3429024" cy="33575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 как вы думаете кто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первый человек в Космосе?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3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7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000"/>
                            </p:stCondLst>
                            <p:childTnLst>
                              <p:par>
                                <p:cTn id="3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0" grpId="0" animBg="1"/>
      <p:bldP spid="11" grpId="0" animBg="1"/>
      <p:bldP spid="8" grpId="0"/>
      <p:bldP spid="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http://333v.ru/uploads/2d/2df5f975d47335922613880e0f4e143b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28794" y="0"/>
            <a:ext cx="5786478" cy="6572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diktor_Igor_Kirilov_i_YU.A.Gagarin_-_soobcshenie_o_polyote_cheloveka_v_kosmos_12_aprelya_1961_goda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642910" y="6143644"/>
            <a:ext cx="304800" cy="304800"/>
          </a:xfrm>
          <a:prstGeom prst="rect">
            <a:avLst/>
          </a:prstGeom>
        </p:spPr>
      </p:pic>
      <p:pic>
        <p:nvPicPr>
          <p:cNvPr id="1026" name="Picture 2" descr="C:\Users\Дом\Desktop\uiam_m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85728"/>
            <a:ext cx="4000496" cy="55007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Дом\Desktop\YUrij-Gagarin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4876" y="2214554"/>
            <a:ext cx="4714876" cy="44291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5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6452"/>
                            </p:stCondLst>
                            <p:childTnLst>
                              <p:par>
                                <p:cTn id="12" presetID="28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1452"/>
                            </p:stCondLst>
                            <p:childTnLst>
                              <p:par>
                                <p:cTn id="17" presetID="28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"/>
            <a:ext cx="8929717" cy="685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Овал 5"/>
          <p:cNvSpPr/>
          <p:nvPr/>
        </p:nvSpPr>
        <p:spPr>
          <a:xfrm>
            <a:off x="1000100" y="0"/>
            <a:ext cx="7358114" cy="21431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28625" y="0"/>
            <a:ext cx="8501063" cy="22859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Как готовятся космонавты к полетам?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Содержимое 4"/>
          <p:cNvSpPr>
            <a:spLocks noGrp="1"/>
          </p:cNvSpPr>
          <p:nvPr>
            <p:ph sz="half" idx="2"/>
          </p:nvPr>
        </p:nvSpPr>
        <p:spPr>
          <a:xfrm>
            <a:off x="1285852" y="357166"/>
            <a:ext cx="7358086" cy="2643206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dirty="0" smtClean="0"/>
              <a:t>Для тренировок космонавтов используют тренажер – центрифугу.   </a:t>
            </a:r>
            <a:endParaRPr lang="ru-RU" sz="36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1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3000"/>
                            </p:stCondLst>
                            <p:childTnLst>
                              <p:par>
                                <p:cTn id="30" presetID="28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8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3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0"/>
                            </p:stCondLst>
                            <p:childTnLst>
                              <p:par>
                                <p:cTn id="3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8" grpId="1"/>
      <p:bldP spid="10" grpId="0" build="p"/>
      <p:bldP spid="10" grpId="1" build="allAtOnce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</TotalTime>
  <Words>293</Words>
  <Application>Microsoft Office PowerPoint</Application>
  <PresentationFormat>Экран (4:3)</PresentationFormat>
  <Paragraphs>34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Как живут космонавты в ракете? </vt:lpstr>
      <vt:lpstr>Слайд 11</vt:lpstr>
      <vt:lpstr>Слайд 12</vt:lpstr>
      <vt:lpstr>Слайд 13</vt:lpstr>
      <vt:lpstr>Слайд 14</vt:lpstr>
      <vt:lpstr>Мы так мало в своей жизни смотрим на небо. Смотрите чаще на небо – оно завораживает своей красотой…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16</cp:revision>
  <dcterms:created xsi:type="dcterms:W3CDTF">2017-04-11T03:17:31Z</dcterms:created>
  <dcterms:modified xsi:type="dcterms:W3CDTF">2022-02-07T13:27:42Z</dcterms:modified>
</cp:coreProperties>
</file>