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5" r:id="rId5"/>
    <p:sldId id="266" r:id="rId6"/>
    <p:sldId id="267" r:id="rId7"/>
    <p:sldId id="268" r:id="rId8"/>
    <p:sldId id="264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1640" y="5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8EB9-4146-4F04-8989-02723DCC7CE8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337D-411E-4BBD-A11F-B21BA51B4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8EB9-4146-4F04-8989-02723DCC7CE8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337D-411E-4BBD-A11F-B21BA51B4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8EB9-4146-4F04-8989-02723DCC7CE8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337D-411E-4BBD-A11F-B21BA51B4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8EB9-4146-4F04-8989-02723DCC7CE8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337D-411E-4BBD-A11F-B21BA51B4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8EB9-4146-4F04-8989-02723DCC7CE8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337D-411E-4BBD-A11F-B21BA51B4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8EB9-4146-4F04-8989-02723DCC7CE8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337D-411E-4BBD-A11F-B21BA51B4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8EB9-4146-4F04-8989-02723DCC7CE8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337D-411E-4BBD-A11F-B21BA51B4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8EB9-4146-4F04-8989-02723DCC7CE8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337D-411E-4BBD-A11F-B21BA51B4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8EB9-4146-4F04-8989-02723DCC7CE8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337D-411E-4BBD-A11F-B21BA51B4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8EB9-4146-4F04-8989-02723DCC7CE8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337D-411E-4BBD-A11F-B21BA51B4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8EB9-4146-4F04-8989-02723DCC7CE8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337D-411E-4BBD-A11F-B21BA51B4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98EB9-4146-4F04-8989-02723DCC7CE8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3337D-411E-4BBD-A11F-B21BA51B490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lip-art-circus_0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5850" y="-844825"/>
            <a:ext cx="11001451" cy="66345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51470"/>
            <a:ext cx="738775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b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5400" b="1" dirty="0">
                <a:solidFill>
                  <a:srgbClr val="FFFF00"/>
                </a:solidFill>
                <a:latin typeface="Monotype Corsiva" panose="03010101010201010101" pitchFamily="66" charset="0"/>
              </a:rPr>
              <a:t>Мастер-класс для педагогов ДОУ на тему: </a:t>
            </a:r>
          </a:p>
          <a:p>
            <a:pPr algn="ctr"/>
            <a:r>
              <a:rPr lang="ru-RU" sz="5400" b="1" dirty="0">
                <a:solidFill>
                  <a:srgbClr val="FFFF00"/>
                </a:solidFill>
                <a:latin typeface="Monotype Corsiva" panose="03010101010201010101" pitchFamily="66" charset="0"/>
              </a:rPr>
              <a:t>«Волшебный мир театра»</a:t>
            </a:r>
          </a:p>
          <a:p>
            <a:pPr algn="r"/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algn="r"/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Музыкальный руководитель </a:t>
            </a:r>
          </a:p>
          <a:p>
            <a:pPr algn="r"/>
            <a:r>
              <a:rPr lang="ru-RU" sz="2800" b="1" dirty="0" err="1">
                <a:solidFill>
                  <a:srgbClr val="002060"/>
                </a:solidFill>
                <a:latin typeface="Monotype Corsiva" panose="03010101010201010101" pitchFamily="66" charset="0"/>
              </a:rPr>
              <a:t>Булыкова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Н.А.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_ramka_det_6buratinko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28660" y="-857274"/>
            <a:ext cx="9572660" cy="7000924"/>
          </a:xfrm>
        </p:spPr>
      </p:pic>
      <p:sp>
        <p:nvSpPr>
          <p:cNvPr id="6" name="TextBox 5"/>
          <p:cNvSpPr txBox="1"/>
          <p:nvPr/>
        </p:nvSpPr>
        <p:spPr>
          <a:xfrm>
            <a:off x="2357422" y="1071552"/>
            <a:ext cx="58579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Цель: </a:t>
            </a:r>
            <a:r>
              <a:rPr lang="ru-RU" sz="3200" dirty="0">
                <a:latin typeface="Monotype Corsiva" panose="03010101010201010101" pitchFamily="66" charset="0"/>
              </a:rPr>
              <a:t>Повышение компетентности педагогов в применении театрализованной деятельности в детском саду, развитие фантазии и творческих способностей.</a:t>
            </a:r>
            <a:endParaRPr lang="ru-RU" sz="3200" b="1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_ramka_det_6buratinko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28660" y="-857274"/>
            <a:ext cx="9572660" cy="7000924"/>
          </a:xfrm>
        </p:spPr>
      </p:pic>
      <p:sp>
        <p:nvSpPr>
          <p:cNvPr id="6" name="TextBox 5"/>
          <p:cNvSpPr txBox="1"/>
          <p:nvPr/>
        </p:nvSpPr>
        <p:spPr>
          <a:xfrm>
            <a:off x="2357422" y="785800"/>
            <a:ext cx="58579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Monotype Corsiva" panose="03010101010201010101" pitchFamily="66" charset="0"/>
              </a:rPr>
              <a:t>Задачи: </a:t>
            </a:r>
            <a:r>
              <a:rPr lang="ru-RU" sz="2800" dirty="0">
                <a:latin typeface="Monotype Corsiva" panose="03010101010201010101" pitchFamily="66" charset="0"/>
              </a:rPr>
              <a:t>Побудить коллег к широкому использованию театральной деятельности, как к средству всестороннего развития ребенка. Привлечь внимание педагогов к театральной игре.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_ramka_det_6buratinko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28660" y="-928712"/>
            <a:ext cx="9572660" cy="7000924"/>
          </a:xfrm>
        </p:spPr>
      </p:pic>
      <p:sp>
        <p:nvSpPr>
          <p:cNvPr id="6" name="TextBox 5"/>
          <p:cNvSpPr txBox="1"/>
          <p:nvPr/>
        </p:nvSpPr>
        <p:spPr>
          <a:xfrm>
            <a:off x="2357422" y="785800"/>
            <a:ext cx="58579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3200" i="1" dirty="0">
                <a:effectLst/>
                <a:latin typeface="Monotype Corsiva" panose="03010101010201010101" pitchFamily="66" charset="0"/>
                <a:ea typeface="Calibri" panose="020F0502020204030204" pitchFamily="34" charset="0"/>
              </a:rPr>
              <a:t>недовольство 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3200" i="1" dirty="0">
                <a:effectLst/>
                <a:latin typeface="Monotype Corsiva" panose="03010101010201010101" pitchFamily="66" charset="0"/>
                <a:ea typeface="Calibri" panose="020F0502020204030204" pitchFamily="34" charset="0"/>
              </a:rPr>
              <a:t>грусть 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3200" i="1" dirty="0">
                <a:effectLst/>
                <a:latin typeface="Monotype Corsiva" panose="03010101010201010101" pitchFamily="66" charset="0"/>
                <a:ea typeface="Calibri" panose="020F0502020204030204" pitchFamily="34" charset="0"/>
              </a:rPr>
              <a:t>равнодушие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3200" i="1" dirty="0">
                <a:effectLst/>
                <a:latin typeface="Monotype Corsiva" panose="03010101010201010101" pitchFamily="66" charset="0"/>
                <a:ea typeface="Calibri" panose="020F0502020204030204" pitchFamily="34" charset="0"/>
              </a:rPr>
              <a:t>переживание 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3200" i="1" dirty="0">
                <a:effectLst/>
                <a:latin typeface="Monotype Corsiva" panose="03010101010201010101" pitchFamily="66" charset="0"/>
                <a:ea typeface="Calibri" panose="020F0502020204030204" pitchFamily="34" charset="0"/>
              </a:rPr>
              <a:t>радость 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3200" i="1" dirty="0">
                <a:effectLst/>
                <a:latin typeface="Monotype Corsiva" panose="03010101010201010101" pitchFamily="66" charset="0"/>
                <a:ea typeface="Calibri" panose="020F0502020204030204" pitchFamily="34" charset="0"/>
              </a:rPr>
              <a:t>восторг</a:t>
            </a:r>
            <a:endParaRPr lang="ru-RU" sz="32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113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_ramka_det_6buratinko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28660" y="-1028650"/>
            <a:ext cx="9572660" cy="7000924"/>
          </a:xfrm>
        </p:spPr>
      </p:pic>
      <p:sp>
        <p:nvSpPr>
          <p:cNvPr id="6" name="TextBox 5"/>
          <p:cNvSpPr txBox="1"/>
          <p:nvPr/>
        </p:nvSpPr>
        <p:spPr>
          <a:xfrm>
            <a:off x="2357422" y="785800"/>
            <a:ext cx="5857916" cy="2749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400" dirty="0"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Маланья-болтунья молоко болтала-болтала да не выболтала.</a:t>
            </a:r>
          </a:p>
          <a:p>
            <a:pPr marL="342900" indent="-342900" algn="ctr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400" dirty="0"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Мама мыла Милу с мылом, Мила мыла не любила.</a:t>
            </a:r>
          </a:p>
          <a:p>
            <a:pPr marL="342900" indent="-342900" algn="ctr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400" dirty="0"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Лука в Клима луком кинул.</a:t>
            </a:r>
          </a:p>
          <a:p>
            <a:pPr marL="342900" indent="-342900" algn="ctr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400" dirty="0"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Борис рассыпал Ларисин бисер.</a:t>
            </a:r>
          </a:p>
        </p:txBody>
      </p:sp>
    </p:spTree>
    <p:extLst>
      <p:ext uri="{BB962C8B-B14F-4D97-AF65-F5344CB8AC3E}">
        <p14:creationId xmlns:p14="http://schemas.microsoft.com/office/powerpoint/2010/main" val="3620023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_ramka_det_6buratinko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28660" y="-1028650"/>
            <a:ext cx="9572660" cy="7000924"/>
          </a:xfrm>
        </p:spPr>
      </p:pic>
      <p:sp>
        <p:nvSpPr>
          <p:cNvPr id="6" name="TextBox 5"/>
          <p:cNvSpPr txBox="1"/>
          <p:nvPr/>
        </p:nvSpPr>
        <p:spPr>
          <a:xfrm>
            <a:off x="2357422" y="785800"/>
            <a:ext cx="5857916" cy="1852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ru-RU" sz="1800" i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 algn="ctr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Пантомима- это передача чувств, мыслей и движений персонажа мимикой и жестом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2800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705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_ramka_det_6buratinko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26079" y="-873913"/>
            <a:ext cx="9572660" cy="7000924"/>
          </a:xfrm>
        </p:spPr>
      </p:pic>
      <p:sp>
        <p:nvSpPr>
          <p:cNvPr id="6" name="TextBox 5"/>
          <p:cNvSpPr txBox="1"/>
          <p:nvPr/>
        </p:nvSpPr>
        <p:spPr>
          <a:xfrm>
            <a:off x="2357422" y="785800"/>
            <a:ext cx="5857916" cy="2614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Monotype Corsiva" panose="03010101010201010101" pitchFamily="66" charset="0"/>
                <a:ea typeface="Calibri" panose="020F0502020204030204" pitchFamily="34" charset="0"/>
              </a:rPr>
              <a:t>Игра «Живой прибор»</a:t>
            </a:r>
          </a:p>
          <a:p>
            <a:r>
              <a:rPr lang="ru-RU" sz="2800" b="1" i="1" dirty="0">
                <a:solidFill>
                  <a:srgbClr val="111111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ценность игры</a:t>
            </a:r>
            <a:endParaRPr lang="ru-RU" sz="2800" i="1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srgbClr val="111111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</a:t>
            </a:r>
            <a:r>
              <a:rPr lang="ru-RU" sz="2800" i="1" dirty="0"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изобразить пантомимой предметы быта.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endParaRPr lang="ru-RU" sz="1800" b="1" i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endParaRPr lang="ru-RU" sz="1800" b="1" i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E7A8817-273C-427F-800C-9EDE607C345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683" y="2631989"/>
            <a:ext cx="1224136" cy="747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CB908F-7C20-431A-9C32-63C32446E51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101" y="2626549"/>
            <a:ext cx="1001638" cy="85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B23C431-80DC-4730-85AE-CCF57B178A8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021" y="2392279"/>
            <a:ext cx="1179663" cy="1104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D9FFD3B-ADFE-4501-9047-0C092880289C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571750"/>
            <a:ext cx="1025997" cy="7195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7088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714398"/>
            <a:ext cx="9144000" cy="6268684"/>
          </a:xfrm>
        </p:spPr>
      </p:pic>
      <p:sp>
        <p:nvSpPr>
          <p:cNvPr id="5" name="TextBox 4"/>
          <p:cNvSpPr txBox="1"/>
          <p:nvPr/>
        </p:nvSpPr>
        <p:spPr>
          <a:xfrm>
            <a:off x="2843808" y="267494"/>
            <a:ext cx="42484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Monotype Corsiva" panose="03010101010201010101" pitchFamily="66" charset="0"/>
              </a:rPr>
              <a:t>Улыбка — залог успеха,</a:t>
            </a:r>
            <a:br>
              <a:rPr lang="ru-RU" sz="2800" dirty="0">
                <a:latin typeface="Monotype Corsiva" panose="03010101010201010101" pitchFamily="66" charset="0"/>
              </a:rPr>
            </a:br>
            <a:r>
              <a:rPr lang="ru-RU" sz="2800" dirty="0">
                <a:latin typeface="Monotype Corsiva" panose="03010101010201010101" pitchFamily="66" charset="0"/>
              </a:rPr>
              <a:t>Принято так считать.</a:t>
            </a:r>
            <a:br>
              <a:rPr lang="ru-RU" sz="2800" dirty="0">
                <a:latin typeface="Monotype Corsiva" panose="03010101010201010101" pitchFamily="66" charset="0"/>
              </a:rPr>
            </a:br>
            <a:r>
              <a:rPr lang="ru-RU" sz="2800" dirty="0">
                <a:latin typeface="Monotype Corsiva" panose="03010101010201010101" pitchFamily="66" charset="0"/>
              </a:rPr>
              <a:t>Мы желаем вам ежедневно</a:t>
            </a:r>
            <a:br>
              <a:rPr lang="ru-RU" sz="2800" dirty="0">
                <a:latin typeface="Monotype Corsiva" panose="03010101010201010101" pitchFamily="66" charset="0"/>
              </a:rPr>
            </a:br>
            <a:r>
              <a:rPr lang="ru-RU" sz="2800" dirty="0">
                <a:latin typeface="Monotype Corsiva" panose="03010101010201010101" pitchFamily="66" charset="0"/>
              </a:rPr>
              <a:t>Это правило соблюдать.</a:t>
            </a:r>
            <a:br>
              <a:rPr lang="ru-RU" sz="2800" dirty="0">
                <a:latin typeface="Monotype Corsiva" panose="03010101010201010101" pitchFamily="66" charset="0"/>
              </a:rPr>
            </a:br>
            <a:br>
              <a:rPr lang="ru-RU" sz="2800" dirty="0">
                <a:latin typeface="Monotype Corsiva" panose="03010101010201010101" pitchFamily="66" charset="0"/>
              </a:rPr>
            </a:br>
            <a:r>
              <a:rPr lang="ru-RU" sz="2800" dirty="0">
                <a:latin typeface="Monotype Corsiva" panose="03010101010201010101" pitchFamily="66" charset="0"/>
              </a:rPr>
              <a:t>Не забывайте улыбаться,</a:t>
            </a:r>
            <a:br>
              <a:rPr lang="ru-RU" sz="2800" dirty="0">
                <a:latin typeface="Monotype Corsiva" panose="03010101010201010101" pitchFamily="66" charset="0"/>
              </a:rPr>
            </a:br>
            <a:r>
              <a:rPr lang="ru-RU" sz="2800" dirty="0">
                <a:latin typeface="Monotype Corsiva" panose="03010101010201010101" pitchFamily="66" charset="0"/>
              </a:rPr>
              <a:t>И день будет полон везения,</a:t>
            </a:r>
            <a:br>
              <a:rPr lang="ru-RU" sz="2800" dirty="0">
                <a:latin typeface="Monotype Corsiva" panose="03010101010201010101" pitchFamily="66" charset="0"/>
              </a:rPr>
            </a:br>
            <a:r>
              <a:rPr lang="ru-RU" sz="2800" dirty="0">
                <a:latin typeface="Monotype Corsiva" panose="03010101010201010101" pitchFamily="66" charset="0"/>
              </a:rPr>
              <a:t>Все будет везде получаться.</a:t>
            </a:r>
            <a:br>
              <a:rPr lang="ru-RU" sz="2800" dirty="0">
                <a:latin typeface="Monotype Corsiva" panose="03010101010201010101" pitchFamily="66" charset="0"/>
              </a:rPr>
            </a:br>
            <a:r>
              <a:rPr lang="ru-RU" sz="2800" dirty="0">
                <a:latin typeface="Monotype Corsiva" panose="03010101010201010101" pitchFamily="66" charset="0"/>
              </a:rPr>
              <a:t>Хорошего настроения!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167</Words>
  <Application>Microsoft Office PowerPoint</Application>
  <PresentationFormat>Экран (16:9)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DS9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Muzikant</dc:creator>
  <cp:lastModifiedBy>1</cp:lastModifiedBy>
  <cp:revision>11</cp:revision>
  <dcterms:created xsi:type="dcterms:W3CDTF">2018-03-05T08:54:56Z</dcterms:created>
  <dcterms:modified xsi:type="dcterms:W3CDTF">2022-02-07T09:06:47Z</dcterms:modified>
</cp:coreProperties>
</file>