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7" r:id="rId2"/>
    <p:sldId id="256" r:id="rId3"/>
    <p:sldId id="260" r:id="rId4"/>
    <p:sldId id="258" r:id="rId5"/>
    <p:sldId id="269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59" r:id="rId21"/>
    <p:sldId id="268" r:id="rId22"/>
    <p:sldId id="286" r:id="rId23"/>
    <p:sldId id="287" r:id="rId24"/>
    <p:sldId id="288" r:id="rId25"/>
    <p:sldId id="26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44D946-0EC5-42D2-A68E-514B7F79F97F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8A591-9602-46D5-BCA2-E49794614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E5CB6F-E0C5-49E7-B88E-AD2F6AF0B4A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0084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E5CB6F-E0C5-49E7-B88E-AD2F6AF0B4A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0084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E5CB6F-E0C5-49E7-B88E-AD2F6AF0B4A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0084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E5CB6F-E0C5-49E7-B88E-AD2F6AF0B4A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00840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E5CB6F-E0C5-49E7-B88E-AD2F6AF0B4A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0084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DA006-5BF4-4567-9CCE-F7F4D8FC824A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9B88-9F9D-4776-B0B7-3751EC926AA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Картинки по запросу конструктор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86388"/>
            <a:ext cx="2619353" cy="1571612"/>
          </a:xfrm>
          <a:prstGeom prst="rect">
            <a:avLst/>
          </a:prstGeom>
          <a:noFill/>
        </p:spPr>
      </p:pic>
      <p:pic>
        <p:nvPicPr>
          <p:cNvPr id="2056" name="Picture 8" descr="Картинки по запросу кубики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79498" y="5000636"/>
            <a:ext cx="1764502" cy="1471595"/>
          </a:xfrm>
          <a:prstGeom prst="rect">
            <a:avLst/>
          </a:prstGeom>
          <a:noFill/>
        </p:spPr>
      </p:pic>
      <p:pic>
        <p:nvPicPr>
          <p:cNvPr id="2060" name="Picture 12" descr="Картинки по запросу кубики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0"/>
            <a:ext cx="4714908" cy="1714488"/>
          </a:xfrm>
          <a:prstGeom prst="rect">
            <a:avLst/>
          </a:prstGeom>
          <a:noFill/>
        </p:spPr>
      </p:pic>
      <p:pic>
        <p:nvPicPr>
          <p:cNvPr id="2062" name="Picture 14" descr="Картинки по запросу кубики детские клипарт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678" y="357166"/>
            <a:ext cx="1357322" cy="4286250"/>
          </a:xfrm>
          <a:prstGeom prst="rect">
            <a:avLst/>
          </a:prstGeom>
          <a:noFill/>
        </p:spPr>
      </p:pic>
      <p:pic>
        <p:nvPicPr>
          <p:cNvPr id="2064" name="Picture 16" descr="Картинки по запросу кубики 3d 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928670"/>
            <a:ext cx="1785950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DA006-5BF4-4567-9CCE-F7F4D8FC824A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9B88-9F9D-4776-B0B7-3751EC926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DA006-5BF4-4567-9CCE-F7F4D8FC824A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9B88-9F9D-4776-B0B7-3751EC926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DA006-5BF4-4567-9CCE-F7F4D8FC824A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9B88-9F9D-4776-B0B7-3751EC926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DA006-5BF4-4567-9CCE-F7F4D8FC824A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9B88-9F9D-4776-B0B7-3751EC926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DA006-5BF4-4567-9CCE-F7F4D8FC824A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9B88-9F9D-4776-B0B7-3751EC926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DA006-5BF4-4567-9CCE-F7F4D8FC824A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9B88-9F9D-4776-B0B7-3751EC926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DA006-5BF4-4567-9CCE-F7F4D8FC824A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9B88-9F9D-4776-B0B7-3751EC926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DA006-5BF4-4567-9CCE-F7F4D8FC824A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9B88-9F9D-4776-B0B7-3751EC926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DA006-5BF4-4567-9CCE-F7F4D8FC824A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9B88-9F9D-4776-B0B7-3751EC926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DA006-5BF4-4567-9CCE-F7F4D8FC824A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9B88-9F9D-4776-B0B7-3751EC926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DA006-5BF4-4567-9CCE-F7F4D8FC824A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9B88-9F9D-4776-B0B7-3751EC926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rgbClr val="92D05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DA006-5BF4-4567-9CCE-F7F4D8FC824A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59B88-9F9D-4776-B0B7-3751EC926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785794"/>
            <a:ext cx="6929486" cy="898521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alt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Методические рекомендации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14488"/>
            <a:ext cx="9144000" cy="17526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Образовательный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конструктор ТИКО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14290"/>
            <a:ext cx="9144000" cy="5000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«Детский сад №18»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29422" y="5572116"/>
            <a:ext cx="2214578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Разработала: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воспитатель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Буркова Л.Л.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МАДОУ № 18.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86116" y="6488668"/>
            <a:ext cx="2643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г. Североуральск</a:t>
            </a:r>
            <a:r>
              <a:rPr lang="en-US" dirty="0" smtClean="0">
                <a:solidFill>
                  <a:schemeClr val="tx1"/>
                </a:solidFill>
              </a:rPr>
              <a:t>, 2019 </a:t>
            </a:r>
            <a:r>
              <a:rPr lang="ru-RU" dirty="0" smtClean="0">
                <a:solidFill>
                  <a:schemeClr val="tx1"/>
                </a:solidFill>
              </a:rPr>
              <a:t>г.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с телефона\IMG_20211125_0751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57554" y="2428868"/>
            <a:ext cx="2643206" cy="4100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714356"/>
            <a:ext cx="804851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v"/>
            </a:pPr>
            <a:r>
              <a:rPr lang="ru-RU" altLang="ru-RU" sz="2200" dirty="0"/>
              <a:t>скомплектованные в наборы </a:t>
            </a:r>
            <a:r>
              <a:rPr lang="ru-RU" altLang="ru-RU" sz="2200" dirty="0" smtClean="0"/>
              <a:t>многоугольники соединяются </a:t>
            </a:r>
            <a:r>
              <a:rPr lang="ru-RU" altLang="ru-RU" sz="2200" dirty="0"/>
              <a:t>между собой, создавая двух- и трехмерные фигуры и </a:t>
            </a:r>
            <a:r>
              <a:rPr lang="ru-RU" altLang="ru-RU" sz="2200" dirty="0" smtClean="0"/>
              <a:t>тела</a:t>
            </a:r>
            <a:r>
              <a:rPr lang="en-US" altLang="ru-RU" sz="2200" dirty="0" smtClean="0"/>
              <a:t>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altLang="ru-RU" sz="2200" dirty="0"/>
              <a:t>ш</a:t>
            </a:r>
            <a:r>
              <a:rPr lang="ru-RU" altLang="ru-RU" sz="2200" dirty="0" smtClean="0"/>
              <a:t>арнирное </a:t>
            </a:r>
            <a:r>
              <a:rPr lang="ru-RU" altLang="ru-RU" sz="2200" dirty="0"/>
              <a:t>соединение ТИКО-деталей позволяет скреплять </a:t>
            </a:r>
            <a:r>
              <a:rPr lang="ru-RU" altLang="ru-RU" sz="2200" dirty="0" smtClean="0"/>
              <a:t>многоугольники под </a:t>
            </a:r>
            <a:r>
              <a:rPr lang="ru-RU" altLang="ru-RU" sz="2200" dirty="0"/>
              <a:t>любым углом </a:t>
            </a:r>
            <a:r>
              <a:rPr lang="ru-RU" altLang="ru-RU" sz="2200" dirty="0" smtClean="0"/>
              <a:t> и </a:t>
            </a:r>
            <a:r>
              <a:rPr lang="ru-RU" altLang="ru-RU" sz="2200" dirty="0"/>
              <a:t>вращать их один относительно </a:t>
            </a:r>
            <a:r>
              <a:rPr lang="ru-RU" altLang="ru-RU" sz="2200" dirty="0" smtClean="0"/>
              <a:t>другого</a:t>
            </a:r>
            <a:r>
              <a:rPr lang="en-US" altLang="ru-RU" sz="2200" dirty="0" smtClean="0"/>
              <a:t>;</a:t>
            </a:r>
            <a:endParaRPr lang="ru-RU" altLang="ru-RU" sz="2200" dirty="0"/>
          </a:p>
          <a:p>
            <a:pPr algn="just"/>
            <a:endParaRPr lang="ru-RU" sz="2400" dirty="0"/>
          </a:p>
        </p:txBody>
      </p:sp>
      <p:pic>
        <p:nvPicPr>
          <p:cNvPr id="13" name="Picture 7" descr="особенность - соединение и вращение под любым углом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57356" y="3143248"/>
            <a:ext cx="4846038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0" y="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Конструктивные особенности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B0B7-F711-4585-A566-03ECCA6E892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02873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500042"/>
            <a:ext cx="804851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v"/>
            </a:pPr>
            <a:r>
              <a:rPr lang="ru-RU" altLang="ru-RU" sz="2200" dirty="0" smtClean="0"/>
              <a:t>дополнительны</a:t>
            </a:r>
            <a:r>
              <a:rPr lang="ru-RU" altLang="ru-RU" sz="2200" dirty="0"/>
              <a:t>е</a:t>
            </a:r>
            <a:r>
              <a:rPr lang="ru-RU" altLang="ru-RU" sz="2200" dirty="0" smtClean="0"/>
              <a:t> крепления </a:t>
            </a:r>
            <a:r>
              <a:rPr lang="ru-RU" altLang="ru-RU" sz="2200" dirty="0"/>
              <a:t>на некоторых деталях ТИКО делает возможным их перпендикулярное </a:t>
            </a:r>
            <a:r>
              <a:rPr lang="ru-RU" altLang="ru-RU" sz="2200" dirty="0" smtClean="0"/>
              <a:t>соединение</a:t>
            </a:r>
            <a:r>
              <a:rPr lang="en-US" altLang="ru-RU" sz="2200" dirty="0" smtClean="0"/>
              <a:t>;</a:t>
            </a:r>
            <a:endParaRPr lang="ru-RU" altLang="ru-RU" sz="22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altLang="ru-RU" sz="2200" dirty="0" smtClean="0"/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altLang="ru-RU" sz="2200" dirty="0" smtClean="0"/>
              <a:t>отверстия </a:t>
            </a:r>
            <a:r>
              <a:rPr lang="ru-RU" altLang="ru-RU" sz="2200" dirty="0"/>
              <a:t>внутри больших фигур конструктора можно использовать как «окошко» или «дверной проем» при сборе игровых форм.</a:t>
            </a:r>
          </a:p>
          <a:p>
            <a:pPr algn="just"/>
            <a:endParaRPr lang="ru-RU" sz="2400" dirty="0"/>
          </a:p>
        </p:txBody>
      </p:sp>
      <p:pic>
        <p:nvPicPr>
          <p:cNvPr id="11" name="Picture 7" descr="перпендикулярное соединение 5 слайд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7158" y="2857496"/>
            <a:ext cx="4469425" cy="3351369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13" descr="дом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8" y="2714620"/>
            <a:ext cx="2886678" cy="37237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0" y="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Конструктивные особенности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889046" y="39687"/>
            <a:ext cx="2603454" cy="596899"/>
            <a:chOff x="1471980" y="5867802"/>
            <a:chExt cx="3532068" cy="851723"/>
          </a:xfrm>
        </p:grpSpPr>
        <p:sp>
          <p:nvSpPr>
            <p:cNvPr id="13" name="TextBox 3"/>
            <p:cNvSpPr txBox="1">
              <a:spLocks noChangeArrowheads="1"/>
            </p:cNvSpPr>
            <p:nvPr/>
          </p:nvSpPr>
          <p:spPr bwMode="auto">
            <a:xfrm>
              <a:off x="1619672" y="6350193"/>
              <a:ext cx="1847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solidFill>
                  <a:srgbClr val="000000"/>
                </a:solidFill>
              </a:endParaRP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1471980" y="5867802"/>
              <a:ext cx="3532068" cy="395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2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B0B7-F711-4585-A566-03ECCA6E892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5160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4319464" y="428604"/>
            <a:ext cx="4824536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altLang="ru-RU" sz="2400" dirty="0" smtClean="0"/>
              <a:t>предназначен для детей от 3 лет</a:t>
            </a:r>
            <a:r>
              <a:rPr lang="en-US" altLang="ru-RU" sz="2400" dirty="0" smtClean="0"/>
              <a:t>;</a:t>
            </a:r>
            <a:endParaRPr lang="ru-RU" altLang="ru-RU" sz="2400" dirty="0" smtClean="0"/>
          </a:p>
          <a:p>
            <a:pPr marL="342900" indent="-342900">
              <a:buFont typeface="Wingdings" pitchFamily="2" charset="2"/>
              <a:buChar char="v"/>
            </a:pPr>
            <a:r>
              <a:rPr lang="ru-RU" altLang="ru-RU" sz="2400" dirty="0"/>
              <a:t>в</a:t>
            </a:r>
            <a:r>
              <a:rPr lang="ru-RU" altLang="ru-RU" sz="2400" dirty="0" smtClean="0"/>
              <a:t> состав</a:t>
            </a:r>
            <a:r>
              <a:rPr lang="en-US" altLang="ru-RU" sz="2400" dirty="0" smtClean="0"/>
              <a:t> </a:t>
            </a:r>
            <a:r>
              <a:rPr lang="ru-RU" altLang="ru-RU" sz="2400" dirty="0" smtClean="0"/>
              <a:t>входит  79 деталей</a:t>
            </a:r>
            <a:r>
              <a:rPr lang="en-US" altLang="ru-RU" sz="2400" dirty="0" smtClean="0"/>
              <a:t> </a:t>
            </a:r>
            <a:endParaRPr lang="ru-RU" altLang="ru-RU" sz="2400" dirty="0" smtClean="0"/>
          </a:p>
          <a:p>
            <a:r>
              <a:rPr lang="ru-RU" altLang="ru-RU" sz="2400" dirty="0"/>
              <a:t> </a:t>
            </a:r>
            <a:r>
              <a:rPr lang="ru-RU" altLang="ru-RU" sz="2400" dirty="0" smtClean="0"/>
              <a:t>      </a:t>
            </a:r>
            <a:r>
              <a:rPr lang="en-US" altLang="ru-RU" sz="2400" dirty="0" smtClean="0"/>
              <a:t>(</a:t>
            </a:r>
            <a:r>
              <a:rPr lang="ru-RU" altLang="ru-RU" sz="2400" dirty="0" smtClean="0"/>
              <a:t>входит 4 колеса</a:t>
            </a:r>
            <a:r>
              <a:rPr lang="en-US" altLang="ru-RU" sz="2400" dirty="0" smtClean="0"/>
              <a:t>);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altLang="ru-RU" sz="2400" dirty="0" smtClean="0"/>
              <a:t>возможные игровые фигуры</a:t>
            </a:r>
            <a:r>
              <a:rPr lang="en-US" altLang="ru-RU" sz="2400" dirty="0" smtClean="0"/>
              <a:t>: </a:t>
            </a:r>
            <a:r>
              <a:rPr lang="ru-RU" sz="2400" dirty="0" smtClean="0"/>
              <a:t>стол</a:t>
            </a:r>
            <a:r>
              <a:rPr lang="ru-RU" sz="2400" dirty="0"/>
              <a:t>, стул, шкаф, диван, пуфик, кровать, коробка, башня, скворечник, клумба, игровой куб, скамейка, лестница, домик, дорожка, крепость и др.</a:t>
            </a:r>
            <a:endParaRPr lang="ru-RU" altLang="ru-RU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0" y="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Конструктор «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Тико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». </a:t>
            </a:r>
            <a:r>
              <a:rPr lang="ru-RU" sz="2800" b="1" dirty="0" smtClean="0">
                <a:solidFill>
                  <a:srgbClr val="C00000"/>
                </a:solidFill>
              </a:rPr>
              <a:t>Набор «Малыш»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3" name="Picture 2" descr="http://www.rantis.spb.ru/tiko/1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7" y="4150342"/>
            <a:ext cx="3214710" cy="27076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images.wbstatic.net/big/new/10930000/10930754-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214338"/>
            <a:ext cx="4714876" cy="74295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449914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4071934" y="1142984"/>
            <a:ext cx="4824536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altLang="ru-RU" sz="2000" dirty="0"/>
              <a:t>п</a:t>
            </a:r>
            <a:r>
              <a:rPr lang="ru-RU" altLang="ru-RU" sz="2000" dirty="0" smtClean="0"/>
              <a:t>редназначен для создания геометрических и игровых фигур большого размера</a:t>
            </a:r>
            <a:r>
              <a:rPr lang="en-US" altLang="ru-RU" sz="2000" dirty="0" smtClean="0"/>
              <a:t>;</a:t>
            </a:r>
            <a:endParaRPr lang="ru-RU" altLang="ru-RU" sz="2000" dirty="0" smtClean="0"/>
          </a:p>
          <a:p>
            <a:pPr marL="342900" indent="-342900">
              <a:buFont typeface="Wingdings" pitchFamily="2" charset="2"/>
              <a:buChar char="v"/>
            </a:pPr>
            <a:r>
              <a:rPr lang="ru-RU" altLang="ru-RU" sz="2000" dirty="0" smtClean="0"/>
              <a:t>в состав</a:t>
            </a:r>
            <a:r>
              <a:rPr lang="en-US" altLang="ru-RU" sz="2000" dirty="0" smtClean="0"/>
              <a:t> </a:t>
            </a:r>
            <a:r>
              <a:rPr lang="ru-RU" altLang="ru-RU" sz="2000" dirty="0" smtClean="0"/>
              <a:t>входит  179 деталей</a:t>
            </a:r>
            <a:r>
              <a:rPr lang="en-US" altLang="ru-RU" sz="2000" dirty="0" smtClean="0"/>
              <a:t> </a:t>
            </a:r>
            <a:r>
              <a:rPr lang="ru-RU" altLang="ru-RU" sz="2000" dirty="0" smtClean="0"/>
              <a:t>     </a:t>
            </a:r>
            <a:r>
              <a:rPr lang="en-US" altLang="ru-RU" sz="2000" dirty="0" smtClean="0"/>
              <a:t>(</a:t>
            </a:r>
            <a:r>
              <a:rPr lang="ru-RU" altLang="ru-RU" sz="2000" dirty="0" smtClean="0"/>
              <a:t>6 колес</a:t>
            </a:r>
            <a:r>
              <a:rPr lang="en-US" altLang="ru-RU" sz="2000" dirty="0" smtClean="0"/>
              <a:t>);</a:t>
            </a:r>
            <a:endParaRPr lang="en-US" altLang="ru-RU" sz="2000" b="1" dirty="0" smtClean="0"/>
          </a:p>
          <a:p>
            <a:pPr marL="342900" indent="-342900">
              <a:buFont typeface="Wingdings" pitchFamily="2" charset="2"/>
              <a:buChar char="v"/>
              <a:tabLst>
                <a:tab pos="4645025" algn="l"/>
              </a:tabLst>
            </a:pPr>
            <a:r>
              <a:rPr lang="ru-RU" altLang="ru-RU" sz="2000" dirty="0" smtClean="0"/>
              <a:t>возможные игровые фигуры</a:t>
            </a:r>
            <a:r>
              <a:rPr lang="en-US" altLang="ru-RU" sz="2000" dirty="0" smtClean="0"/>
              <a:t>: </a:t>
            </a:r>
            <a:r>
              <a:rPr lang="ru-RU" sz="2000" dirty="0" smtClean="0"/>
              <a:t>цветок</a:t>
            </a:r>
            <a:r>
              <a:rPr lang="ru-RU" sz="2000" dirty="0"/>
              <a:t>, корзина, </a:t>
            </a:r>
            <a:r>
              <a:rPr lang="ru-RU" sz="2000" dirty="0" smtClean="0"/>
              <a:t>цыпленок</a:t>
            </a:r>
            <a:r>
              <a:rPr lang="ru-RU" sz="2000" dirty="0"/>
              <a:t>, карусель</a:t>
            </a:r>
            <a:r>
              <a:rPr lang="ru-RU" sz="2000" dirty="0" smtClean="0"/>
              <a:t>, </a:t>
            </a:r>
            <a:r>
              <a:rPr lang="ru-RU" sz="2000" dirty="0"/>
              <a:t>танк, ракета, кораблик, </a:t>
            </a:r>
            <a:r>
              <a:rPr lang="ru-RU" sz="2000" dirty="0" smtClean="0"/>
              <a:t>гриб и др.</a:t>
            </a:r>
          </a:p>
          <a:p>
            <a:pPr marL="354013" indent="-354013" algn="just">
              <a:buFont typeface="Wingdings" pitchFamily="2" charset="2"/>
              <a:buChar char="v"/>
            </a:pPr>
            <a:r>
              <a:rPr lang="ru-RU" sz="2000" dirty="0" smtClean="0"/>
              <a:t>возможные объемные </a:t>
            </a:r>
            <a:r>
              <a:rPr lang="ru-RU" sz="2000" dirty="0"/>
              <a:t>геометрические фигуры: пирамида, призма, куб, тетраэдр, октаэдр, икосаэдр, додекаэдр, </a:t>
            </a:r>
            <a:r>
              <a:rPr lang="ru-RU" sz="2000" dirty="0" err="1"/>
              <a:t>кубооктаэдр</a:t>
            </a:r>
            <a:r>
              <a:rPr lang="ru-RU" sz="2000" dirty="0"/>
              <a:t>, курносый куб и др</a:t>
            </a:r>
            <a:r>
              <a:rPr lang="ru-RU" sz="2000" dirty="0" smtClean="0"/>
              <a:t>.</a:t>
            </a:r>
            <a:endParaRPr lang="ru-RU" altLang="ru-RU" sz="2000" dirty="0"/>
          </a:p>
          <a:p>
            <a:pPr marL="354013" indent="-354013" algn="just">
              <a:buFont typeface="Wingdings" pitchFamily="2" charset="2"/>
              <a:buChar char="v"/>
            </a:pPr>
            <a:r>
              <a:rPr lang="ru-RU" sz="2000" dirty="0" smtClean="0"/>
              <a:t>предметы </a:t>
            </a:r>
            <a:r>
              <a:rPr lang="ru-RU" sz="2000" dirty="0"/>
              <a:t>для канцтоваров: стаканчик для ручек и карандашей, подставка под блок </a:t>
            </a:r>
            <a:r>
              <a:rPr lang="ru-RU" sz="2000" dirty="0" smtClean="0"/>
              <a:t>бумаги</a:t>
            </a:r>
            <a:r>
              <a:rPr lang="ru-RU" sz="2000" dirty="0"/>
              <a:t> </a:t>
            </a:r>
            <a:r>
              <a:rPr lang="ru-RU" sz="2000" dirty="0" smtClean="0"/>
              <a:t> </a:t>
            </a:r>
            <a:r>
              <a:rPr lang="ru-RU" sz="2000" dirty="0"/>
              <a:t>и др</a:t>
            </a:r>
            <a:r>
              <a:rPr lang="ru-RU" sz="2000" i="1" dirty="0"/>
              <a:t>.</a:t>
            </a:r>
            <a:endParaRPr lang="ru-RU" altLang="ru-RU" sz="2000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0" y="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Конструктор «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Тико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». </a:t>
            </a:r>
            <a:r>
              <a:rPr lang="ru-RU" sz="2800" b="1" dirty="0" smtClean="0">
                <a:solidFill>
                  <a:srgbClr val="C00000"/>
                </a:solidFill>
              </a:rPr>
              <a:t>Набор «Школьник»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" name="Picture 2" descr="http://www.rantis.spb.ru/tiko/1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4071942"/>
            <a:ext cx="3728986" cy="23096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2" name="AutoShape 2" descr="Конструктор ТИКО Школьник 143 детали — купить в интернет-магазине OZON с  быстрой доставк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4" name="AutoShape 4" descr="Конструктор ТИКО Школьник 143 детали — купить в интернет-магазине OZON с  быстрой доставк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66" name="Picture 6" descr="Конструктор Тико школьник купить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571480"/>
            <a:ext cx="3286148" cy="29527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21524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995936" y="2558387"/>
            <a:ext cx="4824536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v"/>
            </a:pPr>
            <a:r>
              <a:rPr lang="ru-RU" sz="2000" dirty="0" smtClean="0"/>
              <a:t>предоставляет </a:t>
            </a:r>
            <a:r>
              <a:rPr lang="ru-RU" sz="2000" dirty="0"/>
              <a:t>возможность сконструировать множество игровых и геометрических фигур округлой </a:t>
            </a:r>
            <a:r>
              <a:rPr lang="ru-RU" sz="2000" dirty="0" smtClean="0"/>
              <a:t>формы</a:t>
            </a:r>
            <a:r>
              <a:rPr lang="en-US" altLang="ru-RU" sz="2000" dirty="0" smtClean="0"/>
              <a:t>;</a:t>
            </a:r>
          </a:p>
          <a:p>
            <a:endParaRPr lang="ru-RU" altLang="ru-RU" sz="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ru-RU" sz="400" b="1" dirty="0" smtClean="0"/>
          </a:p>
          <a:p>
            <a:pPr marL="342900" indent="-342900">
              <a:buFont typeface="Wingdings" pitchFamily="2" charset="2"/>
              <a:buChar char="v"/>
              <a:tabLst>
                <a:tab pos="4645025" algn="l"/>
              </a:tabLst>
            </a:pPr>
            <a:r>
              <a:rPr lang="ru-RU" sz="2000" dirty="0" smtClean="0"/>
              <a:t>в состав входит 115 деталей</a:t>
            </a:r>
            <a:r>
              <a:rPr lang="en-US" sz="2000" dirty="0" smtClean="0"/>
              <a:t>;</a:t>
            </a:r>
            <a:endParaRPr lang="ru-RU" dirty="0" smtClean="0"/>
          </a:p>
          <a:p>
            <a:pPr marL="354013" indent="-354013" algn="just">
              <a:buFont typeface="Wingdings" pitchFamily="2" charset="2"/>
              <a:buChar char="v"/>
            </a:pPr>
            <a:r>
              <a:rPr lang="ru-RU" sz="2000" dirty="0" smtClean="0"/>
              <a:t>возможные игровые фигуры: </a:t>
            </a:r>
          </a:p>
          <a:p>
            <a:pPr marL="354013" algn="just"/>
            <a:r>
              <a:rPr lang="ru-RU" sz="2000" i="1" dirty="0" smtClean="0"/>
              <a:t>мячи, узоры, орнаменты и др.</a:t>
            </a:r>
          </a:p>
          <a:p>
            <a:pPr marL="354013" indent="-354013" algn="just">
              <a:buFont typeface="Arial" panose="020B0604020202020204" pitchFamily="34" charset="0"/>
              <a:buChar char="•"/>
            </a:pPr>
            <a:endParaRPr lang="ru-RU" altLang="ru-RU" sz="400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0" y="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Набор «Шары»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8" name="Picture 2" descr="shar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6190"/>
            <a:ext cx="3435104" cy="21412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Конструктор ТИКО «Шары» (115 деталей) купить в Москве, Нижнем Новгороде,  СПб, Казани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857232"/>
            <a:ext cx="3428992" cy="23145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345969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995936" y="2558387"/>
            <a:ext cx="4824536" cy="3016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v"/>
            </a:pPr>
            <a:r>
              <a:rPr lang="ru-RU" sz="2000" dirty="0"/>
              <a:t>поможет </a:t>
            </a:r>
            <a:r>
              <a:rPr lang="ru-RU" sz="2000" dirty="0" smtClean="0"/>
              <a:t>научить </a:t>
            </a:r>
            <a:r>
              <a:rPr lang="ru-RU" sz="2000" dirty="0"/>
              <a:t>конструировать любые объемные фигуры </a:t>
            </a:r>
            <a:r>
              <a:rPr lang="ru-RU" sz="2000" dirty="0" smtClean="0"/>
              <a:t>и </a:t>
            </a:r>
            <a:r>
              <a:rPr lang="ru-RU" sz="2000" dirty="0"/>
              <a:t>изучить основы </a:t>
            </a:r>
            <a:r>
              <a:rPr lang="ru-RU" sz="2000" dirty="0" smtClean="0"/>
              <a:t>геометрии</a:t>
            </a:r>
            <a:r>
              <a:rPr lang="en-US" sz="2000" dirty="0" smtClean="0"/>
              <a:t>;</a:t>
            </a:r>
            <a:endParaRPr lang="ru-RU" altLang="ru-RU" sz="2000" dirty="0" smtClean="0"/>
          </a:p>
          <a:p>
            <a:pPr algn="just"/>
            <a:endParaRPr lang="en-US" altLang="ru-RU" sz="2000" dirty="0" smtClean="0"/>
          </a:p>
          <a:p>
            <a:endParaRPr lang="ru-RU" altLang="ru-RU" sz="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ru-RU" sz="400" b="1" dirty="0" smtClean="0"/>
          </a:p>
          <a:p>
            <a:pPr marL="342900" indent="-342900">
              <a:buFont typeface="Wingdings" pitchFamily="2" charset="2"/>
              <a:buChar char="v"/>
              <a:tabLst>
                <a:tab pos="4645025" algn="l"/>
              </a:tabLst>
            </a:pPr>
            <a:r>
              <a:rPr lang="ru-RU" sz="2000" dirty="0" smtClean="0"/>
              <a:t>в состав входит 1</a:t>
            </a:r>
            <a:r>
              <a:rPr lang="en-US" sz="2000" dirty="0" smtClean="0"/>
              <a:t>49</a:t>
            </a:r>
            <a:r>
              <a:rPr lang="ru-RU" sz="2000" dirty="0" smtClean="0"/>
              <a:t> деталей</a:t>
            </a:r>
            <a:r>
              <a:rPr lang="en-US" sz="2000" dirty="0" smtClean="0"/>
              <a:t> (6 </a:t>
            </a:r>
            <a:r>
              <a:rPr lang="ru-RU" sz="2000" dirty="0" smtClean="0"/>
              <a:t>колес</a:t>
            </a:r>
            <a:r>
              <a:rPr lang="en-US" sz="2000" dirty="0" smtClean="0"/>
              <a:t>);</a:t>
            </a:r>
            <a:endParaRPr lang="ru-RU" sz="1400" i="1" dirty="0" smtClean="0"/>
          </a:p>
          <a:p>
            <a:pPr marL="354013" algn="just"/>
            <a:endParaRPr lang="ru-RU" sz="400" i="1" dirty="0" smtClean="0"/>
          </a:p>
          <a:p>
            <a:pPr marL="354013" indent="-354013" algn="just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354013" indent="-354013" algn="just">
              <a:buFont typeface="Wingdings" pitchFamily="2" charset="2"/>
              <a:buChar char="v"/>
            </a:pPr>
            <a:r>
              <a:rPr lang="ru-RU" sz="2000" dirty="0" smtClean="0"/>
              <a:t>возможные геометрические фигуры: </a:t>
            </a:r>
          </a:p>
          <a:p>
            <a:pPr marL="354013" algn="just"/>
            <a:r>
              <a:rPr lang="ru-RU" sz="2000" i="1" dirty="0"/>
              <a:t>куб, тетраэдр, икосаэдр, додекаэдр, призмы, пирамиды, </a:t>
            </a:r>
            <a:r>
              <a:rPr lang="ru-RU" sz="2000" i="1" dirty="0" err="1" smtClean="0"/>
              <a:t>кубооктаэдр</a:t>
            </a:r>
            <a:r>
              <a:rPr lang="ru-RU" sz="2000" i="1" dirty="0" smtClean="0"/>
              <a:t> и др.</a:t>
            </a:r>
            <a:endParaRPr lang="ru-RU" altLang="ru-RU" sz="400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-22601" y="1484784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Набор «Геометрия»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221" y="76276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Конструктор «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Тико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». Краткий обзор</a:t>
            </a:r>
          </a:p>
          <a:p>
            <a:endParaRPr lang="ru-RU" dirty="0">
              <a:solidFill>
                <a:srgbClr val="545454"/>
              </a:solidFill>
            </a:endParaRPr>
          </a:p>
        </p:txBody>
      </p:sp>
      <p:pic>
        <p:nvPicPr>
          <p:cNvPr id="10" name="Picture 2" descr="http://www.rantis.spb.ru/tiko/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01" y="2558387"/>
            <a:ext cx="3584735" cy="28677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B0B7-F711-4585-A566-03ECCA6E892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91933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4572000" y="1000108"/>
            <a:ext cx="4147964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  <a:tabLst>
                <a:tab pos="4645025" algn="l"/>
              </a:tabLst>
            </a:pPr>
            <a:r>
              <a:rPr lang="ru-RU" sz="2400" dirty="0" smtClean="0"/>
              <a:t>в состав входит 1</a:t>
            </a:r>
            <a:r>
              <a:rPr lang="en-US" sz="2400" dirty="0" smtClean="0"/>
              <a:t>4</a:t>
            </a:r>
            <a:r>
              <a:rPr lang="ru-RU" sz="2400" dirty="0" smtClean="0"/>
              <a:t>6 деталей</a:t>
            </a:r>
            <a:r>
              <a:rPr lang="en-US" sz="2400" dirty="0" smtClean="0"/>
              <a:t> </a:t>
            </a:r>
            <a:r>
              <a:rPr lang="en-US" sz="2400" i="1" dirty="0" smtClean="0"/>
              <a:t>(</a:t>
            </a:r>
            <a:r>
              <a:rPr lang="ru-RU" sz="2400" i="1" dirty="0"/>
              <a:t>трапеции и </a:t>
            </a:r>
            <a:r>
              <a:rPr lang="ru-RU" sz="2400" i="1" dirty="0" smtClean="0"/>
              <a:t>параллелограммы, 6 колес</a:t>
            </a:r>
            <a:r>
              <a:rPr lang="en-US" sz="2400" dirty="0" smtClean="0"/>
              <a:t>);</a:t>
            </a:r>
            <a:endParaRPr lang="ru-RU" sz="2400" dirty="0" smtClean="0"/>
          </a:p>
          <a:p>
            <a:pPr marL="354013" indent="-354013">
              <a:buFont typeface="Wingdings" pitchFamily="2" charset="2"/>
              <a:buChar char="v"/>
            </a:pPr>
            <a:r>
              <a:rPr lang="ru-RU" sz="2400" dirty="0" smtClean="0"/>
              <a:t>Возможные фигуры обтекаемой формы: </a:t>
            </a:r>
          </a:p>
          <a:p>
            <a:pPr marL="354013"/>
            <a:r>
              <a:rPr lang="ru-RU" sz="2400" i="1" dirty="0" smtClean="0"/>
              <a:t>космические </a:t>
            </a:r>
            <a:r>
              <a:rPr lang="ru-RU" sz="2400" i="1" dirty="0"/>
              <a:t>корабли, звездолеты, летающие тарелки, самолеты, автомобили </a:t>
            </a:r>
            <a:r>
              <a:rPr lang="ru-RU" sz="2400" i="1" dirty="0" smtClean="0"/>
              <a:t>будущего</a:t>
            </a:r>
            <a:r>
              <a:rPr lang="ru-RU" sz="2400" i="1" dirty="0"/>
              <a:t> </a:t>
            </a:r>
            <a:r>
              <a:rPr lang="ru-RU" sz="2400" i="1" dirty="0" smtClean="0"/>
              <a:t>и др.</a:t>
            </a:r>
            <a:endParaRPr lang="ru-RU" altLang="ru-RU" sz="2400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0" y="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Конструктор «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Тико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». </a:t>
            </a:r>
            <a:r>
              <a:rPr lang="ru-RU" sz="2800" b="1" dirty="0" smtClean="0">
                <a:solidFill>
                  <a:srgbClr val="002060"/>
                </a:solidFill>
              </a:rPr>
              <a:t>Набор «Архимед»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9" name="Picture 2" descr="Развивающий конструктор ТИКО Архимед, 146 деталей 685 купить по цене 1 110  руб. в Москве — Юмитой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84" y="714356"/>
            <a:ext cx="5156046" cy="50006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122510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995936" y="2558387"/>
            <a:ext cx="4824536" cy="270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для сбора сложных игровых фигур</a:t>
            </a:r>
            <a:r>
              <a:rPr lang="en-US" sz="2000" dirty="0" smtClean="0"/>
              <a:t>;</a:t>
            </a:r>
            <a:endParaRPr lang="ru-RU" altLang="ru-RU" sz="2000" dirty="0" smtClean="0"/>
          </a:p>
          <a:p>
            <a:pPr algn="just"/>
            <a:endParaRPr lang="en-US" altLang="ru-RU" sz="2000" dirty="0" smtClean="0"/>
          </a:p>
          <a:p>
            <a:endParaRPr lang="ru-RU" altLang="ru-RU" sz="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ru-RU" sz="400" b="1" dirty="0" smtClean="0"/>
          </a:p>
          <a:p>
            <a:pPr marL="342900" indent="-342900">
              <a:buFont typeface="Arial" panose="020B0604020202020204" pitchFamily="34" charset="0"/>
              <a:buChar char="•"/>
              <a:tabLst>
                <a:tab pos="4645025" algn="l"/>
              </a:tabLst>
            </a:pPr>
            <a:r>
              <a:rPr lang="ru-RU" sz="2000" dirty="0" smtClean="0"/>
              <a:t>в состав входит 127деталей</a:t>
            </a:r>
            <a:r>
              <a:rPr lang="en-US" sz="2000" dirty="0" smtClean="0"/>
              <a:t> </a:t>
            </a:r>
            <a:r>
              <a:rPr lang="en-US" sz="2000" i="1" dirty="0" smtClean="0"/>
              <a:t>(</a:t>
            </a:r>
            <a:r>
              <a:rPr lang="ru-RU" sz="2000" i="1" dirty="0" smtClean="0"/>
              <a:t>4 колеса</a:t>
            </a:r>
            <a:r>
              <a:rPr lang="en-US" sz="2000" dirty="0" smtClean="0"/>
              <a:t>);</a:t>
            </a:r>
            <a:endParaRPr lang="ru-RU" sz="1400" i="1" dirty="0" smtClean="0"/>
          </a:p>
          <a:p>
            <a:pPr marL="354013" algn="just"/>
            <a:endParaRPr lang="ru-RU" sz="400" i="1" dirty="0" smtClean="0"/>
          </a:p>
          <a:p>
            <a:pPr marL="354013" indent="-354013" algn="just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354013" indent="-354013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возможные игровые фигуры: </a:t>
            </a:r>
          </a:p>
          <a:p>
            <a:pPr marL="354013" algn="just"/>
            <a:r>
              <a:rPr lang="ru-RU" sz="2000" i="1" dirty="0"/>
              <a:t>батискаф, морская звезда, дом с гаражом, луноход, ракета, динозаврик, звезда Кеплера, шар и др.</a:t>
            </a:r>
            <a:endParaRPr lang="ru-RU" altLang="ru-RU" sz="400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-22601" y="1484784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Набор «Фантазёр»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221" y="76276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Конструктор «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Тико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». Краткий обзор</a:t>
            </a:r>
          </a:p>
          <a:p>
            <a:endParaRPr lang="ru-RU" dirty="0">
              <a:solidFill>
                <a:srgbClr val="545454"/>
              </a:solidFill>
            </a:endParaRPr>
          </a:p>
        </p:txBody>
      </p:sp>
      <p:pic>
        <p:nvPicPr>
          <p:cNvPr id="11266" name="Picture 2" descr="ракета, карусель, звез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15437"/>
            <a:ext cx="3231912" cy="19466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12700" y="741363"/>
            <a:ext cx="9144000" cy="0"/>
          </a:xfrm>
          <a:prstGeom prst="line">
            <a:avLst/>
          </a:prstGeom>
          <a:ln w="158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B0B7-F711-4585-A566-03ECCA6E892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07728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995936" y="2558387"/>
            <a:ext cx="4824536" cy="3939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v"/>
            </a:pPr>
            <a:r>
              <a:rPr lang="ru-RU" sz="2000" dirty="0" smtClean="0"/>
              <a:t>для сбора сложных игровых фигур</a:t>
            </a:r>
            <a:r>
              <a:rPr lang="en-US" sz="2000" dirty="0" smtClean="0"/>
              <a:t>;</a:t>
            </a:r>
            <a:endParaRPr lang="ru-RU" altLang="ru-RU" sz="2000" dirty="0" smtClean="0"/>
          </a:p>
          <a:p>
            <a:pPr algn="just"/>
            <a:endParaRPr lang="en-US" altLang="ru-RU" sz="2000" dirty="0" smtClean="0"/>
          </a:p>
          <a:p>
            <a:pPr algn="just"/>
            <a:endParaRPr lang="ru-RU" altLang="ru-RU" sz="4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altLang="ru-RU" sz="400" b="1" dirty="0" smtClean="0"/>
          </a:p>
          <a:p>
            <a:pPr marL="342900" indent="-342900" algn="just">
              <a:buFont typeface="Wingdings" pitchFamily="2" charset="2"/>
              <a:buChar char="v"/>
              <a:tabLst>
                <a:tab pos="4645025" algn="l"/>
              </a:tabLst>
            </a:pPr>
            <a:r>
              <a:rPr lang="ru-RU" sz="2000" dirty="0" smtClean="0"/>
              <a:t>в состав входит 71 деталь</a:t>
            </a:r>
            <a:r>
              <a:rPr lang="en-US" sz="2000" dirty="0" smtClean="0"/>
              <a:t>;</a:t>
            </a:r>
            <a:endParaRPr lang="ru-RU" sz="1400" i="1" dirty="0" smtClean="0"/>
          </a:p>
          <a:p>
            <a:pPr marL="354013" algn="just"/>
            <a:endParaRPr lang="ru-RU" sz="400" i="1" dirty="0" smtClean="0"/>
          </a:p>
          <a:p>
            <a:pPr marL="354013" indent="-354013" algn="just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000" dirty="0" smtClean="0"/>
              <a:t>возможные объемные </a:t>
            </a:r>
            <a:r>
              <a:rPr lang="ru-RU" sz="2000" dirty="0"/>
              <a:t>геометрические фигуры: </a:t>
            </a:r>
            <a:r>
              <a:rPr lang="ru-RU" sz="2000" i="1" dirty="0"/>
              <a:t>пирамида, призма, куб, тетраэдр, </a:t>
            </a:r>
            <a:r>
              <a:rPr lang="ru-RU" sz="2000" i="1" dirty="0" smtClean="0"/>
              <a:t>октаэдр</a:t>
            </a:r>
            <a:r>
              <a:rPr lang="en-US" sz="2000" i="1" dirty="0" smtClean="0"/>
              <a:t>;</a:t>
            </a:r>
          </a:p>
          <a:p>
            <a:endParaRPr lang="ru-RU" sz="2000" i="1" dirty="0"/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000" dirty="0" smtClean="0"/>
              <a:t>возможные игровые </a:t>
            </a:r>
            <a:r>
              <a:rPr lang="ru-RU" sz="2000" dirty="0"/>
              <a:t>фигуры: </a:t>
            </a:r>
            <a:r>
              <a:rPr lang="ru-RU" sz="2000" i="1" dirty="0"/>
              <a:t>домик, гараж, кукольный городок, мебель, ракета и др.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-22601" y="1484784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Набор «Класс»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221" y="76276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Конструктор «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Тико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». Краткий обзор</a:t>
            </a:r>
          </a:p>
          <a:p>
            <a:endParaRPr lang="ru-RU" dirty="0">
              <a:solidFill>
                <a:srgbClr val="545454"/>
              </a:solidFill>
            </a:endParaRPr>
          </a:p>
        </p:txBody>
      </p:sp>
      <p:pic>
        <p:nvPicPr>
          <p:cNvPr id="13314" name="Picture 2" descr="КЛАСС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58387"/>
            <a:ext cx="3388961" cy="33042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12700" y="741363"/>
            <a:ext cx="9144000" cy="0"/>
          </a:xfrm>
          <a:prstGeom prst="line">
            <a:avLst/>
          </a:prstGeom>
          <a:ln w="158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B0B7-F711-4585-A566-03ECCA6E892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34259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786182" y="428604"/>
            <a:ext cx="4824536" cy="270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v"/>
            </a:pPr>
            <a:r>
              <a:rPr lang="ru-RU" sz="2000" dirty="0"/>
              <a:t>предназначен для занятий по </a:t>
            </a:r>
            <a:r>
              <a:rPr lang="ru-RU" sz="2000" dirty="0" smtClean="0"/>
              <a:t>математике, направлен </a:t>
            </a:r>
            <a:r>
              <a:rPr lang="ru-RU" sz="2000" dirty="0"/>
              <a:t>на  изучение цифр и арифметических действий: сложение, вычитание, умножение, деление. </a:t>
            </a:r>
            <a:endParaRPr lang="en-US" altLang="ru-RU" sz="2000" dirty="0" smtClean="0"/>
          </a:p>
          <a:p>
            <a:pPr algn="just"/>
            <a:endParaRPr lang="ru-RU" altLang="ru-RU" sz="4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altLang="ru-RU" sz="400" b="1" dirty="0" smtClean="0"/>
          </a:p>
          <a:p>
            <a:pPr marL="342900" indent="-342900" algn="just">
              <a:buFont typeface="Wingdings" pitchFamily="2" charset="2"/>
              <a:buChar char="v"/>
              <a:tabLst>
                <a:tab pos="4645025" algn="l"/>
              </a:tabLst>
            </a:pPr>
            <a:r>
              <a:rPr lang="ru-RU" sz="2000" dirty="0" smtClean="0"/>
              <a:t>включает </a:t>
            </a:r>
            <a:r>
              <a:rPr lang="ru-RU" sz="2000" dirty="0"/>
              <a:t>цифры и арифметические знаки</a:t>
            </a:r>
            <a:r>
              <a:rPr lang="en-US" sz="2000" dirty="0" smtClean="0"/>
              <a:t>;</a:t>
            </a:r>
            <a:endParaRPr lang="ru-RU" sz="1400" i="1" dirty="0" smtClean="0"/>
          </a:p>
          <a:p>
            <a:pPr marL="354013" algn="just"/>
            <a:endParaRPr lang="ru-RU" sz="400" i="1" dirty="0" smtClean="0"/>
          </a:p>
          <a:p>
            <a:pPr marL="354013" indent="-354013" algn="just">
              <a:buFont typeface="Arial" panose="020B0604020202020204" pitchFamily="34" charset="0"/>
              <a:buChar char="•"/>
            </a:pPr>
            <a:endParaRPr lang="ru-RU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214282" y="0"/>
            <a:ext cx="914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Конструктор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</a:rPr>
              <a:t>Тико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ru-RU" sz="2000" b="1" dirty="0" smtClean="0">
                <a:solidFill>
                  <a:srgbClr val="002060"/>
                </a:solidFill>
              </a:rPr>
              <a:t>Набор «Арифметика»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3725795" cy="3178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28926" y="2857496"/>
            <a:ext cx="19885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Набор «Азбука»</a:t>
            </a:r>
            <a:endParaRPr lang="ru-RU" sz="2000" dirty="0"/>
          </a:p>
        </p:txBody>
      </p:sp>
      <p:pic>
        <p:nvPicPr>
          <p:cNvPr id="6" name="Picture 2" descr="Игра в слова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6190"/>
            <a:ext cx="3769586" cy="26764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000496" y="3643314"/>
            <a:ext cx="4824536" cy="270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v"/>
            </a:pPr>
            <a:r>
              <a:rPr lang="ru-RU" sz="2000" dirty="0"/>
              <a:t>поможет в изучении букв, обучении чтению и развитию </a:t>
            </a:r>
            <a:r>
              <a:rPr lang="ru-RU" sz="2000" dirty="0" smtClean="0"/>
              <a:t>словотворчества</a:t>
            </a:r>
            <a:r>
              <a:rPr lang="en-US" sz="2000" dirty="0" smtClean="0"/>
              <a:t>;</a:t>
            </a:r>
            <a:r>
              <a:rPr lang="ru-RU" sz="2000" dirty="0" smtClean="0"/>
              <a:t> </a:t>
            </a:r>
            <a:endParaRPr lang="en-US" altLang="ru-RU" sz="2000" dirty="0" smtClean="0"/>
          </a:p>
          <a:p>
            <a:pPr algn="just"/>
            <a:endParaRPr lang="ru-RU" altLang="ru-RU" sz="4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altLang="ru-RU" sz="400" b="1" dirty="0" smtClean="0"/>
          </a:p>
          <a:p>
            <a:pPr marL="342900" indent="-342900" algn="just">
              <a:buFont typeface="Wingdings" pitchFamily="2" charset="2"/>
              <a:buChar char="v"/>
              <a:tabLst>
                <a:tab pos="4645025" algn="l"/>
              </a:tabLst>
            </a:pPr>
            <a:r>
              <a:rPr lang="ru-RU" sz="2000" dirty="0" smtClean="0"/>
              <a:t>в состав входит 312 </a:t>
            </a:r>
            <a:r>
              <a:rPr lang="ru-RU" sz="2000" dirty="0"/>
              <a:t>квадратов с изображенными на них буквами от А до Я (количество букв в наборе соответствует частоте их использования в речи).</a:t>
            </a:r>
            <a:endParaRPr lang="ru-RU" sz="2000" i="1" dirty="0" smtClean="0"/>
          </a:p>
          <a:p>
            <a:pPr marL="354013" algn="just"/>
            <a:endParaRPr lang="ru-RU" sz="400" i="1" dirty="0" smtClean="0"/>
          </a:p>
          <a:p>
            <a:pPr marL="354013" indent="-354013" algn="just">
              <a:buFont typeface="Arial" panose="020B0604020202020204" pitchFamily="34" charset="0"/>
              <a:buChar char="•"/>
            </a:pP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42186972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с телефона\IMG_20211201_1307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776199">
            <a:off x="298511" y="883240"/>
            <a:ext cx="4194620" cy="30204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«ТИКО» - современный образовательный конструктор</a:t>
            </a:r>
            <a:endParaRPr lang="ru-RU" sz="2800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2051" name="Picture 3" descr="C:\Users\user\Documents\Аттестация 2022 подготовка\тико фото видио схемы\IMG_20201118_1623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74293" y="3919638"/>
            <a:ext cx="4716477" cy="2836628"/>
          </a:xfrm>
          <a:prstGeom prst="rect">
            <a:avLst/>
          </a:prstGeom>
          <a:noFill/>
        </p:spPr>
      </p:pic>
      <p:pic>
        <p:nvPicPr>
          <p:cNvPr id="2053" name="Picture 5" descr="C:\Users\user\Documents\Аттестация 2022 подготовка\тико фото видио схемы\IMG_20201215_1616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387662">
            <a:off x="4490147" y="1144875"/>
            <a:ext cx="4261298" cy="3001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28596" y="1071546"/>
            <a:ext cx="8229600" cy="55165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buFont typeface="Wingdings" pitchFamily="2" charset="2"/>
              <a:buChar char="v"/>
            </a:pPr>
            <a:r>
              <a:rPr lang="ru-RU" altLang="ru-RU" sz="2400" b="1" dirty="0" smtClean="0">
                <a:solidFill>
                  <a:srgbClr val="002060"/>
                </a:solidFill>
              </a:rPr>
              <a:t> Регулятивные умения </a:t>
            </a:r>
          </a:p>
          <a:p>
            <a:pPr algn="ctr">
              <a:lnSpc>
                <a:spcPct val="80000"/>
              </a:lnSpc>
              <a:buNone/>
            </a:pPr>
            <a:r>
              <a:rPr lang="ru-RU" altLang="ru-RU" sz="2400" i="1" dirty="0" smtClean="0"/>
              <a:t> (планировать и организовать собственную деятельность в процессе конструирования )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altLang="ru-RU" sz="2400" dirty="0" smtClean="0"/>
          </a:p>
          <a:p>
            <a:pPr algn="ctr">
              <a:lnSpc>
                <a:spcPct val="80000"/>
              </a:lnSpc>
              <a:buFont typeface="Wingdings" pitchFamily="2" charset="2"/>
              <a:buChar char="v"/>
            </a:pPr>
            <a:r>
              <a:rPr lang="ru-RU" altLang="ru-RU" sz="2400" b="1" dirty="0" smtClean="0">
                <a:solidFill>
                  <a:srgbClr val="002060"/>
                </a:solidFill>
              </a:rPr>
              <a:t> Познавательные умения</a:t>
            </a:r>
          </a:p>
          <a:p>
            <a:pPr algn="ctr">
              <a:lnSpc>
                <a:spcPct val="80000"/>
              </a:lnSpc>
              <a:buNone/>
            </a:pPr>
            <a:r>
              <a:rPr lang="ru-RU" altLang="ru-RU" sz="2400" i="1" dirty="0" smtClean="0"/>
              <a:t>(изучать информацию о конструируемой фигуре</a:t>
            </a:r>
            <a:r>
              <a:rPr lang="en-US" altLang="ru-RU" sz="2400" i="1" dirty="0" smtClean="0"/>
              <a:t>;</a:t>
            </a:r>
            <a:endParaRPr lang="ru-RU" altLang="ru-RU" sz="2400" i="1" dirty="0" smtClean="0"/>
          </a:p>
          <a:p>
            <a:pPr algn="ctr">
              <a:lnSpc>
                <a:spcPct val="80000"/>
              </a:lnSpc>
              <a:buNone/>
            </a:pPr>
            <a:r>
              <a:rPr lang="ru-RU" altLang="ru-RU" sz="2400" i="1" dirty="0" smtClean="0"/>
              <a:t>анализировать структуру фигуры</a:t>
            </a:r>
            <a:r>
              <a:rPr lang="en-US" altLang="ru-RU" sz="2400" i="1" dirty="0" smtClean="0"/>
              <a:t>;</a:t>
            </a:r>
            <a:endParaRPr lang="ru-RU" altLang="ru-RU" sz="2400" i="1" dirty="0" smtClean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400" i="1" dirty="0" smtClean="0"/>
              <a:t>представлять фигуру в пространстве)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altLang="ru-RU" sz="2400" dirty="0" smtClean="0"/>
          </a:p>
          <a:p>
            <a:pPr algn="ctr">
              <a:lnSpc>
                <a:spcPct val="80000"/>
              </a:lnSpc>
              <a:buFont typeface="Wingdings" pitchFamily="2" charset="2"/>
              <a:buChar char="v"/>
            </a:pPr>
            <a:r>
              <a:rPr lang="ru-RU" altLang="ru-RU" sz="2400" b="1" dirty="0" smtClean="0">
                <a:solidFill>
                  <a:srgbClr val="002060"/>
                </a:solidFill>
              </a:rPr>
              <a:t> Коммуникативные умения</a:t>
            </a:r>
          </a:p>
          <a:p>
            <a:pPr algn="ctr">
              <a:lnSpc>
                <a:spcPct val="80000"/>
              </a:lnSpc>
              <a:buNone/>
            </a:pPr>
            <a:r>
              <a:rPr lang="ru-RU" altLang="ru-RU" sz="2400" i="1" dirty="0" smtClean="0"/>
              <a:t> (договариваться, взаимодействовать друг с другом в процессе совместного конструирования)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400" dirty="0" smtClean="0"/>
              <a:t> </a:t>
            </a:r>
            <a:endParaRPr lang="en-US" altLang="ru-RU" sz="2400" dirty="0" smtClean="0"/>
          </a:p>
          <a:p>
            <a:pPr algn="ctr">
              <a:lnSpc>
                <a:spcPct val="80000"/>
              </a:lnSpc>
              <a:buFont typeface="Wingdings" pitchFamily="2" charset="2"/>
              <a:buChar char="v"/>
            </a:pPr>
            <a:r>
              <a:rPr lang="ru-RU" altLang="ru-RU" sz="2400" b="1" dirty="0" smtClean="0">
                <a:solidFill>
                  <a:srgbClr val="002060"/>
                </a:solidFill>
              </a:rPr>
              <a:t> Личностные умения</a:t>
            </a:r>
            <a:r>
              <a:rPr lang="en-US" altLang="ru-RU" sz="2400" b="1" dirty="0" smtClean="0">
                <a:solidFill>
                  <a:srgbClr val="002060"/>
                </a:solidFill>
              </a:rPr>
              <a:t>:</a:t>
            </a:r>
            <a:endParaRPr lang="ru-RU" altLang="ru-RU" sz="2400" b="1" dirty="0" smtClean="0">
              <a:solidFill>
                <a:srgbClr val="002060"/>
              </a:solidFill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400" i="1" dirty="0" smtClean="0"/>
              <a:t>(оценивать конструкцию фигуры, анализировать ее</a:t>
            </a:r>
            <a:r>
              <a:rPr lang="en-US" altLang="ru-RU" sz="2400" i="1" dirty="0" smtClean="0"/>
              <a:t> </a:t>
            </a:r>
            <a:r>
              <a:rPr lang="ru-RU" altLang="ru-RU" sz="2400" i="1" dirty="0" smtClean="0"/>
              <a:t>достоинства и недостатки)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altLang="ru-RU" sz="2000" b="1" dirty="0"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214290"/>
            <a:ext cx="628654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Конструктор «ТИКО» развивает: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Использование конструктора ТИКО в ДОО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928670"/>
            <a:ext cx="804851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altLang="ru-RU" sz="2800" dirty="0" smtClean="0">
                <a:latin typeface="+mj-lt"/>
                <a:cs typeface="Times New Roman" panose="02020603050405020304" pitchFamily="18" charset="0"/>
              </a:rPr>
              <a:t>при организации предметно - развивающей среды; </a:t>
            </a:r>
          </a:p>
          <a:p>
            <a:pPr marL="342900" indent="-34290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altLang="ru-RU" sz="2800" dirty="0" smtClean="0">
              <a:latin typeface="+mj-lt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800" dirty="0" smtClean="0">
                <a:latin typeface="+mj-lt"/>
                <a:cs typeface="Times New Roman" panose="02020603050405020304" pitchFamily="18" charset="0"/>
              </a:rPr>
              <a:t>на развивающих занятиях</a:t>
            </a:r>
            <a:r>
              <a:rPr lang="en-US" sz="2800" dirty="0" smtClean="0">
                <a:latin typeface="+mj-lt"/>
                <a:cs typeface="Times New Roman" panose="02020603050405020304" pitchFamily="18" charset="0"/>
              </a:rPr>
              <a:t>;</a:t>
            </a:r>
            <a:endParaRPr lang="ru-RU" sz="2800" dirty="0" smtClean="0">
              <a:latin typeface="+mj-lt"/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</a:pPr>
            <a:endParaRPr lang="ru-RU" sz="2800" dirty="0" smtClean="0">
              <a:latin typeface="+mj-lt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sz="1400" dirty="0" smtClean="0">
              <a:latin typeface="+mj-lt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800" dirty="0" smtClean="0">
                <a:latin typeface="+mj-lt"/>
                <a:cs typeface="Times New Roman" panose="02020603050405020304" pitchFamily="18" charset="0"/>
              </a:rPr>
              <a:t>В проектной деятельности</a:t>
            </a:r>
            <a:r>
              <a:rPr lang="en-US" sz="2800" dirty="0" smtClean="0">
                <a:latin typeface="+mj-lt"/>
                <a:cs typeface="Times New Roman" panose="02020603050405020304" pitchFamily="18" charset="0"/>
              </a:rPr>
              <a:t>;</a:t>
            </a:r>
            <a:endParaRPr lang="ru-RU" sz="2800" dirty="0" smtClean="0">
              <a:latin typeface="+mj-lt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sz="2800" dirty="0" smtClean="0">
              <a:latin typeface="+mj-lt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sz="1400" dirty="0" smtClean="0">
              <a:latin typeface="+mj-lt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800" dirty="0" smtClean="0">
                <a:latin typeface="+mj-lt"/>
                <a:cs typeface="Times New Roman" panose="02020603050405020304" pitchFamily="18" charset="0"/>
              </a:rPr>
              <a:t>Организация ТИКО-праздников, ТИКО - выставок, ТИКО-конкурсов</a:t>
            </a:r>
            <a:r>
              <a:rPr lang="ru-RU" sz="2800" dirty="0">
                <a:latin typeface="+mj-lt"/>
                <a:cs typeface="Times New Roman" panose="02020603050405020304" pitchFamily="18" charset="0"/>
              </a:rPr>
              <a:t>.</a:t>
            </a:r>
            <a:endParaRPr lang="ru-RU" sz="2800" dirty="0" smtClean="0">
              <a:latin typeface="+mj-lt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9730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Использование конструктора ТИКО в ДОО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8934" y="2780928"/>
            <a:ext cx="804851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800" b="1" dirty="0" smtClean="0"/>
              <a:t>Театральный уголок</a:t>
            </a:r>
            <a:r>
              <a:rPr lang="en-US" sz="2800" b="1" dirty="0" smtClean="0"/>
              <a:t>:</a:t>
            </a:r>
            <a:r>
              <a:rPr lang="ru-RU" sz="2800" b="1" dirty="0" smtClean="0"/>
              <a:t> </a:t>
            </a:r>
          </a:p>
          <a:p>
            <a:pPr marL="354013" algn="just">
              <a:lnSpc>
                <a:spcPct val="80000"/>
              </a:lnSpc>
            </a:pPr>
            <a:r>
              <a:rPr lang="ru-RU" sz="2800" i="1" dirty="0" smtClean="0"/>
              <a:t>конструирование декораций </a:t>
            </a:r>
            <a:r>
              <a:rPr lang="ru-RU" sz="2800" i="1" dirty="0"/>
              <a:t>и </a:t>
            </a:r>
            <a:r>
              <a:rPr lang="ru-RU" sz="2800" i="1" dirty="0" smtClean="0"/>
              <a:t>персонажей для </a:t>
            </a:r>
            <a:r>
              <a:rPr lang="ru-RU" sz="2800" i="1" dirty="0"/>
              <a:t>сказок;</a:t>
            </a:r>
            <a:endParaRPr lang="ru-RU" altLang="ru-RU" sz="2800" i="1" dirty="0" smtClean="0">
              <a:latin typeface="+mj-lt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altLang="ru-RU" sz="1400" dirty="0" smtClean="0">
              <a:latin typeface="+mj-lt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800" b="1" dirty="0">
                <a:latin typeface="+mj-lt"/>
                <a:cs typeface="Times New Roman" panose="02020603050405020304" pitchFamily="18" charset="0"/>
              </a:rPr>
              <a:t>Уголок с сюжетно-ролевыми играми</a:t>
            </a:r>
            <a:r>
              <a:rPr lang="en-US" sz="2800" b="1" dirty="0" smtClean="0">
                <a:latin typeface="+mj-lt"/>
                <a:cs typeface="Times New Roman" panose="02020603050405020304" pitchFamily="18" charset="0"/>
              </a:rPr>
              <a:t>:</a:t>
            </a:r>
            <a:endParaRPr lang="ru-RU" sz="2800" b="1" dirty="0" smtClean="0">
              <a:latin typeface="+mj-lt"/>
              <a:cs typeface="Times New Roman" panose="02020603050405020304" pitchFamily="18" charset="0"/>
            </a:endParaRPr>
          </a:p>
          <a:p>
            <a:pPr marL="354013" algn="just">
              <a:lnSpc>
                <a:spcPct val="80000"/>
              </a:lnSpc>
            </a:pPr>
            <a:r>
              <a:rPr lang="ru-RU" sz="2800" i="1" dirty="0"/>
              <a:t>конструирование </a:t>
            </a:r>
            <a:r>
              <a:rPr lang="ru-RU" sz="2800" i="1" dirty="0" smtClean="0"/>
              <a:t>различных героев, предметов для игр;</a:t>
            </a:r>
            <a:endParaRPr lang="ru-RU" altLang="ru-RU" sz="2800" i="1" dirty="0"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</a:pPr>
            <a:endParaRPr lang="ru-RU" sz="2800" b="1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800" b="1" dirty="0"/>
              <a:t>Кукольный уголок</a:t>
            </a:r>
            <a:r>
              <a:rPr lang="en-US" sz="2800" b="1" dirty="0"/>
              <a:t>:</a:t>
            </a:r>
            <a:r>
              <a:rPr lang="ru-RU" sz="2800" b="1" dirty="0"/>
              <a:t> </a:t>
            </a:r>
          </a:p>
          <a:p>
            <a:pPr marL="354013" algn="just">
              <a:lnSpc>
                <a:spcPct val="80000"/>
              </a:lnSpc>
            </a:pPr>
            <a:r>
              <a:rPr lang="ru-RU" sz="2800" i="1" dirty="0">
                <a:cs typeface="Times New Roman" panose="02020603050405020304" pitchFamily="18" charset="0"/>
              </a:rPr>
              <a:t>мебель, коврики и другую домашнюю утварь полностью можно сконструировать из ТИКО</a:t>
            </a:r>
            <a:r>
              <a:rPr lang="ru-RU" sz="2800" i="1" dirty="0"/>
              <a:t>;</a:t>
            </a:r>
            <a:endParaRPr lang="ru-RU" altLang="ru-RU" sz="2800" i="1" dirty="0"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sz="1400" dirty="0" smtClean="0">
              <a:latin typeface="+mj-lt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sz="1400" dirty="0" smtClean="0">
              <a:latin typeface="+mj-lt"/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</a:pPr>
            <a:endParaRPr lang="en-US" sz="2800" dirty="0" smtClean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27823" y="1850593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Организация предметно-развивающей среды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B0B7-F711-4585-A566-03ECCA6E8920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3899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9730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Использование конструктора ТИКО в ДОО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8934" y="2780928"/>
            <a:ext cx="8048511" cy="388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800" b="1" dirty="0">
                <a:cs typeface="Times New Roman" panose="02020603050405020304" pitchFamily="18" charset="0"/>
              </a:rPr>
              <a:t>Математический уголок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endParaRPr lang="ru-RU" sz="2800" b="1" dirty="0">
              <a:cs typeface="Times New Roman" panose="02020603050405020304" pitchFamily="18" charset="0"/>
            </a:endParaRPr>
          </a:p>
          <a:p>
            <a:pPr marL="354013" algn="just">
              <a:lnSpc>
                <a:spcPct val="80000"/>
              </a:lnSpc>
            </a:pPr>
            <a:r>
              <a:rPr lang="ru-RU" sz="2800" i="1" dirty="0">
                <a:cs typeface="Times New Roman" panose="02020603050405020304" pitchFamily="18" charset="0"/>
              </a:rPr>
              <a:t>могут брать цифры для игр, конструировать геометрические </a:t>
            </a:r>
            <a:r>
              <a:rPr lang="ru-RU" sz="2800" i="1" dirty="0" smtClean="0">
                <a:cs typeface="Times New Roman" panose="02020603050405020304" pitchFamily="18" charset="0"/>
              </a:rPr>
              <a:t>фигуры</a:t>
            </a:r>
            <a:r>
              <a:rPr lang="en-US" sz="2800" i="1" dirty="0" smtClean="0">
                <a:cs typeface="Times New Roman" panose="02020603050405020304" pitchFamily="18" charset="0"/>
              </a:rPr>
              <a:t>;</a:t>
            </a:r>
            <a:endParaRPr lang="ru-RU" sz="2800" i="1" dirty="0"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altLang="ru-RU" sz="1400" dirty="0" smtClean="0">
              <a:latin typeface="+mj-lt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800" b="1" dirty="0">
                <a:latin typeface="+mj-lt"/>
                <a:cs typeface="Times New Roman" panose="02020603050405020304" pitchFamily="18" charset="0"/>
              </a:rPr>
              <a:t>Уголок чтения</a:t>
            </a:r>
            <a:r>
              <a:rPr lang="en-US" sz="2800" b="1" dirty="0">
                <a:latin typeface="+mj-lt"/>
                <a:cs typeface="Times New Roman" panose="02020603050405020304" pitchFamily="18" charset="0"/>
              </a:rPr>
              <a:t>:</a:t>
            </a:r>
            <a:endParaRPr lang="ru-RU" sz="2800" b="1" dirty="0">
              <a:latin typeface="+mj-lt"/>
              <a:cs typeface="Times New Roman" panose="02020603050405020304" pitchFamily="18" charset="0"/>
            </a:endParaRPr>
          </a:p>
          <a:p>
            <a:pPr marL="354013" algn="just">
              <a:lnSpc>
                <a:spcPct val="80000"/>
              </a:lnSpc>
            </a:pPr>
            <a:r>
              <a:rPr lang="ru-RU" sz="2800" i="1" dirty="0">
                <a:cs typeface="Times New Roman" panose="02020603050405020304" pitchFamily="18" charset="0"/>
              </a:rPr>
              <a:t>могут брать буквы и составлять нужные им для игр </a:t>
            </a:r>
            <a:r>
              <a:rPr lang="ru-RU" sz="2800" i="1" dirty="0" smtClean="0">
                <a:cs typeface="Times New Roman" panose="02020603050405020304" pitchFamily="18" charset="0"/>
              </a:rPr>
              <a:t>слова</a:t>
            </a:r>
            <a:r>
              <a:rPr lang="en-US" sz="2800" i="1" dirty="0" smtClean="0">
                <a:cs typeface="Times New Roman" panose="02020603050405020304" pitchFamily="18" charset="0"/>
              </a:rPr>
              <a:t>;</a:t>
            </a:r>
            <a:endParaRPr lang="ru-RU" sz="2800" i="1" dirty="0" smtClean="0">
              <a:cs typeface="Times New Roman" panose="02020603050405020304" pitchFamily="18" charset="0"/>
            </a:endParaRPr>
          </a:p>
          <a:p>
            <a:pPr marL="354013" algn="just">
              <a:lnSpc>
                <a:spcPct val="80000"/>
              </a:lnSpc>
            </a:pPr>
            <a:endParaRPr lang="en-US" sz="2800" i="1" dirty="0"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800" b="1" dirty="0" smtClean="0">
                <a:cs typeface="Times New Roman" panose="02020603050405020304" pitchFamily="18" charset="0"/>
              </a:rPr>
              <a:t>Уголок </a:t>
            </a:r>
            <a:r>
              <a:rPr lang="ru-RU" sz="2800" b="1" dirty="0">
                <a:cs typeface="Times New Roman" panose="02020603050405020304" pitchFamily="18" charset="0"/>
              </a:rPr>
              <a:t>лепки и </a:t>
            </a:r>
            <a:r>
              <a:rPr lang="ru-RU" sz="2800" b="1" dirty="0" err="1" smtClean="0">
                <a:cs typeface="Times New Roman" panose="02020603050405020304" pitchFamily="18" charset="0"/>
              </a:rPr>
              <a:t>изодеятельности</a:t>
            </a:r>
            <a:r>
              <a:rPr lang="en-US" sz="2800" b="1" dirty="0" smtClean="0">
                <a:cs typeface="Times New Roman" panose="02020603050405020304" pitchFamily="18" charset="0"/>
              </a:rPr>
              <a:t>:</a:t>
            </a:r>
            <a:endParaRPr lang="ru-RU" sz="2800" b="1" dirty="0" smtClean="0">
              <a:cs typeface="Times New Roman" panose="02020603050405020304" pitchFamily="18" charset="0"/>
            </a:endParaRPr>
          </a:p>
          <a:p>
            <a:pPr marL="354013" algn="just">
              <a:lnSpc>
                <a:spcPct val="80000"/>
              </a:lnSpc>
            </a:pPr>
            <a:r>
              <a:rPr lang="ru-RU" sz="2800" i="1" dirty="0">
                <a:cs typeface="Times New Roman" panose="02020603050405020304" pitchFamily="18" charset="0"/>
              </a:rPr>
              <a:t>сконструировать красочные узоры и орнаменты из </a:t>
            </a:r>
            <a:r>
              <a:rPr lang="ru-RU" sz="2800" i="1" dirty="0" smtClean="0">
                <a:cs typeface="Times New Roman" panose="02020603050405020304" pitchFamily="18" charset="0"/>
              </a:rPr>
              <a:t>ТИКО</a:t>
            </a:r>
            <a:r>
              <a:rPr lang="en-US" sz="2800" i="1" dirty="0" smtClean="0">
                <a:cs typeface="Times New Roman" panose="02020603050405020304" pitchFamily="18" charset="0"/>
              </a:rPr>
              <a:t>;</a:t>
            </a:r>
            <a:endParaRPr lang="en-US" sz="2800" b="1" i="1" dirty="0" smtClean="0"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sz="1400" dirty="0" smtClean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27823" y="1850593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Организация предметно-развивающей среды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B0B7-F711-4585-A566-03ECCA6E8920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76878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9730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Использование конструктора ТИКО в ДОО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8933" y="2581507"/>
            <a:ext cx="8048511" cy="405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algn="just">
              <a:lnSpc>
                <a:spcPct val="80000"/>
              </a:lnSpc>
            </a:pPr>
            <a:endParaRPr lang="ru-RU" sz="2800" b="1" i="1" dirty="0"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sz="2800" b="1" dirty="0">
                <a:cs typeface="Times New Roman" panose="02020603050405020304" pitchFamily="18" charset="0"/>
              </a:rPr>
              <a:t>Строительный уголок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</a:p>
          <a:p>
            <a:pPr marL="265113" algn="just">
              <a:lnSpc>
                <a:spcPct val="80000"/>
              </a:lnSpc>
            </a:pPr>
            <a:r>
              <a:rPr lang="ru-RU" sz="2800" i="1" dirty="0">
                <a:cs typeface="Times New Roman" panose="02020603050405020304" pitchFamily="18" charset="0"/>
              </a:rPr>
              <a:t>конструирование построек, транспорта, роботов и пр., на что хватает фантазии</a:t>
            </a:r>
            <a:r>
              <a:rPr lang="en-US" sz="2800" i="1" dirty="0" smtClean="0">
                <a:cs typeface="Times New Roman" panose="02020603050405020304" pitchFamily="18" charset="0"/>
              </a:rPr>
              <a:t>;</a:t>
            </a:r>
            <a:endParaRPr lang="ru-RU" sz="2800" i="1" dirty="0" smtClean="0">
              <a:cs typeface="Times New Roman" panose="02020603050405020304" pitchFamily="18" charset="0"/>
            </a:endParaRPr>
          </a:p>
          <a:p>
            <a:pPr marL="265113" algn="just">
              <a:lnSpc>
                <a:spcPct val="80000"/>
              </a:lnSpc>
            </a:pPr>
            <a:endParaRPr lang="ru-RU" sz="2800" i="1" dirty="0"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sz="2800" b="1" dirty="0"/>
              <a:t>Физкультурный уголок</a:t>
            </a:r>
            <a:r>
              <a:rPr lang="en-US" sz="2800" b="1" dirty="0"/>
              <a:t>:</a:t>
            </a:r>
            <a:r>
              <a:rPr lang="ru-RU" sz="2800" b="1" dirty="0"/>
              <a:t> </a:t>
            </a:r>
          </a:p>
          <a:p>
            <a:pPr marL="354013" algn="just">
              <a:lnSpc>
                <a:spcPct val="80000"/>
              </a:lnSpc>
            </a:pPr>
            <a:r>
              <a:rPr lang="ru-RU" sz="2800" i="1" dirty="0"/>
              <a:t>использование различных атрибутов, построенных из </a:t>
            </a:r>
            <a:r>
              <a:rPr lang="ru-RU" sz="2800" i="1" dirty="0" smtClean="0"/>
              <a:t>ТИКО-деталей</a:t>
            </a:r>
            <a:r>
              <a:rPr lang="en-US" sz="2800" i="1" dirty="0" smtClean="0"/>
              <a:t> </a:t>
            </a:r>
            <a:r>
              <a:rPr lang="ru-RU" sz="2800" i="1" dirty="0" smtClean="0"/>
              <a:t>для спортивных игр;</a:t>
            </a:r>
            <a:endParaRPr lang="ru-RU" altLang="ru-RU" sz="2800" i="1" dirty="0">
              <a:cs typeface="Times New Roman" panose="02020603050405020304" pitchFamily="18" charset="0"/>
            </a:endParaRPr>
          </a:p>
          <a:p>
            <a:pPr marL="265113" algn="just">
              <a:lnSpc>
                <a:spcPct val="80000"/>
              </a:lnSpc>
            </a:pPr>
            <a:endParaRPr lang="ru-RU" sz="2800" i="1" dirty="0">
              <a:cs typeface="Times New Roman" panose="02020603050405020304" pitchFamily="18" charset="0"/>
            </a:endParaRPr>
          </a:p>
          <a:p>
            <a:pPr marL="354013" algn="just">
              <a:lnSpc>
                <a:spcPct val="80000"/>
              </a:lnSpc>
            </a:pPr>
            <a:endParaRPr lang="en-US" sz="2800" b="1" i="1" dirty="0" smtClean="0"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</a:pPr>
            <a:endParaRPr lang="ru-RU" sz="1400" dirty="0" smtClean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27823" y="1850593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Организация предметно-развивающей среды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B0B7-F711-4585-A566-03ECCA6E8920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98056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онструктор Рантис ТИКО Грамматика 222 детали — купить по выгодной цене на  Яндекс.Маркете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71480"/>
            <a:ext cx="6215074" cy="577324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429124" y="1000108"/>
            <a:ext cx="51435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Есть коробка у меня,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 ней живут мои друзья.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Они очень разные,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Желтые и красные,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Зеленые и синие,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Все дружные и сильные.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Вместе любят сбираться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И в постройки превращаться</a:t>
            </a:r>
            <a:r>
              <a:rPr lang="ru-RU" sz="2400" b="1" dirty="0" smtClean="0">
                <a:solidFill>
                  <a:srgbClr val="C00000"/>
                </a:solidFill>
              </a:rPr>
              <a:t>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5984" y="0"/>
            <a:ext cx="378621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Конструктор «ТИКО» </a:t>
            </a:r>
          </a:p>
          <a:p>
            <a:endParaRPr lang="ru-RU" dirty="0">
              <a:solidFill>
                <a:srgbClr val="545454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500042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«ТИКО» (Трансформируемый Игровой Конструктор для Обучения)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 smtClean="0"/>
              <a:t>- набор ярких плоскостных фигур из пластмассы, которые шарнирно соединяются между собой</a:t>
            </a:r>
            <a:r>
              <a:rPr lang="en-US" sz="2400" dirty="0" smtClean="0"/>
              <a:t>.</a:t>
            </a:r>
            <a:endParaRPr lang="ru-RU" sz="2400" dirty="0" smtClean="0"/>
          </a:p>
        </p:txBody>
      </p:sp>
      <p:pic>
        <p:nvPicPr>
          <p:cNvPr id="4098" name="Picture 2" descr="C:\Users\user\Documents\Аттестация 2022 подготовка\тико фото видио схемы\IMG_20210301_0754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2571744"/>
            <a:ext cx="4716477" cy="352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714356"/>
            <a:ext cx="5786478" cy="2286016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Т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– творческие способности</a:t>
            </a:r>
          </a:p>
          <a:p>
            <a:pPr algn="l"/>
            <a:r>
              <a:rPr lang="ru-RU" sz="2800" b="1" dirty="0" smtClean="0">
                <a:solidFill>
                  <a:srgbClr val="00B050"/>
                </a:solidFill>
              </a:rPr>
              <a:t>И </a:t>
            </a:r>
            <a:r>
              <a:rPr lang="ru-RU" sz="2800" dirty="0" smtClean="0">
                <a:solidFill>
                  <a:srgbClr val="002060"/>
                </a:solidFill>
              </a:rPr>
              <a:t>– интеллектуальные способности</a:t>
            </a:r>
          </a:p>
          <a:p>
            <a:pPr algn="l"/>
            <a:r>
              <a:rPr lang="ru-RU" sz="2800" b="1" dirty="0" smtClean="0">
                <a:solidFill>
                  <a:srgbClr val="0070C0"/>
                </a:solidFill>
              </a:rPr>
              <a:t>К </a:t>
            </a:r>
            <a:r>
              <a:rPr lang="ru-RU" sz="2800" dirty="0" smtClean="0">
                <a:solidFill>
                  <a:srgbClr val="002060"/>
                </a:solidFill>
              </a:rPr>
              <a:t>– конструкторские способности</a:t>
            </a:r>
          </a:p>
          <a:p>
            <a:pPr algn="l"/>
            <a:r>
              <a:rPr lang="ru-RU" sz="2800" b="1" dirty="0" smtClean="0">
                <a:solidFill>
                  <a:srgbClr val="FFFF00"/>
                </a:solidFill>
              </a:rPr>
              <a:t>О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– организаторские способности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214290"/>
            <a:ext cx="628654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Конструктор «ТИКО» развивает:</a:t>
            </a:r>
          </a:p>
          <a:p>
            <a:endParaRPr lang="ru-RU" dirty="0"/>
          </a:p>
        </p:txBody>
      </p:sp>
      <p:pic>
        <p:nvPicPr>
          <p:cNvPr id="3074" name="Picture 2" descr="C:\Users\user\Documents\Аттестация 2022 подготовка\тико фото видио схемы\IMG_20201118_1628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2928934"/>
            <a:ext cx="6072230" cy="3770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0"/>
            <a:ext cx="8001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3525"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Детали конструктора ТИКО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квадраты, длина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5 см;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отверстиями, длина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5 см;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треугольники равносторонние, длина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5 см;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треугольники равнобедренные,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3525"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3525"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3525"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9353-1934-432D-9F9F-E9153AFB6806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5" name="Picture 14" descr="квадраты маленьк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572132" y="1785926"/>
            <a:ext cx="2928958" cy="2214578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18" descr="квадраты маленькие с отверстиям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2910" y="2000240"/>
            <a:ext cx="3349579" cy="2143140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16" descr="треугольники маленьк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614" b="6096"/>
          <a:stretch>
            <a:fillRect/>
          </a:stretch>
        </p:blipFill>
        <p:spPr>
          <a:xfrm>
            <a:off x="5572132" y="4214818"/>
            <a:ext cx="3042021" cy="242889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20" descr="треугольники прямоугольны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2910" y="4429132"/>
            <a:ext cx="3357586" cy="2127554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28418111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0"/>
            <a:ext cx="8001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3525"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Детали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конструктора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ТИКО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прямоугольники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прямоугольники с отверстиями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трапеции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ромбы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263525"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263525"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3525"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9353-1934-432D-9F9F-E9153AFB6806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10" name="Picture 12" descr="прямоугольни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596" y="4214818"/>
            <a:ext cx="3728324" cy="2376487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16" descr="прямоугольники с отверстиям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57422" y="1285860"/>
            <a:ext cx="3348082" cy="2643206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14" descr="трапеци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43636" y="3714752"/>
            <a:ext cx="2738871" cy="2894363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18" descr="ромб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84826" y="500042"/>
            <a:ext cx="3259174" cy="289481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5263546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0"/>
            <a:ext cx="8001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3525"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Детали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конструктора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ТИКО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треугольники равносторонние, длина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стороны – 10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треугольники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отверстием, длина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стороны – 10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треугольники равнобедренные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пятиугольники и шестиугольники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263525"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263525"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3525"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9353-1934-432D-9F9F-E9153AFB6806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9" name="Picture 12" descr="треугольники большие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4348" y="4469818"/>
            <a:ext cx="4000496" cy="238818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" name="Picture 16" descr="треугольники равнобедренны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57818" y="4322802"/>
            <a:ext cx="3222526" cy="2535198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" name="Picture 14" descr="большие треугольники с отверстиям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5720" y="1928802"/>
            <a:ext cx="3501345" cy="242889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" name="Picture 18" descr="пяти и шестиугольники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6314" y="1884090"/>
            <a:ext cx="3429024" cy="2355959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55160648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0"/>
            <a:ext cx="8001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3525"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Детали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конструктора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ТИКО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квадраты, длина стороны – 10 см,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квадраты с отверстиями , длина стороны – 10 см,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пятиугольники с отверстием, длина стороны – 10 см,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восьмиугольники с отверстием, длина стороны – 5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263525"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3525"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9353-1934-432D-9F9F-E9153AFB6806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10" name="Picture 10" descr="квадраты большие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472" y="2071678"/>
            <a:ext cx="4000528" cy="197961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14" descr="квадраты большие с отверстиям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472" y="4357694"/>
            <a:ext cx="4071966" cy="214594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10" descr="пятиугольники боль шие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86380" y="4357694"/>
            <a:ext cx="3414742" cy="2030413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" name="Picture 14" descr="восьмиугольник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86380" y="2071678"/>
            <a:ext cx="3429000" cy="1974850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61753118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0"/>
            <a:ext cx="8001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3525"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конструктора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ТИКО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буквы и знаки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препинания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цифры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арифметические знаки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263525"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263525"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3525"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9353-1934-432D-9F9F-E9153AFB6806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7" name="Picture 10" descr="квадраты с цифрам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282" y="3000372"/>
            <a:ext cx="3714776" cy="3633833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12" descr="квадраты с буквами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00496" y="1285860"/>
            <a:ext cx="4929780" cy="3214710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12193984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699</TotalTime>
  <Words>1016</Words>
  <Application>Microsoft Office PowerPoint</Application>
  <PresentationFormat>Экран (4:3)</PresentationFormat>
  <Paragraphs>198</Paragraphs>
  <Slides>25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Тема1</vt:lpstr>
      <vt:lpstr>Методические рекомендации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 для воспитателей ДОО</dc:title>
  <dc:creator>Любовь</dc:creator>
  <cp:lastModifiedBy> Любовь</cp:lastModifiedBy>
  <cp:revision>11</cp:revision>
  <dcterms:created xsi:type="dcterms:W3CDTF">2022-01-02T05:08:21Z</dcterms:created>
  <dcterms:modified xsi:type="dcterms:W3CDTF">2022-02-07T17:48:07Z</dcterms:modified>
</cp:coreProperties>
</file>